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07"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190FA26-2817-4AF8-B974-81CC3D9448E4}" type="datetimeFigureOut">
              <a:rPr lang="fa-IR" smtClean="0"/>
              <a:t>08/26/1441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24ACF2-B548-417D-A33A-BCBDCD803EE1}"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224ACF2-B548-417D-A33A-BCBDCD803EE1}" type="slidenum">
              <a:rPr lang="fa-IR" smtClean="0"/>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985D8D3-A686-4613-86C9-0664D9F1BE97}" type="datetimeFigureOut">
              <a:rPr lang="fa-IR" smtClean="0"/>
              <a:t>08/26/1441</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051FAB9E-E326-4A2D-BE32-72C7181C66E8}" type="slidenum">
              <a:rPr lang="fa-IR" smtClean="0"/>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advTm="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t>08/26/1441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t>08/26/1441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t>08/26/1441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5D8D3-A686-4613-86C9-0664D9F1BE97}" type="datetimeFigureOut">
              <a:rPr lang="fa-IR" smtClean="0"/>
              <a:t>08/26/1441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5D8D3-A686-4613-86C9-0664D9F1BE97}" type="datetimeFigureOut">
              <a:rPr lang="fa-IR" smtClean="0"/>
              <a:t>08/26/1441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5D8D3-A686-4613-86C9-0664D9F1BE97}" type="datetimeFigureOut">
              <a:rPr lang="fa-IR" smtClean="0"/>
              <a:t>08/26/1441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5D8D3-A686-4613-86C9-0664D9F1BE97}" type="datetimeFigureOut">
              <a:rPr lang="fa-IR" smtClean="0"/>
              <a:t>08/26/1441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5D8D3-A686-4613-86C9-0664D9F1BE97}" type="datetimeFigureOut">
              <a:rPr lang="fa-IR" smtClean="0"/>
              <a:t>08/26/1441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5D8D3-A686-4613-86C9-0664D9F1BE97}" type="datetimeFigureOut">
              <a:rPr lang="fa-IR" smtClean="0"/>
              <a:t>08/26/1441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5D8D3-A686-4613-86C9-0664D9F1BE97}" type="datetimeFigureOut">
              <a:rPr lang="fa-IR" smtClean="0"/>
              <a:t>08/26/1441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t>‹#›</a:t>
            </a:fld>
            <a:endParaRPr lang="fa-IR"/>
          </a:p>
        </p:txBody>
      </p:sp>
    </p:spTree>
  </p:cSld>
  <p:clrMapOvr>
    <a:masterClrMapping/>
  </p:clrMapOvr>
  <p:transition spd="slow" advTm="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85D8D3-A686-4613-86C9-0664D9F1BE97}" type="datetimeFigureOut">
              <a:rPr lang="fa-IR" smtClean="0"/>
              <a:t>08/26/1441</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51FAB9E-E326-4A2D-BE32-72C7181C66E8}"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advTm="0">
    <p:wedge/>
  </p:transition>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fa-IR" sz="2000" dirty="0" smtClean="0"/>
              <a:t>درس حقوق کار –حسابداری بازرگانی-جلسه ششم-استاد شادی سمیعی</a:t>
            </a:r>
            <a:endParaRPr lang="fa-IR" sz="2000" dirty="0"/>
          </a:p>
        </p:txBody>
      </p:sp>
      <p:sp>
        <p:nvSpPr>
          <p:cNvPr id="5" name="Content Placeholder 4"/>
          <p:cNvSpPr>
            <a:spLocks noGrp="1"/>
          </p:cNvSpPr>
          <p:nvPr>
            <p:ph idx="1"/>
          </p:nvPr>
        </p:nvSpPr>
        <p:spPr/>
        <p:txBody>
          <a:bodyPr>
            <a:normAutofit fontScale="92500" lnSpcReduction="20000"/>
          </a:bodyPr>
          <a:lstStyle/>
          <a:p>
            <a:r>
              <a:rPr lang="fa-IR" sz="2000" dirty="0" smtClean="0"/>
              <a:t>دوم ناشی از وضعیت کارگاه:</a:t>
            </a:r>
          </a:p>
          <a:p>
            <a:pPr>
              <a:lnSpc>
                <a:spcPct val="250000"/>
              </a:lnSpc>
              <a:buNone/>
            </a:pPr>
            <a:r>
              <a:rPr lang="fa-IR" sz="2000" dirty="0" smtClean="0"/>
              <a:t>1-تعطیلی تمام یا بخشی از کارگاه در اثر قوه قهریه: (سیل زلزله آتش سوزی و ...)</a:t>
            </a:r>
          </a:p>
          <a:p>
            <a:pPr>
              <a:lnSpc>
                <a:spcPct val="250000"/>
              </a:lnSpc>
              <a:buNone/>
            </a:pPr>
            <a:r>
              <a:rPr lang="fa-IR" sz="2000" dirty="0" smtClean="0"/>
              <a:t>-قراردادکار به حالت تعلیق در می آید.</a:t>
            </a:r>
          </a:p>
          <a:p>
            <a:pPr>
              <a:lnSpc>
                <a:spcPct val="250000"/>
              </a:lnSpc>
              <a:buNone/>
            </a:pPr>
            <a:r>
              <a:rPr lang="fa-IR" sz="2000" dirty="0" smtClean="0"/>
              <a:t>-حقوق کارگر از طریق سازمان تامین اجتماعی پرداخت می شود.</a:t>
            </a:r>
          </a:p>
          <a:p>
            <a:pPr>
              <a:lnSpc>
                <a:spcPct val="250000"/>
              </a:lnSpc>
              <a:buNone/>
            </a:pPr>
            <a:r>
              <a:rPr lang="fa-IR" sz="2000" dirty="0" smtClean="0"/>
              <a:t>-این ایام جز سنوات خدمت کارگر محسوب می شود.</a:t>
            </a:r>
          </a:p>
          <a:p>
            <a:pPr>
              <a:lnSpc>
                <a:spcPct val="250000"/>
              </a:lnSpc>
              <a:buNone/>
            </a:pPr>
            <a:r>
              <a:rPr lang="fa-IR" sz="2000" dirty="0" smtClean="0"/>
              <a:t>-کارگر می بایست حداکثر ضرف مدت یک ماه از تاریخ رفع حالت تعلیق خود را به کار فرما معرفی کند.</a:t>
            </a:r>
            <a:endParaRPr lang="fa-IR" sz="2000" dirty="0"/>
          </a:p>
        </p:txBody>
      </p:sp>
    </p:spTree>
  </p:cSld>
  <p:clrMapOvr>
    <a:masterClrMapping/>
  </p:clrMapOvr>
  <p:transition spd="slow" advTm="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normAutofit/>
          </a:bodyPr>
          <a:lstStyle/>
          <a:p>
            <a:pPr algn="r"/>
            <a:r>
              <a:rPr lang="fa-IR" sz="2000" dirty="0" smtClean="0"/>
              <a:t>2-تعطیلی تمام یا بخشی از کارگاه بر اساس گزارش بازرس کار</a:t>
            </a:r>
            <a:r>
              <a:rPr lang="fa-IR" sz="2000" dirty="0" smtClean="0">
                <a:sym typeface="Wingdings" pitchFamily="2" charset="2"/>
              </a:rPr>
              <a:t>: ( </a:t>
            </a:r>
            <a:r>
              <a:rPr lang="fa-IR" sz="1400" dirty="0" smtClean="0">
                <a:sym typeface="Wingdings" pitchFamily="2" charset="2"/>
              </a:rPr>
              <a:t>رفع نقص فنی وسایل و یا عدم رعایت بهداشت کار)</a:t>
            </a:r>
            <a:endParaRPr lang="fa-IR" sz="1400" dirty="0"/>
          </a:p>
        </p:txBody>
      </p:sp>
      <p:sp>
        <p:nvSpPr>
          <p:cNvPr id="3" name="Content Placeholder 2"/>
          <p:cNvSpPr>
            <a:spLocks noGrp="1"/>
          </p:cNvSpPr>
          <p:nvPr>
            <p:ph idx="1"/>
          </p:nvPr>
        </p:nvSpPr>
        <p:spPr>
          <a:xfrm>
            <a:off x="457200" y="1428736"/>
            <a:ext cx="8229600" cy="4697427"/>
          </a:xfrm>
        </p:spPr>
        <p:txBody>
          <a:bodyPr>
            <a:normAutofit lnSpcReduction="10000"/>
          </a:bodyPr>
          <a:lstStyle/>
          <a:p>
            <a:pPr>
              <a:lnSpc>
                <a:spcPct val="200000"/>
              </a:lnSpc>
            </a:pPr>
            <a:r>
              <a:rPr lang="fa-IR" sz="1800" dirty="0" smtClean="0"/>
              <a:t>هرگاه در حین بازرسی  کار یا بهداشت کار احتمال وقوع حادثه ای یا ضایعه ای برای کارگر بدهد در این صورت:</a:t>
            </a:r>
          </a:p>
          <a:p>
            <a:pPr>
              <a:lnSpc>
                <a:spcPct val="200000"/>
              </a:lnSpc>
            </a:pPr>
            <a:r>
              <a:rPr lang="fa-IR" sz="1800" dirty="0" smtClean="0"/>
              <a:t>اول :بازرس مراتب نقص را کتبا به کارفرما اعلام میدارد تا آن را رفع نماید.</a:t>
            </a:r>
          </a:p>
          <a:p>
            <a:pPr>
              <a:lnSpc>
                <a:spcPct val="200000"/>
              </a:lnSpc>
            </a:pPr>
            <a:r>
              <a:rPr lang="fa-IR" sz="1800" dirty="0" smtClean="0"/>
              <a:t>دوم :اگر کارفرما در مدت معین شده نسبت به رفع نقص اقدام نکند بازرس گزارش خود را به رییس اداره بازرسی کار ارایه می دهد و تعطیلی تمام یا قسمتی از کارگاه را درخواست می نماید.</a:t>
            </a:r>
          </a:p>
          <a:p>
            <a:pPr>
              <a:lnSpc>
                <a:spcPct val="200000"/>
              </a:lnSpc>
            </a:pPr>
            <a:r>
              <a:rPr lang="fa-IR" sz="1800" dirty="0" smtClean="0"/>
              <a:t>سوم :رییس اداره بازرسی کار درخواست تعطیلی کارگاه را از دادستان محل تقاضا می کند.</a:t>
            </a:r>
          </a:p>
          <a:p>
            <a:pPr>
              <a:lnSpc>
                <a:spcPct val="200000"/>
              </a:lnSpc>
            </a:pPr>
            <a:r>
              <a:rPr lang="fa-IR" sz="1800" dirty="0" smtClean="0"/>
              <a:t>چهارم : دادستان مکلف است به محض دریافت و بر اساس گزارش بازرس کار قرار تعطیلی کارگاه را صادر و پس از ابلاغ اجرا نماید.</a:t>
            </a:r>
          </a:p>
        </p:txBody>
      </p:sp>
    </p:spTree>
  </p:cSld>
  <p:clrMapOvr>
    <a:masterClrMapping/>
  </p:clrMapOvr>
  <p:transition spd="slow" advTm="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pPr algn="r"/>
            <a:r>
              <a:rPr lang="fa-IR" sz="1800" dirty="0" smtClean="0"/>
              <a:t>پنجم : اشخاص متضرر از قرار می توانند شکایت خود را به مراجع صالحه اریه نمایند.</a:t>
            </a:r>
            <a:br>
              <a:rPr lang="fa-IR" sz="1800" dirty="0" smtClean="0"/>
            </a:br>
            <a:endParaRPr lang="fa-IR" sz="1800" dirty="0"/>
          </a:p>
        </p:txBody>
      </p:sp>
      <p:sp>
        <p:nvSpPr>
          <p:cNvPr id="3" name="Content Placeholder 2"/>
          <p:cNvSpPr>
            <a:spLocks noGrp="1"/>
          </p:cNvSpPr>
          <p:nvPr>
            <p:ph idx="1"/>
          </p:nvPr>
        </p:nvSpPr>
        <p:spPr>
          <a:xfrm>
            <a:off x="500034" y="571480"/>
            <a:ext cx="8229600" cy="4525963"/>
          </a:xfrm>
        </p:spPr>
        <p:txBody>
          <a:bodyPr>
            <a:normAutofit/>
          </a:bodyPr>
          <a:lstStyle/>
          <a:p>
            <a:pPr>
              <a:lnSpc>
                <a:spcPct val="200000"/>
              </a:lnSpc>
            </a:pPr>
            <a:r>
              <a:rPr lang="fa-IR" sz="1800" dirty="0" smtClean="0"/>
              <a:t>ششم: دادستان مجاز به بازگشایی کارگاه نمی باشد مگر در مواردیکه بازرس کار مراتب رفع نقص را اعلام نماید.</a:t>
            </a:r>
          </a:p>
          <a:p>
            <a:pPr>
              <a:lnSpc>
                <a:spcPct val="200000"/>
              </a:lnSpc>
            </a:pPr>
            <a:r>
              <a:rPr lang="fa-IR" sz="1800" dirty="0" smtClean="0"/>
              <a:t>هفتم : در ایام تعطیلی تا بازگشایی کارگاه :</a:t>
            </a:r>
          </a:p>
          <a:p>
            <a:pPr>
              <a:lnSpc>
                <a:spcPct val="200000"/>
              </a:lnSpc>
            </a:pPr>
            <a:r>
              <a:rPr lang="fa-IR" sz="1800" dirty="0" smtClean="0"/>
              <a:t>-قرارداد کار کارگران به حالت تعلیق در می آید.</a:t>
            </a:r>
          </a:p>
          <a:p>
            <a:pPr>
              <a:lnSpc>
                <a:spcPct val="200000"/>
              </a:lnSpc>
            </a:pPr>
            <a:r>
              <a:rPr lang="fa-IR" sz="1800" dirty="0" smtClean="0"/>
              <a:t>-کارفرما باید حقوق کارگران را پرداخت نماید.</a:t>
            </a:r>
          </a:p>
          <a:p>
            <a:pPr>
              <a:lnSpc>
                <a:spcPct val="200000"/>
              </a:lnSpc>
            </a:pPr>
            <a:r>
              <a:rPr lang="fa-IR" sz="1800" dirty="0" smtClean="0"/>
              <a:t>- این ایام جزو خدمات کارگران محسوب می شود.</a:t>
            </a:r>
          </a:p>
          <a:p>
            <a:pPr>
              <a:lnSpc>
                <a:spcPct val="200000"/>
              </a:lnSpc>
            </a:pPr>
            <a:r>
              <a:rPr lang="fa-IR" sz="1800" dirty="0" smtClean="0"/>
              <a:t>-کارگران می بایست پس از رفع نقص در محل کار خود حاضر شوند.</a:t>
            </a:r>
            <a:endParaRPr lang="fa-IR" sz="1800" dirty="0"/>
          </a:p>
        </p:txBody>
      </p:sp>
    </p:spTree>
  </p:cSld>
  <p:clrMapOvr>
    <a:masterClrMapping/>
  </p:clrMapOvr>
  <p:transition spd="slow" advTm="0">
    <p:wedge/>
    <p:sndAc>
      <p:stSnd>
        <p:snd r:embed="rId2" name="arrow.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سوم ناشی از توافق کارگر و کار فرما:</a:t>
            </a:r>
            <a:endParaRPr lang="fa-IR" sz="2000" dirty="0"/>
          </a:p>
        </p:txBody>
      </p:sp>
      <p:sp>
        <p:nvSpPr>
          <p:cNvPr id="3" name="Content Placeholder 2"/>
          <p:cNvSpPr>
            <a:spLocks noGrp="1"/>
          </p:cNvSpPr>
          <p:nvPr>
            <p:ph idx="1"/>
          </p:nvPr>
        </p:nvSpPr>
        <p:spPr>
          <a:xfrm>
            <a:off x="457200" y="1285860"/>
            <a:ext cx="8229600" cy="4840303"/>
          </a:xfrm>
        </p:spPr>
        <p:txBody>
          <a:bodyPr>
            <a:normAutofit/>
          </a:bodyPr>
          <a:lstStyle/>
          <a:p>
            <a:pPr>
              <a:lnSpc>
                <a:spcPct val="200000"/>
              </a:lnSpc>
            </a:pPr>
            <a:r>
              <a:rPr lang="fa-IR" sz="1800" dirty="0" smtClean="0"/>
              <a:t>1-مرخصی تحصیلی : </a:t>
            </a:r>
            <a:r>
              <a:rPr lang="fa-IR" sz="1600" dirty="0" smtClean="0"/>
              <a:t>هر کارگر می تواند در طول خدمت خود از دو سال مرخصی تحصیلی برای انجام تحصیل منجر به دریافت مدرک تحصیلی  رسمی برخوردارشود. لین مدت تا دو سال دیگ قابل تمدید میباشد. در این ایام :</a:t>
            </a:r>
          </a:p>
          <a:p>
            <a:pPr>
              <a:lnSpc>
                <a:spcPct val="200000"/>
              </a:lnSpc>
            </a:pPr>
            <a:r>
              <a:rPr lang="fa-IR" sz="1600" dirty="0" smtClean="0"/>
              <a:t>-قرارداد کار به حالت تعلیق در می آید.</a:t>
            </a:r>
          </a:p>
          <a:p>
            <a:pPr>
              <a:lnSpc>
                <a:spcPct val="200000"/>
              </a:lnSpc>
            </a:pPr>
            <a:r>
              <a:rPr lang="fa-IR" sz="1600" dirty="0" smtClean="0"/>
              <a:t>-حقوق به کارگر پرداخت نمی شود.</a:t>
            </a:r>
          </a:p>
          <a:p>
            <a:pPr>
              <a:lnSpc>
                <a:spcPct val="200000"/>
              </a:lnSpc>
            </a:pPr>
            <a:r>
              <a:rPr lang="fa-IR" sz="1600" dirty="0" smtClean="0"/>
              <a:t>-این ایام جزو ستوات خدمات کارگر محسوب نمی شود.</a:t>
            </a:r>
          </a:p>
          <a:p>
            <a:pPr>
              <a:lnSpc>
                <a:spcPct val="200000"/>
              </a:lnSpc>
            </a:pPr>
            <a:r>
              <a:rPr lang="fa-IR" sz="1600" dirty="0" smtClean="0"/>
              <a:t>-کارگر می بایست حداکثر ظرف مدت یک ماه بعد از خاتمه تحصیلی خود را به کارفرما معرفی نماید.</a:t>
            </a:r>
          </a:p>
          <a:p>
            <a:pPr>
              <a:lnSpc>
                <a:spcPct val="200000"/>
              </a:lnSpc>
            </a:pPr>
            <a:r>
              <a:rPr lang="fa-IR" sz="1600" dirty="0" smtClean="0"/>
              <a:t>-کارفرما موظف است کارگر را به کار سابق خود بازگرداند و در صورت نبود شغل سابق می بایست وی رادر کار مشابه به کار گیرد.</a:t>
            </a:r>
            <a:endParaRPr lang="fa-IR" sz="1600" dirty="0"/>
          </a:p>
        </p:txBody>
      </p:sp>
    </p:spTree>
  </p:cSld>
  <p:clrMapOvr>
    <a:masterClrMapping/>
  </p:clrMapOvr>
  <p:transition spd="slow" advTm="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428604"/>
            <a:ext cx="7772400" cy="1296974"/>
          </a:xfrm>
        </p:spPr>
        <p:txBody>
          <a:bodyPr>
            <a:normAutofit fontScale="90000"/>
          </a:bodyPr>
          <a:lstStyle/>
          <a:p>
            <a:pPr algn="r">
              <a:lnSpc>
                <a:spcPct val="200000"/>
              </a:lnSpc>
            </a:pPr>
            <a:r>
              <a:rPr lang="fa-IR" sz="2000" dirty="0" smtClean="0"/>
              <a:t>2- مرخصی بدون </a:t>
            </a:r>
            <a:r>
              <a:rPr lang="fa-IR" sz="1800" dirty="0" smtClean="0"/>
              <a:t>حقوق</a:t>
            </a:r>
            <a:r>
              <a:rPr lang="fa-IR" sz="2000" dirty="0" smtClean="0"/>
              <a:t> : هر کارگری در طول مدت اشتغال می تواند از دو سال مرخصی بدون حقوق چه به صورت متوالی یا متناوب برخوردار گردد. این مدت قابل تمدید نمی باشد. </a:t>
            </a:r>
            <a:endParaRPr lang="fa-IR" sz="2000" dirty="0"/>
          </a:p>
        </p:txBody>
      </p:sp>
      <p:sp>
        <p:nvSpPr>
          <p:cNvPr id="3" name="Content Placeholder 2"/>
          <p:cNvSpPr>
            <a:spLocks noGrp="1"/>
          </p:cNvSpPr>
          <p:nvPr>
            <p:ph idx="1"/>
          </p:nvPr>
        </p:nvSpPr>
        <p:spPr>
          <a:xfrm>
            <a:off x="428596" y="1785926"/>
            <a:ext cx="8229600" cy="4554551"/>
          </a:xfrm>
        </p:spPr>
        <p:txBody>
          <a:bodyPr>
            <a:normAutofit/>
          </a:bodyPr>
          <a:lstStyle/>
          <a:p>
            <a:pPr>
              <a:lnSpc>
                <a:spcPct val="250000"/>
              </a:lnSpc>
            </a:pPr>
            <a:r>
              <a:rPr lang="fa-IR" sz="1800" dirty="0" smtClean="0"/>
              <a:t>ماده 16 قانون کار :“قرارداد کارگرانی که مطابق این قانون از مرخصی تحصیلی و یا دیگر مرخصی های بدون حقوق یا مزد استفاده میکنند در طول مدت مرخصی و به مدت دو سال به حالت تعلیق در می آید.</a:t>
            </a:r>
          </a:p>
          <a:p>
            <a:pPr>
              <a:lnSpc>
                <a:spcPct val="250000"/>
              </a:lnSpc>
            </a:pPr>
            <a:r>
              <a:rPr lang="fa-IR" sz="1800" dirty="0" smtClean="0"/>
              <a:t>تبصره:مرخصی تحصیلی برای دو سال قابل تمدید است.“</a:t>
            </a:r>
          </a:p>
          <a:p>
            <a:pPr>
              <a:lnSpc>
                <a:spcPct val="250000"/>
              </a:lnSpc>
            </a:pPr>
            <a:r>
              <a:rPr lang="fa-IR" sz="1800" dirty="0" smtClean="0"/>
              <a:t>ماده 72 :“نحوه ی استفاده از مرخصی بدون حقوق کارگران و مدت آن و شرایط بر گشت آن ها به کار پس از استفاده از مرخصی با توافق کتبی کارگر  یا نماینده ی قانونی او و کارفرما تعیین خواهد شد.“</a:t>
            </a:r>
            <a:endParaRPr lang="fa-IR" sz="1800" dirty="0"/>
          </a:p>
        </p:txBody>
      </p:sp>
    </p:spTree>
  </p:cSld>
  <p:clrMapOvr>
    <a:masterClrMapping/>
  </p:clrMapOvr>
  <p:transition spd="slow" advTm="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lnSpc>
                <a:spcPct val="200000"/>
              </a:lnSpc>
            </a:pPr>
            <a:r>
              <a:rPr lang="fa-IR" sz="2000" dirty="0" smtClean="0"/>
              <a:t>در مدت مرخصی :</a:t>
            </a:r>
            <a:endParaRPr lang="fa-IR" sz="2000" dirty="0"/>
          </a:p>
        </p:txBody>
      </p:sp>
      <p:sp>
        <p:nvSpPr>
          <p:cNvPr id="3" name="Content Placeholder 2"/>
          <p:cNvSpPr>
            <a:spLocks noGrp="1"/>
          </p:cNvSpPr>
          <p:nvPr>
            <p:ph idx="1"/>
          </p:nvPr>
        </p:nvSpPr>
        <p:spPr/>
        <p:txBody>
          <a:bodyPr>
            <a:normAutofit/>
          </a:bodyPr>
          <a:lstStyle/>
          <a:p>
            <a:pPr>
              <a:lnSpc>
                <a:spcPct val="200000"/>
              </a:lnSpc>
              <a:buFontTx/>
              <a:buChar char="-"/>
            </a:pPr>
            <a:r>
              <a:rPr lang="fa-IR" sz="2000" dirty="0" smtClean="0"/>
              <a:t>قراردا کار به حالت تعلیق در می آید.</a:t>
            </a:r>
          </a:p>
          <a:p>
            <a:pPr>
              <a:lnSpc>
                <a:spcPct val="200000"/>
              </a:lnSpc>
              <a:buFontTx/>
              <a:buChar char="-"/>
            </a:pPr>
            <a:r>
              <a:rPr lang="fa-IR" sz="2000" dirty="0" smtClean="0"/>
              <a:t>- به کارگر حقوق پرداخت نمی شود.</a:t>
            </a:r>
          </a:p>
          <a:p>
            <a:pPr>
              <a:lnSpc>
                <a:spcPct val="200000"/>
              </a:lnSpc>
              <a:buFontTx/>
              <a:buChar char="-"/>
            </a:pPr>
            <a:r>
              <a:rPr lang="fa-IR" sz="2000" dirty="0" smtClean="0"/>
              <a:t>-این ایام جزو سنوات خدمت کارگر محسوب نمی شود.</a:t>
            </a:r>
          </a:p>
          <a:p>
            <a:pPr>
              <a:lnSpc>
                <a:spcPct val="200000"/>
              </a:lnSpc>
              <a:buFontTx/>
              <a:buChar char="-"/>
            </a:pPr>
            <a:r>
              <a:rPr lang="fa-IR" sz="2000" dirty="0" smtClean="0"/>
              <a:t>- کارگر می بایست حداکثر ظرف مدت یک ماه پس از پایان مرخصی بدون حقوق در محل کار خود حاضر شود.</a:t>
            </a:r>
            <a:endParaRPr lang="fa-IR" sz="2000" dirty="0"/>
          </a:p>
        </p:txBody>
      </p:sp>
    </p:spTree>
  </p:cSld>
  <p:clrMapOvr>
    <a:masterClrMapping/>
  </p:clrMapOvr>
  <p:transition spd="slow" advTm="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200000"/>
              </a:lnSpc>
            </a:pPr>
            <a:r>
              <a:rPr lang="fa-IR" sz="2000" dirty="0" smtClean="0"/>
              <a:t>آیا تعلیق قرار داد مشمول قرارداد های دایمی است یاشامل قرارداد های موقت و کار معین نیز می شود؟</a:t>
            </a:r>
            <a:endParaRPr lang="fa-IR" sz="2000" dirty="0"/>
          </a:p>
        </p:txBody>
      </p:sp>
      <p:sp>
        <p:nvSpPr>
          <p:cNvPr id="3" name="Content Placeholder 2"/>
          <p:cNvSpPr>
            <a:spLocks noGrp="1"/>
          </p:cNvSpPr>
          <p:nvPr>
            <p:ph idx="1"/>
          </p:nvPr>
        </p:nvSpPr>
        <p:spPr/>
        <p:txBody>
          <a:bodyPr>
            <a:normAutofit/>
          </a:bodyPr>
          <a:lstStyle/>
          <a:p>
            <a:pPr>
              <a:lnSpc>
                <a:spcPct val="250000"/>
              </a:lnSpc>
            </a:pPr>
            <a:r>
              <a:rPr lang="fa-IR" sz="2000" dirty="0" smtClean="0"/>
              <a:t>طبق قانون کار امکان تعلیق موقت  قرار داد های موقت کار موجود خواهد بود زیرا ماده 14 قانون کار در تعلیق قرارداد کار عبارت ”قرارداد کار“ را به صورت مطلق به کار برده و تفکیکی بین قرارداد های دایمی کار و قرارداد های موقت کار به وجود نیاورده و از سویی ماده 7 قانون کار نیز قرارداد کار را اعم از قرارداد دایم و قرارداد موقت دانسته است.</a:t>
            </a:r>
          </a:p>
          <a:p>
            <a:pPr>
              <a:lnSpc>
                <a:spcPct val="200000"/>
              </a:lnSpc>
            </a:pPr>
            <a:endParaRPr lang="fa-IR" sz="2000" dirty="0" smtClean="0"/>
          </a:p>
          <a:p>
            <a:endParaRPr lang="fa-IR" sz="2000" dirty="0"/>
          </a:p>
        </p:txBody>
      </p:sp>
    </p:spTree>
  </p:cSld>
  <p:clrMapOvr>
    <a:masterClrMapping/>
  </p:clrMapOvr>
  <p:transition spd="slow" advTm="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به طور کلی تعلیق در قرارداد کار دارای سه خصیصه است:</a:t>
            </a:r>
            <a:endParaRPr lang="fa-IR" sz="2000" dirty="0"/>
          </a:p>
        </p:txBody>
      </p:sp>
      <p:sp>
        <p:nvSpPr>
          <p:cNvPr id="3" name="Content Placeholder 2"/>
          <p:cNvSpPr>
            <a:spLocks noGrp="1"/>
          </p:cNvSpPr>
          <p:nvPr>
            <p:ph idx="1"/>
          </p:nvPr>
        </p:nvSpPr>
        <p:spPr/>
        <p:txBody>
          <a:bodyPr>
            <a:normAutofit/>
          </a:bodyPr>
          <a:lstStyle/>
          <a:p>
            <a:pPr>
              <a:lnSpc>
                <a:spcPct val="300000"/>
              </a:lnSpc>
            </a:pPr>
            <a:r>
              <a:rPr lang="fa-IR" sz="2000" dirty="0" smtClean="0"/>
              <a:t>1-موقتی بودن </a:t>
            </a:r>
          </a:p>
          <a:p>
            <a:pPr>
              <a:lnSpc>
                <a:spcPct val="300000"/>
              </a:lnSpc>
            </a:pPr>
            <a:r>
              <a:rPr lang="fa-IR" sz="2000" dirty="0" smtClean="0"/>
              <a:t>2-احتساب از حیث سوابق:</a:t>
            </a:r>
            <a:r>
              <a:rPr lang="fa-IR" sz="1800" dirty="0" smtClean="0"/>
              <a:t>اصولا کارگری که در زمان تعلیق حقوق دریافت می کند مستحق احتساب سوابق است.</a:t>
            </a:r>
          </a:p>
          <a:p>
            <a:pPr>
              <a:lnSpc>
                <a:spcPct val="300000"/>
              </a:lnSpc>
            </a:pPr>
            <a:r>
              <a:rPr lang="fa-IR" sz="1800" dirty="0" smtClean="0"/>
              <a:t>3-</a:t>
            </a:r>
            <a:r>
              <a:rPr lang="fa-IR" sz="2000" dirty="0" smtClean="0"/>
              <a:t>بازگشت به کار</a:t>
            </a:r>
            <a:endParaRPr lang="fa-IR" sz="2000" dirty="0"/>
          </a:p>
        </p:txBody>
      </p:sp>
    </p:spTree>
  </p:cSld>
  <p:clrMapOvr>
    <a:masterClrMapping/>
  </p:clrMapOvr>
  <p:transition spd="slow" advTm="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TotalTime>
  <Words>757</Words>
  <Application>Microsoft Office PowerPoint</Application>
  <PresentationFormat>On-screen Show (4:3)</PresentationFormat>
  <Paragraphs>43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درس حقوق کار –حسابداری بازرگانی-جلسه ششم-استاد شادی سمیعی</vt:lpstr>
      <vt:lpstr>2-تعطیلی تمام یا بخشی از کارگاه بر اساس گزارش بازرس کار: ( رفع نقص فنی وسایل و یا عدم رعایت بهداشت کار)</vt:lpstr>
      <vt:lpstr>پنجم : اشخاص متضرر از قرار می توانند شکایت خود را به مراجع صالحه اریه نمایند. </vt:lpstr>
      <vt:lpstr>سوم ناشی از توافق کارگر و کار فرما:</vt:lpstr>
      <vt:lpstr>2- مرخصی بدون حقوق : هر کارگری در طول مدت اشتغال می تواند از دو سال مرخصی بدون حقوق چه به صورت متوالی یا متناوب برخوردار گردد. این مدت قابل تمدید نمی باشد. </vt:lpstr>
      <vt:lpstr>در مدت مرخصی :</vt:lpstr>
      <vt:lpstr>آیا تعلیق قرار داد مشمول قرارداد های دایمی است یاشامل قرارداد های موقت و کار معین نیز می شود؟</vt:lpstr>
      <vt:lpstr>به طور کلی تعلیق در قرارداد کار دارای سه خصیصه است:</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حقوق کار –حسابداری بازرگانی-جلسه ششم-استاد شادی سمیعی</dc:title>
  <dc:creator>admin</dc:creator>
  <cp:lastModifiedBy>admin</cp:lastModifiedBy>
  <cp:revision>9</cp:revision>
  <dcterms:created xsi:type="dcterms:W3CDTF">2020-04-19T13:37:00Z</dcterms:created>
  <dcterms:modified xsi:type="dcterms:W3CDTF">2020-04-19T15:05:29Z</dcterms:modified>
</cp:coreProperties>
</file>