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7892" y="362310"/>
            <a:ext cx="8915399" cy="921373"/>
          </a:xfrm>
        </p:spPr>
        <p:txBody>
          <a:bodyPr/>
          <a:lstStyle/>
          <a:p>
            <a:pPr algn="ctr"/>
            <a:r>
              <a:rPr lang="fa-IR" dirty="0" smtClean="0"/>
              <a:t>به نام خدا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2948" y="1863306"/>
            <a:ext cx="8915399" cy="3367496"/>
          </a:xfrm>
        </p:spPr>
        <p:txBody>
          <a:bodyPr>
            <a:normAutofit/>
          </a:bodyPr>
          <a:lstStyle/>
          <a:p>
            <a:pPr algn="r"/>
            <a:r>
              <a:rPr lang="fa-IR" sz="2800" dirty="0" smtClean="0"/>
              <a:t>موضوع این جلسه:</a:t>
            </a:r>
          </a:p>
          <a:p>
            <a:pPr algn="r"/>
            <a:r>
              <a:rPr lang="fa-IR" sz="2800" dirty="0" smtClean="0"/>
              <a:t>روش توزیع تعدیل شده یا </a:t>
            </a:r>
            <a:r>
              <a:rPr lang="en-US" sz="2800" dirty="0" smtClean="0"/>
              <a:t> </a:t>
            </a:r>
            <a:r>
              <a:rPr lang="fa-IR" sz="2800" dirty="0" smtClean="0"/>
              <a:t> </a:t>
            </a:r>
            <a:endParaRPr lang="en-US" sz="2800" dirty="0" smtClean="0"/>
          </a:p>
          <a:p>
            <a:pPr algn="r"/>
            <a:r>
              <a:rPr lang="en-US" sz="36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MODI</a:t>
            </a:r>
            <a:r>
              <a:rPr lang="fa-IR" sz="3600" dirty="0" smtClean="0">
                <a:latin typeface="Aparajita" panose="020B0604020202020204" pitchFamily="34" charset="0"/>
                <a:cs typeface="B Nazanin" panose="00000400000000000000" pitchFamily="2" charset="-78"/>
              </a:rPr>
              <a:t>              </a:t>
            </a:r>
            <a:endParaRPr lang="en-US" sz="3600" dirty="0" smtClean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 algn="r"/>
            <a:r>
              <a:rPr lang="en-US" sz="2800" dirty="0" smtClean="0"/>
              <a:t> </a:t>
            </a:r>
            <a:endParaRPr lang="fa-IR" sz="2800" dirty="0" smtClean="0"/>
          </a:p>
          <a:p>
            <a:pPr algn="r"/>
            <a:endParaRPr lang="en-US" sz="2800" dirty="0">
              <a:cs typeface="B Ti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82891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35347"/>
          </a:xfrm>
        </p:spPr>
        <p:txBody>
          <a:bodyPr>
            <a:normAutofit fontScale="90000"/>
          </a:bodyPr>
          <a:lstStyle/>
          <a:p>
            <a:pPr algn="r"/>
            <a:r>
              <a:rPr lang="fa-IR" sz="2000" dirty="0" smtClean="0"/>
              <a:t>مقدار تابع هدف این جدول عبارت است از :</a:t>
            </a:r>
            <a:br>
              <a:rPr lang="fa-IR" sz="2000" dirty="0" smtClean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130060"/>
            <a:ext cx="8915400" cy="4781162"/>
          </a:xfrm>
        </p:spPr>
        <p:txBody>
          <a:bodyPr/>
          <a:lstStyle/>
          <a:p>
            <a:pPr marL="0" indent="0">
              <a:buNone/>
            </a:pPr>
            <a:r>
              <a:rPr lang="fa-IR" dirty="0" smtClean="0"/>
              <a:t>1763= (3/2*10)+ (3*190) + (2/1*300) + (2/4*20)+ (2/1*230)</a:t>
            </a:r>
          </a:p>
          <a:p>
            <a:pPr marL="0" indent="0">
              <a:buNone/>
            </a:pPr>
            <a:endParaRPr lang="fa-IR" dirty="0"/>
          </a:p>
          <a:p>
            <a:pPr marL="0" indent="0" algn="r">
              <a:buNone/>
            </a:pPr>
            <a:r>
              <a:rPr lang="fa-IR" dirty="0" smtClean="0"/>
              <a:t>همان طور که بررسی شد ،      با مقدار       واحد وارد شده است . از آن جا که هزینه کاهش یافته برای این خانه         است ، این عملیات موجب شده تا مقدار تابع هدف</a:t>
            </a:r>
          </a:p>
          <a:p>
            <a:pPr marL="0" indent="0" algn="r">
              <a:buNone/>
            </a:pPr>
            <a:r>
              <a:rPr lang="fa-IR" dirty="0" smtClean="0"/>
              <a:t> به میزان                            واحد بهبود یابد یعنی برابر                            شود </a:t>
            </a:r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r>
              <a:rPr lang="fa-IR" dirty="0" smtClean="0"/>
              <a:t>در اینجا تمام گام های روش حمل و نقل را انجام دادیم . بنابراین  برای حل کامل به گام های 2 و 3 بر می گردیم 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8322498" y="1880408"/>
            <a:ext cx="566181" cy="461665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fa-I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31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7207518" y="1941963"/>
            <a:ext cx="622286" cy="400110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fa-IR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190</a:t>
            </a: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8057240" y="2593692"/>
            <a:ext cx="3090494" cy="369332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fa-I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38-= (0/2-)  (190)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8998094" y="2142018"/>
            <a:ext cx="766557" cy="461665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fa-IR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0/2-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4096462" y="2603683"/>
            <a:ext cx="2082621" cy="400110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fa-IR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1763= 38- 1801</a:t>
            </a: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8542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736" y="2858352"/>
            <a:ext cx="8911687" cy="1280890"/>
          </a:xfrm>
        </p:spPr>
        <p:txBody>
          <a:bodyPr/>
          <a:lstStyle/>
          <a:p>
            <a:pPr algn="ctr"/>
            <a:r>
              <a:rPr lang="fa-IR" dirty="0" smtClean="0"/>
              <a:t> </a:t>
            </a:r>
            <a:r>
              <a:rPr lang="fa-IR" sz="4800" dirty="0" smtClean="0"/>
              <a:t>موفق باشید.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128752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97656"/>
          </a:xfrm>
        </p:spPr>
        <p:txBody>
          <a:bodyPr>
            <a:normAutofit/>
          </a:bodyPr>
          <a:lstStyle/>
          <a:p>
            <a:pPr algn="r"/>
            <a:r>
              <a:rPr lang="fa-IR" sz="2000" dirty="0" smtClean="0"/>
              <a:t>در این روش یک ضریب    برای سطرها و یک ضریب     برای هر ستون تعریف می شود 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92925" y="1912936"/>
                <a:ext cx="8915400" cy="4298082"/>
              </a:xfrm>
            </p:spPr>
            <p:txBody>
              <a:bodyPr/>
              <a:lstStyle/>
              <a:p>
                <a:pPr marL="0" indent="0" algn="r">
                  <a:buNone/>
                </a:pPr>
                <a:r>
                  <a:rPr lang="fa-IR" dirty="0" smtClean="0"/>
                  <a:t>مقدار هر مضرب برای متغیر اساسی(خانه ی پر) با استفاده از رابطه زیر محاسبه می شود.</a:t>
                </a:r>
              </a:p>
              <a:p>
                <a:pPr marL="0" indent="0" algn="r">
                  <a:buNone/>
                </a:pPr>
                <a:endParaRPr lang="fa-IR" dirty="0"/>
              </a:p>
              <a:p>
                <a:pPr marL="0" indent="0">
                  <a:buNone/>
                </a:pPr>
                <a:r>
                  <a:rPr lang="en-US" sz="3600" b="0" dirty="0" smtClean="0"/>
                  <a:t>    U </a:t>
                </a:r>
                <a:r>
                  <a:rPr lang="en-US" sz="3600" b="0" dirty="0" err="1" smtClean="0"/>
                  <a:t>i</a:t>
                </a:r>
                <a:r>
                  <a:rPr lang="en-US" sz="3600" b="0" dirty="0" smtClean="0"/>
                  <a:t>   +  V j =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𝐶𝑖𝑗</m:t>
                    </m:r>
                  </m:oMath>
                </a14:m>
                <a:endParaRPr lang="en-US" sz="3600" dirty="0" smtClean="0"/>
              </a:p>
              <a:p>
                <a:pPr marL="0" indent="0">
                  <a:buNone/>
                </a:pPr>
                <a:endParaRPr lang="en-US" sz="3600" dirty="0"/>
              </a:p>
              <a:p>
                <a:pPr marL="0" indent="0" algn="r">
                  <a:buNone/>
                </a:pPr>
                <a:r>
                  <a:rPr lang="fa-IR" sz="2000" dirty="0" smtClean="0"/>
                  <a:t>بعد از محاسبه ی کلیه ضرایب     و     می توان به ارزیابی متغیرهای غیر اساسی پرداخت . این کار با استفاده از فرمول زیر انجام می شود.</a:t>
                </a:r>
              </a:p>
              <a:p>
                <a:pPr marL="0" indent="0" algn="r">
                  <a:buNone/>
                </a:pPr>
                <a:endParaRPr lang="fa-IR" sz="2000" dirty="0"/>
              </a:p>
              <a:p>
                <a:pPr marL="0" indent="0">
                  <a:buNone/>
                </a:pPr>
                <a:r>
                  <a:rPr lang="en-US" sz="2000" dirty="0" err="1" smtClean="0"/>
                  <a:t>Cij</a:t>
                </a:r>
                <a:r>
                  <a:rPr lang="en-US" sz="2000" dirty="0" smtClean="0"/>
                  <a:t> + </a:t>
                </a:r>
                <a:r>
                  <a:rPr lang="en-US" sz="2000" dirty="0" err="1" smtClean="0"/>
                  <a:t>Zij</a:t>
                </a:r>
                <a:r>
                  <a:rPr lang="en-US" sz="2000" dirty="0" smtClean="0"/>
                  <a:t> = </a:t>
                </a:r>
                <a:r>
                  <a:rPr lang="en-US" sz="2000" dirty="0" err="1" smtClean="0"/>
                  <a:t>Cij</a:t>
                </a:r>
                <a:r>
                  <a:rPr lang="en-US" sz="2000" dirty="0" smtClean="0"/>
                  <a:t>  - ( </a:t>
                </a:r>
                <a:r>
                  <a:rPr lang="en-US" sz="2000" dirty="0" err="1" smtClean="0"/>
                  <a:t>Ui</a:t>
                </a:r>
                <a:r>
                  <a:rPr lang="en-US" sz="2000" dirty="0" smtClean="0"/>
                  <a:t>  +  </a:t>
                </a:r>
                <a:r>
                  <a:rPr lang="en-US" sz="2000" dirty="0" err="1" smtClean="0"/>
                  <a:t>Vj</a:t>
                </a:r>
                <a:r>
                  <a:rPr lang="en-US" sz="2000" dirty="0" smtClean="0"/>
                  <a:t> )      </a:t>
                </a:r>
                <a:r>
                  <a:rPr lang="fa-IR" sz="2000" dirty="0" smtClean="0"/>
                  <a:t> </a:t>
                </a:r>
                <a:r>
                  <a:rPr lang="en-US" sz="2000" dirty="0" smtClean="0"/>
                  <a:t>                                               </a:t>
                </a:r>
                <a:r>
                  <a:rPr lang="en-US" sz="2000" dirty="0" err="1" smtClean="0"/>
                  <a:t>Cij</a:t>
                </a:r>
                <a:r>
                  <a:rPr lang="en-US" sz="2000" dirty="0" smtClean="0"/>
                  <a:t> + </a:t>
                </a:r>
                <a:r>
                  <a:rPr lang="en-US" sz="2000" dirty="0" err="1" smtClean="0"/>
                  <a:t>Zij</a:t>
                </a:r>
                <a:r>
                  <a:rPr lang="en-US" sz="2000" dirty="0" smtClean="0"/>
                  <a:t> = </a:t>
                </a:r>
                <a:r>
                  <a:rPr lang="en-US" sz="2000" dirty="0" err="1" smtClean="0"/>
                  <a:t>Cij</a:t>
                </a:r>
                <a:r>
                  <a:rPr lang="en-US" sz="2000" dirty="0" smtClean="0"/>
                  <a:t> – </a:t>
                </a:r>
                <a:r>
                  <a:rPr lang="en-US" sz="2000" dirty="0" err="1" smtClean="0"/>
                  <a:t>Ui</a:t>
                </a:r>
                <a:r>
                  <a:rPr lang="en-US" sz="2000" dirty="0" smtClean="0"/>
                  <a:t> - </a:t>
                </a:r>
                <a:r>
                  <a:rPr lang="en-US" sz="2000" dirty="0" err="1" smtClean="0"/>
                  <a:t>Vj</a:t>
                </a: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92925" y="1912936"/>
                <a:ext cx="8915400" cy="4298082"/>
              </a:xfrm>
              <a:blipFill rotWithShape="0">
                <a:blip r:embed="rId2"/>
                <a:stretch>
                  <a:fillRect l="-684" t="-851" r="-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8822793" y="624110"/>
            <a:ext cx="34336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Ui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21411" y="624110"/>
            <a:ext cx="35939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Vj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5727940" y="5426016"/>
            <a:ext cx="690114" cy="51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2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657" y="448574"/>
            <a:ext cx="9787955" cy="5462648"/>
          </a:xfrm>
        </p:spPr>
        <p:txBody>
          <a:bodyPr/>
          <a:lstStyle/>
          <a:p>
            <a:pPr marL="0" indent="0" algn="r">
              <a:buNone/>
            </a:pPr>
            <a:r>
              <a:rPr lang="fa-IR" dirty="0" smtClean="0">
                <a:cs typeface="B Nazanin" panose="00000400000000000000" pitchFamily="2" charset="-78"/>
              </a:rPr>
              <a:t>گام های روش توزیع تعدیل شده:</a:t>
            </a:r>
          </a:p>
          <a:p>
            <a:pPr marL="0" indent="0" algn="r">
              <a:buNone/>
            </a:pPr>
            <a:r>
              <a:rPr lang="fa-IR" dirty="0" smtClean="0">
                <a:cs typeface="B Nazanin" panose="00000400000000000000" pitchFamily="2" charset="-78"/>
              </a:rPr>
              <a:t>1- با استفاده از روشهای گفته شده یک جواب موجه ابتدایی به دست آوررید </a:t>
            </a:r>
          </a:p>
          <a:p>
            <a:pPr marL="0" indent="0" algn="r">
              <a:buNone/>
            </a:pPr>
            <a:r>
              <a:rPr lang="fa-IR" dirty="0" smtClean="0">
                <a:cs typeface="B Nazanin" panose="00000400000000000000" pitchFamily="2" charset="-78"/>
              </a:rPr>
              <a:t>2- از رابطه                                استفاده و بر اساس خانه های پر برای هر سطر یک     وبرای  هر ستون  یک      محاسبه کنید .</a:t>
            </a:r>
            <a:endParaRPr lang="en-US" dirty="0" smtClean="0">
              <a:cs typeface="B Nazanin" panose="00000400000000000000" pitchFamily="2" charset="-78"/>
            </a:endParaRPr>
          </a:p>
          <a:p>
            <a:pPr marL="0" indent="0" algn="r">
              <a:buNone/>
            </a:pPr>
            <a:r>
              <a:rPr lang="fa-IR" sz="2000" dirty="0" smtClean="0">
                <a:cs typeface="B Nazanin" panose="00000400000000000000" pitchFamily="2" charset="-78"/>
              </a:rPr>
              <a:t>3-  با به کارگیری اطلاعات به دست آمده در گام 2 ،ارزش خانه های خالی را با استفاده از رابطه ی                    محاسبه کنید . اگر ارزش کلیه خانه های غیر منفی بود ، به جواب بهینه رسیده اند در غیر اینصورت به گام بعد بروید.       </a:t>
            </a:r>
          </a:p>
          <a:p>
            <a:pPr marL="0" indent="0" algn="r">
              <a:buNone/>
            </a:pPr>
            <a:r>
              <a:rPr lang="fa-IR" sz="2000" dirty="0" smtClean="0">
                <a:cs typeface="B Nazanin" panose="00000400000000000000" pitchFamily="2" charset="-78"/>
              </a:rPr>
              <a:t>4- آن خانه خالی که دارای منفی ترین ارزش است را مشخص کنید و متغیر مربوط به آن را  متغیر ورودی بنامید</a:t>
            </a:r>
          </a:p>
          <a:p>
            <a:pPr marL="0" indent="0" algn="r">
              <a:buNone/>
            </a:pPr>
            <a:r>
              <a:rPr lang="fa-IR" sz="2000" dirty="0" smtClean="0">
                <a:cs typeface="B Nazanin" panose="00000400000000000000" pitchFamily="2" charset="-78"/>
              </a:rPr>
              <a:t> </a:t>
            </a:r>
          </a:p>
          <a:p>
            <a:pPr marL="0" indent="0" algn="r">
              <a:buNone/>
            </a:pPr>
            <a:r>
              <a:rPr lang="fa-IR" sz="2000" dirty="0" smtClean="0">
                <a:cs typeface="B Nazanin" panose="00000400000000000000" pitchFamily="2" charset="-78"/>
              </a:rPr>
              <a:t>5- برای خانه خالی انتخاب شده در گام 4 یک مسیر پله سنگ رسم کنید و از میان خانه هایی که دارای علامت منفی هستند خانه ای که دارای کم ترین مقدار است را انتخاب کنید و متغیر مربوط به آن را متغیر خروجی بنامید</a:t>
            </a:r>
          </a:p>
          <a:p>
            <a:pPr marL="0" indent="0" algn="r">
              <a:buNone/>
            </a:pPr>
            <a:endParaRPr lang="fa-IR" sz="2000" dirty="0" smtClean="0">
              <a:cs typeface="B Nazanin" panose="00000400000000000000" pitchFamily="2" charset="-78"/>
            </a:endParaRPr>
          </a:p>
          <a:p>
            <a:pPr marL="0" indent="0" algn="r">
              <a:buNone/>
            </a:pPr>
            <a:r>
              <a:rPr lang="fa-IR" sz="2000" dirty="0" smtClean="0">
                <a:cs typeface="B Nazanin" panose="00000400000000000000" pitchFamily="2" charset="-78"/>
              </a:rPr>
              <a:t>6 – مقدار خانه انتخای شده در گام 5 را به مقدار خانه هایی که دارای علامت مثبت هستند اضافه و از مقدار خانه هایی که دارای علامت منفی هستند ، کم کنید تا جدول جدید حمل و نقل به دست آید سپس به گام بروید</a:t>
            </a:r>
          </a:p>
          <a:p>
            <a:pPr marL="0" indent="0" algn="r">
              <a:buNone/>
            </a:pPr>
            <a:r>
              <a:rPr lang="fa-IR" sz="2000" dirty="0" smtClean="0">
                <a:cs typeface="B Nazanin" panose="00000400000000000000" pitchFamily="2" charset="-78"/>
              </a:rPr>
              <a:t>                                          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936819" y="1138535"/>
            <a:ext cx="147828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Cij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=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Ui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+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Vj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39828" y="1169312"/>
            <a:ext cx="37382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Ui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37003" y="1188320"/>
            <a:ext cx="35939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Vj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39724" y="1630977"/>
            <a:ext cx="119455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Cij</a:t>
            </a:r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–</a:t>
            </a:r>
            <a:r>
              <a:rPr lang="en-US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Ui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Vj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505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38864"/>
          </a:xfrm>
        </p:spPr>
        <p:txBody>
          <a:bodyPr>
            <a:normAutofit/>
          </a:bodyPr>
          <a:lstStyle/>
          <a:p>
            <a:pPr algn="r"/>
            <a:r>
              <a:rPr lang="fa-IR" sz="2400" dirty="0" smtClean="0"/>
              <a:t>جدول ابتدایی مسئله زیر به روش تخمین وگل به دست آمده 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9645266"/>
              </p:ext>
            </p:extLst>
          </p:nvPr>
        </p:nvGraphicFramePr>
        <p:xfrm>
          <a:off x="2313167" y="2185329"/>
          <a:ext cx="89154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00"/>
                <a:gridCol w="1485900"/>
                <a:gridCol w="1485900"/>
                <a:gridCol w="1485900"/>
                <a:gridCol w="1485900"/>
                <a:gridCol w="14859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عرضه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2/1              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2/4       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    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1/8           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190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2/1            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3/2       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3/6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تقاضا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514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49082"/>
          </a:xfrm>
        </p:spPr>
        <p:txBody>
          <a:bodyPr>
            <a:normAutofit fontScale="90000"/>
          </a:bodyPr>
          <a:lstStyle/>
          <a:p>
            <a:pPr algn="r"/>
            <a:r>
              <a:rPr lang="fa-IR" sz="2400" dirty="0" smtClean="0"/>
              <a:t>گام دوم:</a:t>
            </a:r>
            <a:br>
              <a:rPr lang="fa-IR" sz="2400" dirty="0" smtClean="0"/>
            </a:br>
            <a:r>
              <a:rPr lang="fa-IR" sz="2400" dirty="0" smtClean="0"/>
              <a:t> </a:t>
            </a: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92925" y="1173192"/>
                <a:ext cx="8915400" cy="5607170"/>
              </a:xfrm>
            </p:spPr>
            <p:txBody>
              <a:bodyPr/>
              <a:lstStyle/>
              <a:p>
                <a:pPr marL="0" indent="0" algn="r">
                  <a:buNone/>
                </a:pPr>
                <a:r>
                  <a:rPr lang="fa-IR" dirty="0" smtClean="0"/>
                  <a:t>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 smtClean="0"/>
                  <a:t>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 smtClean="0"/>
                  <a:t>   = 2/ 1                             </a:t>
                </a:r>
                <a:r>
                  <a:rPr lang="fa-I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</m:oMath>
                </a14:m>
                <a:r>
                  <a:rPr lang="en-US" dirty="0" smtClean="0"/>
                  <a:t>  </a:t>
                </a:r>
                <a:r>
                  <a:rPr lang="fa-IR" dirty="0" smtClean="0"/>
                  <a:t>برای متغیر اساسی </a:t>
                </a:r>
                <a:endParaRPr lang="en-US" dirty="0" smtClean="0"/>
              </a:p>
              <a:p>
                <a:pPr marL="0" indent="0" algn="r">
                  <a:buNone/>
                </a:pPr>
                <a:r>
                  <a:rPr lang="fa-I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   = 2/ </a:t>
                </a:r>
                <a:r>
                  <a:rPr lang="en-US" dirty="0" smtClean="0"/>
                  <a:t>4                             </a:t>
                </a:r>
                <a:r>
                  <a:rPr lang="fa-I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  </a:t>
                </a:r>
                <a:r>
                  <a:rPr lang="fa-IR" dirty="0"/>
                  <a:t>برای متغیر اساسی </a:t>
                </a:r>
                <a:endParaRPr lang="en-US" dirty="0" smtClean="0"/>
              </a:p>
              <a:p>
                <a:pPr marL="0" indent="0" algn="r">
                  <a:buNone/>
                </a:pPr>
                <a:r>
                  <a:rPr lang="fa-I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  = </a:t>
                </a:r>
                <a:r>
                  <a:rPr lang="en-US" dirty="0" smtClean="0"/>
                  <a:t>1/ 8                             </a:t>
                </a:r>
                <a:r>
                  <a:rPr lang="fa-I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sub>
                    </m:sSub>
                  </m:oMath>
                </a14:m>
                <a:r>
                  <a:rPr lang="en-US" dirty="0"/>
                  <a:t>  </a:t>
                </a:r>
                <a:r>
                  <a:rPr lang="fa-IR" dirty="0" smtClean="0"/>
                  <a:t>برای </a:t>
                </a:r>
                <a:r>
                  <a:rPr lang="fa-IR" dirty="0"/>
                  <a:t>متغیر اساسی </a:t>
                </a:r>
                <a:endParaRPr lang="en-US" dirty="0" smtClean="0"/>
              </a:p>
              <a:p>
                <a:pPr marL="0" indent="0" algn="r">
                  <a:buNone/>
                </a:pPr>
                <a:r>
                  <a:rPr lang="fa-I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   = 2/ 1                             </a:t>
                </a:r>
                <a:r>
                  <a:rPr lang="fa-I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23</m:t>
                        </m:r>
                      </m:sub>
                    </m:sSub>
                  </m:oMath>
                </a14:m>
                <a:r>
                  <a:rPr lang="en-US" dirty="0"/>
                  <a:t>  </a:t>
                </a:r>
                <a:r>
                  <a:rPr lang="fa-IR" dirty="0"/>
                  <a:t>برای متغیر اساسی </a:t>
                </a:r>
                <a:endParaRPr lang="en-US" dirty="0" smtClean="0"/>
              </a:p>
              <a:p>
                <a:pPr marL="0" indent="0" algn="r">
                  <a:buNone/>
                </a:pPr>
                <a:r>
                  <a:rPr lang="fa-I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   = </a:t>
                </a:r>
                <a:r>
                  <a:rPr lang="en-US" dirty="0" smtClean="0"/>
                  <a:t>3/2                             </a:t>
                </a:r>
                <a:r>
                  <a:rPr lang="fa-I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 </a:t>
                </a:r>
                <a:r>
                  <a:rPr lang="fa-IR" dirty="0"/>
                  <a:t>برای متغیر اساسی </a:t>
                </a:r>
                <a:endParaRPr lang="en-US" dirty="0" smtClean="0"/>
              </a:p>
              <a:p>
                <a:pPr marL="0" indent="0" algn="r">
                  <a:buNone/>
                </a:pPr>
                <a:endParaRPr lang="en-US" dirty="0"/>
              </a:p>
              <a:p>
                <a:pPr marL="0" indent="0" algn="r">
                  <a:buNone/>
                </a:pPr>
                <a:r>
                  <a:rPr lang="en-US" dirty="0" smtClean="0"/>
                  <a:t>  </a:t>
                </a:r>
                <a:r>
                  <a:rPr lang="fa-IR" dirty="0" smtClean="0"/>
                  <a:t>برای      مقدار صفر قرار دهیم و به دنبال آن جواب های زیر را به دست آوریم</a:t>
                </a:r>
              </a:p>
              <a:p>
                <a:pPr marL="0" indent="0">
                  <a:buNone/>
                </a:pPr>
                <a:r>
                  <a:rPr lang="fa-I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   </a:t>
                </a:r>
                <a:r>
                  <a:rPr lang="en-US" dirty="0" smtClean="0"/>
                  <a:t>= </a:t>
                </a:r>
                <a:r>
                  <a:rPr lang="en-US" dirty="0"/>
                  <a:t>2/ </a:t>
                </a:r>
                <a:r>
                  <a:rPr lang="en-US" dirty="0" smtClean="0"/>
                  <a:t>1             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   = 2/ </a:t>
                </a:r>
                <a:r>
                  <a:rPr lang="en-US" dirty="0"/>
                  <a:t>1 </a:t>
                </a:r>
                <a:r>
                  <a:rPr lang="en-US" dirty="0" smtClean="0"/>
                  <a:t>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   = 2/ </a:t>
                </a:r>
                <a:r>
                  <a:rPr lang="en-US" dirty="0"/>
                  <a:t>1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   = </a:t>
                </a:r>
                <a:r>
                  <a:rPr lang="en-US" dirty="0" smtClean="0"/>
                  <a:t>2/4                        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   = 2/ </a:t>
                </a:r>
                <a:r>
                  <a:rPr lang="en-US" dirty="0" smtClean="0"/>
                  <a:t>4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   = 2/ </a:t>
                </a:r>
                <a:r>
                  <a:rPr lang="en-US" dirty="0"/>
                  <a:t>4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   = </a:t>
                </a:r>
                <a:r>
                  <a:rPr lang="en-US" dirty="0" smtClean="0"/>
                  <a:t>3/2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+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/>
                  <a:t>   = </a:t>
                </a:r>
                <a:r>
                  <a:rPr lang="en-US" dirty="0" smtClean="0"/>
                  <a:t>3/ 2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   = </a:t>
                </a:r>
                <a:r>
                  <a:rPr lang="en-US" dirty="0" smtClean="0"/>
                  <a:t>1/ </a:t>
                </a:r>
                <a:r>
                  <a:rPr lang="en-US" dirty="0"/>
                  <a:t>1 </a:t>
                </a:r>
                <a:endParaRPr lang="en-US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   = </a:t>
                </a:r>
                <a:r>
                  <a:rPr lang="en-US" dirty="0" smtClean="0"/>
                  <a:t>2/1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+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US" dirty="0"/>
                  <a:t>   = </a:t>
                </a:r>
                <a:r>
                  <a:rPr lang="en-US" dirty="0" smtClean="0"/>
                  <a:t>2/ 1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   </a:t>
                </a:r>
                <a:r>
                  <a:rPr lang="en-US" dirty="0" smtClean="0"/>
                  <a:t>= - 0/ 3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   = </a:t>
                </a:r>
                <a:r>
                  <a:rPr lang="en-US" dirty="0" smtClean="0"/>
                  <a:t>1/8                                    -0/3+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 smtClean="0"/>
                  <a:t>= 1/ 8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   = </a:t>
                </a:r>
                <a:r>
                  <a:rPr lang="en-US" dirty="0" smtClean="0"/>
                  <a:t>2/ </a:t>
                </a:r>
                <a:r>
                  <a:rPr lang="en-US" dirty="0"/>
                  <a:t>1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92925" y="1173192"/>
                <a:ext cx="8915400" cy="5607170"/>
              </a:xfrm>
              <a:blipFill rotWithShape="0">
                <a:blip r:embed="rId2"/>
                <a:stretch>
                  <a:fillRect l="-615" t="-543" r="-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10620189" y="3576667"/>
                <a:ext cx="438875" cy="40011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cap="none" spc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2000" b="0" i="1" cap="none" spc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0189" y="3576667"/>
                <a:ext cx="438875" cy="400110"/>
              </a:xfrm>
              <a:prstGeom prst="rect">
                <a:avLst/>
              </a:prstGeom>
              <a:blipFill rotWithShape="0">
                <a:blip r:embed="rId3"/>
                <a:stretch>
                  <a:fillRect l="-13889" r="-6944" b="-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Arrow 5"/>
          <p:cNvSpPr/>
          <p:nvPr/>
        </p:nvSpPr>
        <p:spPr>
          <a:xfrm>
            <a:off x="7095720" y="4201064"/>
            <a:ext cx="827148" cy="519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7112478" y="4580626"/>
            <a:ext cx="810389" cy="593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7112478" y="4960187"/>
            <a:ext cx="810389" cy="580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7095718" y="5400137"/>
            <a:ext cx="827149" cy="506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7112478" y="5702060"/>
            <a:ext cx="810389" cy="886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23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94139"/>
          </a:xfrm>
        </p:spPr>
        <p:txBody>
          <a:bodyPr>
            <a:normAutofit fontScale="90000"/>
          </a:bodyPr>
          <a:lstStyle/>
          <a:p>
            <a:pPr algn="r"/>
            <a:r>
              <a:rPr lang="fa-IR" sz="2000" dirty="0" smtClean="0"/>
              <a:t>گام 3</a:t>
            </a:r>
            <a:br>
              <a:rPr lang="fa-IR" sz="2000" dirty="0" smtClean="0"/>
            </a:br>
            <a:r>
              <a:rPr lang="fa-IR" sz="2000" dirty="0" smtClean="0"/>
              <a:t>متغیر های اساسی را به دست آورید</a:t>
            </a:r>
            <a:br>
              <a:rPr lang="fa-IR" sz="2000" dirty="0" smtClean="0"/>
            </a:br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89212" y="1518249"/>
                <a:ext cx="8915400" cy="4392973"/>
              </a:xfrm>
            </p:spPr>
            <p:txBody>
              <a:bodyPr/>
              <a:lstStyle/>
              <a:p>
                <a:pPr marL="0" indent="0" algn="r">
                  <a:buNone/>
                </a:pPr>
                <a:r>
                  <a:rPr lang="fa-IR" dirty="0" smtClean="0"/>
                  <a:t> </a:t>
                </a:r>
                <a:endParaRPr lang="en-US" dirty="0"/>
              </a:p>
              <a:p>
                <a:pPr marL="0" indent="0" algn="r">
                  <a:buNone/>
                </a:pPr>
                <a:r>
                  <a:rPr lang="fa-I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 smtClean="0"/>
                  <a:t>-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   = 2/ </a:t>
                </a:r>
                <a:r>
                  <a:rPr lang="en-US" dirty="0" smtClean="0"/>
                  <a:t>2    -    0    -   2/1   =  0/1                             </a:t>
                </a:r>
                <a:r>
                  <a:rPr lang="fa-I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 </a:t>
                </a:r>
                <a:r>
                  <a:rPr lang="fa-IR" dirty="0" smtClean="0"/>
                  <a:t>برای متغیر غیر  اساسی </a:t>
                </a:r>
                <a:endParaRPr lang="en-US" dirty="0" smtClean="0"/>
              </a:p>
              <a:p>
                <a:pPr marL="0" indent="0" algn="r">
                  <a:buNone/>
                </a:pPr>
                <a:endParaRPr lang="en-US" dirty="0"/>
              </a:p>
              <a:p>
                <a:pPr marL="0" indent="0" algn="r">
                  <a:buNone/>
                </a:pPr>
                <a:r>
                  <a:rPr lang="fa-I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-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   = </a:t>
                </a:r>
                <a:r>
                  <a:rPr lang="en-US" dirty="0" smtClean="0"/>
                  <a:t>1/ 9    </a:t>
                </a:r>
                <a:r>
                  <a:rPr lang="en-US" dirty="0"/>
                  <a:t>- </a:t>
                </a:r>
                <a:r>
                  <a:rPr lang="en-US" dirty="0" smtClean="0"/>
                  <a:t>( - 0/3 ) – 2/1  </a:t>
                </a:r>
                <a:r>
                  <a:rPr lang="en-US" dirty="0"/>
                  <a:t>=  0/1        </a:t>
                </a:r>
                <a:r>
                  <a:rPr lang="en-US" dirty="0" smtClean="0"/>
                  <a:t>                     </a:t>
                </a:r>
                <a:r>
                  <a:rPr lang="fa-I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</m:sSub>
                  </m:oMath>
                </a14:m>
                <a:r>
                  <a:rPr lang="en-US" dirty="0"/>
                  <a:t>  </a:t>
                </a:r>
                <a:r>
                  <a:rPr lang="fa-IR" dirty="0"/>
                  <a:t>برای </a:t>
                </a:r>
                <a:r>
                  <a:rPr lang="fa-IR" dirty="0"/>
                  <a:t>متغیر غیر  اساسی </a:t>
                </a:r>
                <a:endParaRPr lang="en-US" dirty="0" smtClean="0"/>
              </a:p>
              <a:p>
                <a:pPr marL="0" indent="0" algn="r">
                  <a:buNone/>
                </a:pPr>
                <a:endParaRPr lang="en-US" dirty="0"/>
              </a:p>
              <a:p>
                <a:pPr marL="0" indent="0" algn="r">
                  <a:buNone/>
                </a:pPr>
                <a:r>
                  <a:rPr lang="fa-IR" dirty="0"/>
                  <a:t> </a:t>
                </a:r>
                <a:r>
                  <a:rPr lang="fa-I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-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   = </a:t>
                </a:r>
                <a:r>
                  <a:rPr lang="en-US" dirty="0" smtClean="0"/>
                  <a:t>3 -    1/1    </a:t>
                </a:r>
                <a:r>
                  <a:rPr lang="en-US" dirty="0"/>
                  <a:t>-   2/1   =  </a:t>
                </a:r>
                <a:r>
                  <a:rPr lang="en-US" dirty="0" smtClean="0"/>
                  <a:t>-0/2                                 </a:t>
                </a:r>
                <a:r>
                  <a:rPr lang="fa-I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fa-I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 </a:t>
                </a:r>
                <a:r>
                  <a:rPr lang="fa-IR" dirty="0"/>
                  <a:t>برای </a:t>
                </a:r>
                <a:r>
                  <a:rPr lang="fa-IR" dirty="0"/>
                  <a:t>متغیر غیر  اساسی </a:t>
                </a:r>
                <a:endParaRPr lang="en-US" dirty="0" smtClean="0"/>
              </a:p>
              <a:p>
                <a:pPr marL="0" indent="0" algn="r">
                  <a:buNone/>
                </a:pPr>
                <a:endParaRPr lang="en-US" dirty="0" smtClean="0"/>
              </a:p>
              <a:p>
                <a:pPr marL="0" indent="0" algn="r">
                  <a:buNone/>
                </a:pPr>
                <a:r>
                  <a:rPr lang="fa-I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-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/>
                  <a:t>   = </a:t>
                </a:r>
                <a:r>
                  <a:rPr lang="en-US" dirty="0" smtClean="0"/>
                  <a:t>3/ 6    -1/1    </a:t>
                </a:r>
                <a:r>
                  <a:rPr lang="en-US" dirty="0"/>
                  <a:t>-   </a:t>
                </a:r>
                <a:r>
                  <a:rPr lang="en-US" dirty="0" smtClean="0"/>
                  <a:t>2/4   </a:t>
                </a:r>
                <a:r>
                  <a:rPr lang="en-US" dirty="0"/>
                  <a:t>=  0/1 </a:t>
                </a:r>
                <a:r>
                  <a:rPr lang="en-US" dirty="0" smtClean="0"/>
                  <a:t>                              </a:t>
                </a:r>
                <a:r>
                  <a:rPr lang="fa-I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33</m:t>
                        </m:r>
                      </m:sub>
                    </m:sSub>
                  </m:oMath>
                </a14:m>
                <a:r>
                  <a:rPr lang="en-US" dirty="0"/>
                  <a:t>  </a:t>
                </a:r>
                <a:r>
                  <a:rPr lang="fa-IR" dirty="0"/>
                  <a:t>برای </a:t>
                </a:r>
                <a:r>
                  <a:rPr lang="fa-IR" dirty="0"/>
                  <a:t>متغیر غیر  اساسی </a:t>
                </a:r>
                <a:endParaRPr lang="en-US" dirty="0"/>
              </a:p>
              <a:p>
                <a:pPr marL="0" indent="0" algn="r">
                  <a:buNone/>
                </a:pPr>
                <a:endParaRPr lang="en-US" dirty="0"/>
              </a:p>
              <a:p>
                <a:pPr marL="0" indent="0" algn="r">
                  <a:buNone/>
                </a:pPr>
                <a:endParaRPr lang="fa-IR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1518249"/>
                <a:ext cx="8915400" cy="4392973"/>
              </a:xfrm>
              <a:blipFill rotWithShape="0">
                <a:blip r:embed="rId2"/>
                <a:stretch>
                  <a:fillRect t="-693" r="-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051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38864"/>
          </a:xfrm>
        </p:spPr>
        <p:txBody>
          <a:bodyPr>
            <a:normAutofit/>
          </a:bodyPr>
          <a:lstStyle/>
          <a:p>
            <a:pPr algn="r"/>
            <a:r>
              <a:rPr lang="fa-IR" sz="2400" dirty="0" smtClean="0"/>
              <a:t>جدول ابتدایی مسئله زیر به روش تخمین وگل به دست آمده 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714553"/>
              </p:ext>
            </p:extLst>
          </p:nvPr>
        </p:nvGraphicFramePr>
        <p:xfrm>
          <a:off x="2313167" y="2185329"/>
          <a:ext cx="8915400" cy="3114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00"/>
                <a:gridCol w="1485900"/>
                <a:gridCol w="1485900"/>
                <a:gridCol w="1485900"/>
                <a:gridCol w="1485900"/>
                <a:gridCol w="14859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عرضه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Ui</a:t>
                      </a:r>
                      <a:endParaRPr lang="en-US" dirty="0"/>
                    </a:p>
                  </a:txBody>
                  <a:tcPr/>
                </a:tc>
              </a:tr>
              <a:tr h="721869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2/2     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0/1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2/1              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2/4           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1/8    </a:t>
                      </a:r>
                    </a:p>
                    <a:p>
                      <a:r>
                        <a:rPr lang="en-US" dirty="0" smtClean="0"/>
                        <a:t>      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190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1/9    0/1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2/1    </a:t>
                      </a:r>
                    </a:p>
                    <a:p>
                      <a:r>
                        <a:rPr lang="en-US" dirty="0" smtClean="0"/>
                        <a:t>        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-0/3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         -0/2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3/2   </a:t>
                      </a:r>
                    </a:p>
                    <a:p>
                      <a:r>
                        <a:rPr lang="en-US" dirty="0" smtClean="0"/>
                        <a:t>    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3/6     0/1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تقاضا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2683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43973"/>
          </a:xfrm>
        </p:spPr>
        <p:txBody>
          <a:bodyPr>
            <a:normAutofit fontScale="90000"/>
          </a:bodyPr>
          <a:lstStyle/>
          <a:p>
            <a:pPr algn="r"/>
            <a:r>
              <a:rPr lang="fa-IR" sz="2000" dirty="0" smtClean="0"/>
              <a:t>گام 4</a:t>
            </a:r>
            <a:br>
              <a:rPr lang="fa-IR" sz="2000" dirty="0" smtClean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009291"/>
            <a:ext cx="8915400" cy="5667554"/>
          </a:xfrm>
        </p:spPr>
        <p:txBody>
          <a:bodyPr/>
          <a:lstStyle/>
          <a:p>
            <a:pPr marL="0" indent="0" algn="r">
              <a:buNone/>
            </a:pPr>
            <a:r>
              <a:rPr lang="fa-IR" dirty="0" smtClean="0"/>
              <a:t>متغیر ورودی       و مربوط به خانه خالی با منفی ترین ارزش محاسبه شده است .</a:t>
            </a:r>
            <a:endParaRPr lang="fa-IR" dirty="0"/>
          </a:p>
          <a:p>
            <a:pPr marL="0" indent="0" algn="r">
              <a:buNone/>
            </a:pPr>
            <a:r>
              <a:rPr lang="fa-IR" dirty="0" smtClean="0"/>
              <a:t>گام 5 </a:t>
            </a:r>
          </a:p>
          <a:p>
            <a:pPr marL="0" indent="0" algn="r">
              <a:buNone/>
            </a:pPr>
            <a:r>
              <a:rPr lang="fa-IR" dirty="0" smtClean="0"/>
              <a:t>مسیر پله سنگ برای خانه (1-3) رسم می شود</a:t>
            </a:r>
          </a:p>
          <a:p>
            <a:pPr marL="0" indent="0" algn="r">
              <a:buNone/>
            </a:pPr>
            <a:r>
              <a:rPr lang="fa-IR" dirty="0"/>
              <a:t> 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9800485" y="1009291"/>
            <a:ext cx="51007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3 1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463019"/>
              </p:ext>
            </p:extLst>
          </p:nvPr>
        </p:nvGraphicFramePr>
        <p:xfrm>
          <a:off x="2817003" y="2824512"/>
          <a:ext cx="8128000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625600"/>
                <a:gridCol w="1625600"/>
                <a:gridCol w="1625600"/>
                <a:gridCol w="1625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عرضه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2/2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2/1</a:t>
                      </a:r>
                      <a:r>
                        <a:rPr lang="fa-IR" baseline="0" dirty="0" smtClean="0"/>
                        <a:t>  </a:t>
                      </a:r>
                      <a:r>
                        <a:rPr lang="fa-IR" dirty="0" smtClean="0"/>
                        <a:t>              40</a:t>
                      </a:r>
                      <a:r>
                        <a:rPr lang="en-US" dirty="0" smtClean="0"/>
                        <a:t>+</a:t>
                      </a:r>
                      <a:r>
                        <a:rPr lang="fa-IR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2/4</a:t>
                      </a:r>
                      <a:r>
                        <a:rPr lang="en-US" dirty="0" smtClean="0"/>
                        <a:t>    -</a:t>
                      </a:r>
                      <a:r>
                        <a:rPr lang="fa-IR" dirty="0" smtClean="0"/>
                        <a:t>          210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1/8       190  </a:t>
                      </a:r>
                      <a:r>
                        <a:rPr lang="fa-IR" baseline="0" dirty="0" smtClean="0"/>
                        <a:t>      -            </a:t>
                      </a:r>
                      <a:endParaRPr lang="fa-I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1/9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2/1            110</a:t>
                      </a:r>
                      <a:r>
                        <a:rPr lang="en-US" dirty="0" smtClean="0"/>
                        <a:t>   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300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3                        +        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3/2</a:t>
                      </a:r>
                      <a:r>
                        <a:rPr lang="en-US" dirty="0" smtClean="0"/>
                        <a:t>     -</a:t>
                      </a:r>
                      <a:r>
                        <a:rPr lang="fa-IR" baseline="0" dirty="0" smtClean="0"/>
                        <a:t>  200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3/6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تقاضا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320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750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 flipV="1">
            <a:off x="5615796" y="4295956"/>
            <a:ext cx="0" cy="471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615796" y="4209691"/>
            <a:ext cx="2656936" cy="172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8367623" y="3562709"/>
            <a:ext cx="17252" cy="646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6711351" y="3519577"/>
            <a:ext cx="1621766" cy="25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676845" y="3562709"/>
            <a:ext cx="25880" cy="11731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5727940" y="4767158"/>
            <a:ext cx="8885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3049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4679" y="624110"/>
            <a:ext cx="9649933" cy="2334750"/>
          </a:xfrm>
        </p:spPr>
        <p:txBody>
          <a:bodyPr>
            <a:normAutofit/>
          </a:bodyPr>
          <a:lstStyle/>
          <a:p>
            <a:pPr algn="r"/>
            <a:r>
              <a:rPr lang="fa-IR" sz="2000" dirty="0" smtClean="0"/>
              <a:t>حال برای متغیر خروجی باید تنها خانه های که دارای علامت منفی هستند را </a:t>
            </a:r>
            <a:br>
              <a:rPr lang="fa-IR" sz="2000" dirty="0" smtClean="0"/>
            </a:br>
            <a:r>
              <a:rPr lang="fa-IR" sz="2000" dirty="0" smtClean="0"/>
              <a:t>بررسی کنیم .در اینجا تنها سه متغیر     با مقدار      ،      با مقدار      ،     با مقدار</a:t>
            </a:r>
            <a:br>
              <a:rPr lang="fa-IR" sz="2000" dirty="0" smtClean="0"/>
            </a:br>
            <a:r>
              <a:rPr lang="fa-IR" sz="2000" dirty="0" smtClean="0"/>
              <a:t>  </a:t>
            </a:r>
            <a:br>
              <a:rPr lang="fa-IR" sz="2000" dirty="0" smtClean="0"/>
            </a:br>
            <a:r>
              <a:rPr lang="fa-IR" sz="2000" dirty="0" smtClean="0"/>
              <a:t>دارای علامت  - (منفی) هستند پس حداکثر مقدار کاهش      است . نهایتا برای به</a:t>
            </a:r>
            <a:br>
              <a:rPr lang="fa-IR" sz="2000" dirty="0" smtClean="0"/>
            </a:br>
            <a:r>
              <a:rPr lang="fa-IR" sz="2000" dirty="0"/>
              <a:t/>
            </a:r>
            <a:br>
              <a:rPr lang="fa-IR" sz="2000" dirty="0"/>
            </a:br>
            <a:r>
              <a:rPr lang="fa-IR" sz="2000" dirty="0" smtClean="0"/>
              <a:t> دست آوردن جدول جدید مقدار       را به خانه های دارای علامت مثبت اضافه و از بقیه کم می کنیم       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7169260" y="888367"/>
            <a:ext cx="44755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15397" y="888369"/>
            <a:ext cx="56618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indent="0" algn="ctr">
              <a:buNone/>
            </a:pPr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fa-I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21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5943152" y="888369"/>
            <a:ext cx="500458" cy="461665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210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3997751" y="888369"/>
            <a:ext cx="768378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fa-IR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190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3610402" y="888368"/>
            <a:ext cx="566181" cy="461665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fa-I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32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2348467" y="949924"/>
            <a:ext cx="622285" cy="400110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fa-IR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200</a:t>
            </a: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4898343" y="1585059"/>
            <a:ext cx="622285" cy="400110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fa-IR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190</a:t>
            </a: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>
            <a:off x="7623356" y="2137050"/>
            <a:ext cx="622285" cy="400110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fa-IR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190</a:t>
            </a: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807431"/>
              </p:ext>
            </p:extLst>
          </p:nvPr>
        </p:nvGraphicFramePr>
        <p:xfrm>
          <a:off x="2817003" y="2824512"/>
          <a:ext cx="8128000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625600"/>
                <a:gridCol w="1625600"/>
                <a:gridCol w="1625600"/>
                <a:gridCol w="1625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عرضه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2/2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2/1</a:t>
                      </a:r>
                      <a:r>
                        <a:rPr lang="fa-IR" baseline="0" dirty="0" smtClean="0"/>
                        <a:t>  </a:t>
                      </a:r>
                      <a:r>
                        <a:rPr lang="fa-IR" dirty="0" smtClean="0"/>
                        <a:t>              </a:t>
                      </a:r>
                      <a:r>
                        <a:rPr lang="en-US" dirty="0" smtClean="0"/>
                        <a:t>230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2/4</a:t>
                      </a:r>
                      <a:r>
                        <a:rPr lang="en-US" dirty="0" smtClean="0"/>
                        <a:t>    </a:t>
                      </a:r>
                      <a:r>
                        <a:rPr lang="en-US" baseline="0" dirty="0" smtClean="0"/>
                        <a:t>   </a:t>
                      </a:r>
                      <a:r>
                        <a:rPr lang="fa-IR" dirty="0" smtClean="0"/>
                        <a:t>         </a:t>
                      </a:r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1/8 </a:t>
                      </a:r>
                      <a:r>
                        <a:rPr lang="fa-IR" baseline="0" dirty="0" smtClean="0"/>
                        <a:t>               </a:t>
                      </a:r>
                      <a:endParaRPr lang="fa-I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1/9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2/1            </a:t>
                      </a:r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300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3                        </a:t>
                      </a:r>
                      <a:r>
                        <a:rPr lang="en-US" dirty="0" smtClean="0"/>
                        <a:t>190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3/2</a:t>
                      </a:r>
                      <a:r>
                        <a:rPr lang="en-US" dirty="0" smtClean="0"/>
                        <a:t> </a:t>
                      </a:r>
                      <a:r>
                        <a:rPr lang="fa-IR" dirty="0" smtClean="0"/>
                        <a:t>     </a:t>
                      </a:r>
                      <a:r>
                        <a:rPr lang="en-US" dirty="0" smtClean="0"/>
                        <a:t>            10    </a:t>
                      </a:r>
                      <a:r>
                        <a:rPr lang="fa-IR" dirty="0" smtClean="0"/>
                        <a:t>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3/6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a-IR" dirty="0" smtClean="0"/>
                        <a:t>تقاضا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190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240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320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750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330244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445</TotalTime>
  <Words>668</Words>
  <Application>Microsoft Office PowerPoint</Application>
  <PresentationFormat>Widescreen</PresentationFormat>
  <Paragraphs>195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Aparajita</vt:lpstr>
      <vt:lpstr>Arial</vt:lpstr>
      <vt:lpstr>B Nazanin</vt:lpstr>
      <vt:lpstr>B Tir</vt:lpstr>
      <vt:lpstr>Cambria Math</vt:lpstr>
      <vt:lpstr>Century Gothic</vt:lpstr>
      <vt:lpstr>Tahoma</vt:lpstr>
      <vt:lpstr>Wingdings 3</vt:lpstr>
      <vt:lpstr>Wisp</vt:lpstr>
      <vt:lpstr>به نام خدا</vt:lpstr>
      <vt:lpstr>در این روش یک ضریب    برای سطرها و یک ضریب     برای هر ستون تعریف می شود </vt:lpstr>
      <vt:lpstr>PowerPoint Presentation</vt:lpstr>
      <vt:lpstr>جدول ابتدایی مسئله زیر به روش تخمین وگل به دست آمده </vt:lpstr>
      <vt:lpstr>گام دوم:  </vt:lpstr>
      <vt:lpstr>گام 3 متغیر های اساسی را به دست آورید </vt:lpstr>
      <vt:lpstr>جدول ابتدایی مسئله زیر به روش تخمین وگل به دست آمده </vt:lpstr>
      <vt:lpstr>گام 4 </vt:lpstr>
      <vt:lpstr>حال برای متغیر خروجی باید تنها خانه های که دارای علامت منفی هستند را  بررسی کنیم .در اینجا تنها سه متغیر     با مقدار      ،      با مقدار      ،     با مقدار    دارای علامت  - (منفی) هستند پس حداکثر مقدار کاهش      است . نهایتا برای به   دست آوردن جدول جدید مقدار       را به خانه های دارای علامت مثبت اضافه و از بقیه کم می کنیم       </vt:lpstr>
      <vt:lpstr>مقدار تابع هدف این جدول عبارت است از : </vt:lpstr>
      <vt:lpstr> موفق باشید.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</dc:title>
  <dc:creator>Khane Computer</dc:creator>
  <cp:lastModifiedBy>Khane Computer</cp:lastModifiedBy>
  <cp:revision>40</cp:revision>
  <dcterms:created xsi:type="dcterms:W3CDTF">2020-03-30T11:42:25Z</dcterms:created>
  <dcterms:modified xsi:type="dcterms:W3CDTF">2020-03-31T14:59:06Z</dcterms:modified>
</cp:coreProperties>
</file>