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notesMasterIdLst>
    <p:notesMasterId r:id="rId19"/>
  </p:notesMasterIdLst>
  <p:sldIdLst>
    <p:sldId id="256" r:id="rId2"/>
    <p:sldId id="257" r:id="rId3"/>
    <p:sldId id="258" r:id="rId4"/>
    <p:sldId id="324" r:id="rId5"/>
    <p:sldId id="325" r:id="rId6"/>
    <p:sldId id="328" r:id="rId7"/>
    <p:sldId id="327" r:id="rId8"/>
    <p:sldId id="326" r:id="rId9"/>
    <p:sldId id="329" r:id="rId10"/>
    <p:sldId id="330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73D896-17BD-4B0C-A4AE-66E1ADBF79BB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2BD278-8163-478C-B549-194FEA5A49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56676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156677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2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16068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216069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5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18116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218117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20164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220165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0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22212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222213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256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24260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224261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18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26308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226309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21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28356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  <p:sp>
        <p:nvSpPr>
          <p:cNvPr id="228357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fa-IR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5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717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045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989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4463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351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621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785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426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2/13/2003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AC726-98E6-4263-BDE4-7A0C1731C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6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6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1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277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166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6219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711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854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328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1C22-17C1-4BE2-AF2B-535967FD3B19}" type="datetimeFigureOut">
              <a:rPr lang="fa-IR" smtClean="0"/>
              <a:t>08/12/1441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600546-4706-4D75-B1AD-BC77D45A4C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17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36728" y="2221654"/>
            <a:ext cx="7766936" cy="1646302"/>
          </a:xfrm>
        </p:spPr>
        <p:txBody>
          <a:bodyPr/>
          <a:lstStyle/>
          <a:p>
            <a:r>
              <a:rPr lang="fa-IR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Aseman" panose="00000400000000000000" pitchFamily="2" charset="-78"/>
              </a:rPr>
              <a:t>درس مدارهای الکتریکی </a:t>
            </a:r>
            <a:endParaRPr lang="fa-IR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Aseman" panose="00000400000000000000" pitchFamily="2" charset="-78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36728" y="3867953"/>
            <a:ext cx="7766936" cy="1096899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B Nazanin" panose="00000400000000000000" pitchFamily="2" charset="-78"/>
              </a:rPr>
              <a:t>جلسه ششم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استاد : مریم کارگربیده 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99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8632" y="5734219"/>
                <a:ext cx="26000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𝐈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𝒎𝑨</m:t>
                      </m:r>
                    </m:oMath>
                  </m:oMathPara>
                </a14:m>
                <a:endParaRPr lang="fa-IR" sz="2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32" y="5734219"/>
                <a:ext cx="260008" cy="670568"/>
              </a:xfrm>
              <a:prstGeom prst="rect">
                <a:avLst/>
              </a:prstGeom>
              <a:blipFill rotWithShape="0">
                <a:blip r:embed="rId2"/>
                <a:stretch>
                  <a:fillRect r="-15930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14"/>
          <p:cNvSpPr>
            <a:spLocks/>
          </p:cNvSpPr>
          <p:nvPr/>
        </p:nvSpPr>
        <p:spPr bwMode="auto">
          <a:xfrm>
            <a:off x="2393323" y="5083699"/>
            <a:ext cx="914400" cy="304800"/>
          </a:xfrm>
          <a:custGeom>
            <a:avLst/>
            <a:gdLst>
              <a:gd name="T0" fmla="*/ 0 w 576"/>
              <a:gd name="T1" fmla="*/ 2147483646 h 192"/>
              <a:gd name="T2" fmla="*/ 2147483646 w 576"/>
              <a:gd name="T3" fmla="*/ 2147483646 h 192"/>
              <a:gd name="T4" fmla="*/ 2147483646 w 576"/>
              <a:gd name="T5" fmla="*/ 0 h 192"/>
              <a:gd name="T6" fmla="*/ 2147483646 w 576"/>
              <a:gd name="T7" fmla="*/ 2147483646 h 192"/>
              <a:gd name="T8" fmla="*/ 2147483646 w 576"/>
              <a:gd name="T9" fmla="*/ 0 h 192"/>
              <a:gd name="T10" fmla="*/ 2147483646 w 576"/>
              <a:gd name="T11" fmla="*/ 2147483646 h 192"/>
              <a:gd name="T12" fmla="*/ 2147483646 w 576"/>
              <a:gd name="T13" fmla="*/ 0 h 192"/>
              <a:gd name="T14" fmla="*/ 2147483646 w 576"/>
              <a:gd name="T15" fmla="*/ 2147483646 h 192"/>
              <a:gd name="T16" fmla="*/ 2147483646 w 576"/>
              <a:gd name="T17" fmla="*/ 214748364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" h="192">
                <a:moveTo>
                  <a:pt x="0" y="96"/>
                </a:moveTo>
                <a:lnTo>
                  <a:pt x="48" y="96"/>
                </a:lnTo>
                <a:lnTo>
                  <a:pt x="96" y="0"/>
                </a:lnTo>
                <a:lnTo>
                  <a:pt x="192" y="192"/>
                </a:lnTo>
                <a:lnTo>
                  <a:pt x="288" y="0"/>
                </a:lnTo>
                <a:lnTo>
                  <a:pt x="384" y="192"/>
                </a:lnTo>
                <a:lnTo>
                  <a:pt x="480" y="0"/>
                </a:lnTo>
                <a:lnTo>
                  <a:pt x="528" y="96"/>
                </a:lnTo>
                <a:lnTo>
                  <a:pt x="57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H="1">
            <a:off x="3307723" y="5236099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267755" y="4600741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1000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1631323" y="5236099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707523" y="4702699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>
                <a:latin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</a:rPr>
              <a:t>1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383923" y="4702699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V</a:t>
            </a:r>
            <a:r>
              <a:rPr lang="en-US" sz="2400" baseline="-25000">
                <a:latin typeface="Times New Roman" panose="02020603050405020304" pitchFamily="18" charset="0"/>
              </a:rPr>
              <a:t>2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13" name="Freeform 4"/>
          <p:cNvSpPr>
            <a:spLocks/>
          </p:cNvSpPr>
          <p:nvPr/>
        </p:nvSpPr>
        <p:spPr bwMode="auto">
          <a:xfrm rot="5400000">
            <a:off x="5653825" y="1802303"/>
            <a:ext cx="914400" cy="304800"/>
          </a:xfrm>
          <a:custGeom>
            <a:avLst/>
            <a:gdLst>
              <a:gd name="T0" fmla="*/ 0 w 576"/>
              <a:gd name="T1" fmla="*/ 2147483646 h 192"/>
              <a:gd name="T2" fmla="*/ 2147483646 w 576"/>
              <a:gd name="T3" fmla="*/ 2147483646 h 192"/>
              <a:gd name="T4" fmla="*/ 2147483646 w 576"/>
              <a:gd name="T5" fmla="*/ 0 h 192"/>
              <a:gd name="T6" fmla="*/ 2147483646 w 576"/>
              <a:gd name="T7" fmla="*/ 2147483646 h 192"/>
              <a:gd name="T8" fmla="*/ 2147483646 w 576"/>
              <a:gd name="T9" fmla="*/ 0 h 192"/>
              <a:gd name="T10" fmla="*/ 2147483646 w 576"/>
              <a:gd name="T11" fmla="*/ 2147483646 h 192"/>
              <a:gd name="T12" fmla="*/ 2147483646 w 576"/>
              <a:gd name="T13" fmla="*/ 0 h 192"/>
              <a:gd name="T14" fmla="*/ 2147483646 w 576"/>
              <a:gd name="T15" fmla="*/ 2147483646 h 192"/>
              <a:gd name="T16" fmla="*/ 2147483646 w 576"/>
              <a:gd name="T17" fmla="*/ 214748364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" h="192">
                <a:moveTo>
                  <a:pt x="0" y="96"/>
                </a:moveTo>
                <a:lnTo>
                  <a:pt x="48" y="96"/>
                </a:lnTo>
                <a:lnTo>
                  <a:pt x="96" y="0"/>
                </a:lnTo>
                <a:lnTo>
                  <a:pt x="192" y="192"/>
                </a:lnTo>
                <a:lnTo>
                  <a:pt x="288" y="0"/>
                </a:lnTo>
                <a:lnTo>
                  <a:pt x="384" y="192"/>
                </a:lnTo>
                <a:lnTo>
                  <a:pt x="480" y="0"/>
                </a:lnTo>
                <a:lnTo>
                  <a:pt x="528" y="96"/>
                </a:lnTo>
                <a:lnTo>
                  <a:pt x="57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6111025" y="119270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6111025" y="241190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415825" y="1726103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500</a:t>
            </a:r>
            <a:r>
              <a:rPr lang="en-US" sz="2400">
                <a:latin typeface="Symbol" panose="05050102010706020507" pitchFamily="18" charset="2"/>
              </a:rPr>
              <a:t>W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882425" y="65930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>
                <a:latin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</a:rPr>
              <a:t>1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5882425" y="2640503"/>
            <a:ext cx="457200" cy="304800"/>
            <a:chOff x="2688" y="2544"/>
            <a:chExt cx="288" cy="192"/>
          </a:xfrm>
        </p:grpSpPr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2736" y="26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2784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268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2832" y="25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424947" y="2921318"/>
                <a:ext cx="26000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𝐈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𝐨𝐫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𝟒𝐦𝐀</m:t>
                      </m:r>
                    </m:oMath>
                  </m:oMathPara>
                </a14:m>
                <a:endParaRPr lang="fa-IR" sz="20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947" y="2921318"/>
                <a:ext cx="260008" cy="670568"/>
              </a:xfrm>
              <a:prstGeom prst="rect">
                <a:avLst/>
              </a:prstGeom>
              <a:blipFill rotWithShape="0">
                <a:blip r:embed="rId3"/>
                <a:stretch>
                  <a:fillRect r="-14930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Arrow 24"/>
          <p:cNvSpPr/>
          <p:nvPr/>
        </p:nvSpPr>
        <p:spPr>
          <a:xfrm>
            <a:off x="2614412" y="4381436"/>
            <a:ext cx="407026" cy="19336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98503" y="3935903"/>
            <a:ext cx="7040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mA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Freeform 4"/>
          <p:cNvSpPr>
            <a:spLocks/>
          </p:cNvSpPr>
          <p:nvPr/>
        </p:nvSpPr>
        <p:spPr bwMode="auto">
          <a:xfrm rot="5400000">
            <a:off x="869323" y="1968409"/>
            <a:ext cx="914400" cy="304800"/>
          </a:xfrm>
          <a:custGeom>
            <a:avLst/>
            <a:gdLst>
              <a:gd name="T0" fmla="*/ 0 w 576"/>
              <a:gd name="T1" fmla="*/ 2147483646 h 192"/>
              <a:gd name="T2" fmla="*/ 2147483646 w 576"/>
              <a:gd name="T3" fmla="*/ 2147483646 h 192"/>
              <a:gd name="T4" fmla="*/ 2147483646 w 576"/>
              <a:gd name="T5" fmla="*/ 0 h 192"/>
              <a:gd name="T6" fmla="*/ 2147483646 w 576"/>
              <a:gd name="T7" fmla="*/ 2147483646 h 192"/>
              <a:gd name="T8" fmla="*/ 2147483646 w 576"/>
              <a:gd name="T9" fmla="*/ 0 h 192"/>
              <a:gd name="T10" fmla="*/ 2147483646 w 576"/>
              <a:gd name="T11" fmla="*/ 2147483646 h 192"/>
              <a:gd name="T12" fmla="*/ 2147483646 w 576"/>
              <a:gd name="T13" fmla="*/ 0 h 192"/>
              <a:gd name="T14" fmla="*/ 2147483646 w 576"/>
              <a:gd name="T15" fmla="*/ 2147483646 h 192"/>
              <a:gd name="T16" fmla="*/ 2147483646 w 576"/>
              <a:gd name="T17" fmla="*/ 214748364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" h="192">
                <a:moveTo>
                  <a:pt x="0" y="96"/>
                </a:moveTo>
                <a:lnTo>
                  <a:pt x="48" y="96"/>
                </a:lnTo>
                <a:lnTo>
                  <a:pt x="96" y="0"/>
                </a:lnTo>
                <a:lnTo>
                  <a:pt x="192" y="192"/>
                </a:lnTo>
                <a:lnTo>
                  <a:pt x="288" y="0"/>
                </a:lnTo>
                <a:lnTo>
                  <a:pt x="384" y="192"/>
                </a:lnTo>
                <a:lnTo>
                  <a:pt x="480" y="0"/>
                </a:lnTo>
                <a:lnTo>
                  <a:pt x="528" y="96"/>
                </a:lnTo>
                <a:lnTo>
                  <a:pt x="57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 flipV="1">
            <a:off x="1326523" y="135880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1326523" y="257800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1631323" y="1892209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500</a:t>
            </a:r>
            <a:r>
              <a:rPr lang="en-US" sz="2400">
                <a:latin typeface="Symbol" panose="05050102010706020507" pitchFamily="18" charset="2"/>
              </a:rPr>
              <a:t>W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1097923" y="825409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 smtClean="0">
                <a:latin typeface="Times New Roman" panose="02020603050405020304" pitchFamily="18" charset="0"/>
              </a:rPr>
              <a:t>V</a:t>
            </a:r>
            <a:r>
              <a:rPr lang="en-US" sz="2400" baseline="-25000" dirty="0" smtClean="0">
                <a:latin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44" name="Group 9"/>
          <p:cNvGrpSpPr>
            <a:grpSpLocks/>
          </p:cNvGrpSpPr>
          <p:nvPr/>
        </p:nvGrpSpPr>
        <p:grpSpPr bwMode="auto">
          <a:xfrm>
            <a:off x="1097923" y="2806609"/>
            <a:ext cx="457200" cy="304800"/>
            <a:chOff x="2688" y="2544"/>
            <a:chExt cx="288" cy="192"/>
          </a:xfrm>
        </p:grpSpPr>
        <p:sp>
          <p:nvSpPr>
            <p:cNvPr id="45" name="Line 10"/>
            <p:cNvSpPr>
              <a:spLocks noChangeShapeType="1"/>
            </p:cNvSpPr>
            <p:nvPr/>
          </p:nvSpPr>
          <p:spPr bwMode="auto">
            <a:xfrm>
              <a:off x="2736" y="26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2784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268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2832" y="25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555123" y="3005719"/>
                <a:ext cx="260008" cy="668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𝐈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𝒎𝑨</m:t>
                      </m:r>
                    </m:oMath>
                  </m:oMathPara>
                </a14:m>
                <a:endParaRPr lang="fa-IR" sz="2000" b="1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123" y="3005719"/>
                <a:ext cx="260008" cy="668581"/>
              </a:xfrm>
              <a:prstGeom prst="rect">
                <a:avLst/>
              </a:prstGeom>
              <a:blipFill rotWithShape="0">
                <a:blip r:embed="rId4"/>
                <a:stretch>
                  <a:fillRect r="-14930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8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/>
      <p:bldP spid="10" grpId="0"/>
      <p:bldP spid="13" grpId="0" animBg="1"/>
      <p:bldP spid="14" grpId="0" animBg="1"/>
      <p:bldP spid="15" grpId="0" animBg="1"/>
      <p:bldP spid="16" grpId="0"/>
      <p:bldP spid="17" grpId="0"/>
      <p:bldP spid="24" grpId="0"/>
      <p:bldP spid="39" grpId="0" animBg="1"/>
      <p:bldP spid="40" grpId="0" animBg="1"/>
      <p:bldP spid="41" grpId="0" animBg="1"/>
      <p:bldP spid="42" grpId="0"/>
      <p:bldP spid="43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8" y="617538"/>
            <a:ext cx="6240462" cy="1143000"/>
          </a:xfrm>
          <a:noFill/>
        </p:spPr>
        <p:txBody>
          <a:bodyPr/>
          <a:lstStyle/>
          <a:p>
            <a:pPr algn="r" rtl="1" eaLnBrk="1" hangingPunct="1"/>
            <a:r>
              <a:rPr lang="fa-IR" smtClean="0">
                <a:cs typeface="Simplified Arabic" panose="02020603050405020304" pitchFamily="18" charset="-78"/>
              </a:rPr>
              <a:t> </a:t>
            </a:r>
            <a:r>
              <a:rPr lang="fa-IR" sz="3500">
                <a:cs typeface="MRT_Faraz" pitchFamily="2" charset="-78"/>
              </a:rPr>
              <a:t>مثال </a:t>
            </a:r>
            <a:endParaRPr lang="en-US" sz="3500">
              <a:cs typeface="MRT_Faraz" pitchFamily="2" charset="-78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981200"/>
            <a:ext cx="7239000" cy="4114800"/>
          </a:xfrm>
          <a:noFill/>
        </p:spPr>
        <p:txBody>
          <a:bodyPr/>
          <a:lstStyle/>
          <a:p>
            <a:pPr algn="r" rtl="1" eaLnBrk="1" hangingPunct="1"/>
            <a:r>
              <a:rPr lang="fa-IR" sz="2800">
                <a:cs typeface="MRT_Faraz" pitchFamily="2" charset="-78"/>
              </a:rPr>
              <a:t>مدار زير را با استفاده از روش ولتاژ-گره حل كنيد.</a:t>
            </a:r>
          </a:p>
          <a:p>
            <a:pPr algn="r" rtl="1" eaLnBrk="1" hangingPunct="1"/>
            <a:endParaRPr lang="fa-IR" sz="2800">
              <a:cs typeface="MRT_Faraz" pitchFamily="2" charset="-78"/>
            </a:endParaRPr>
          </a:p>
        </p:txBody>
      </p:sp>
      <p:pic>
        <p:nvPicPr>
          <p:cNvPr id="215044" name="Picture 7" descr="kcl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3124200"/>
            <a:ext cx="6400800" cy="2247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0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8" y="617538"/>
            <a:ext cx="6240462" cy="1143000"/>
          </a:xfrm>
          <a:noFill/>
        </p:spPr>
        <p:txBody>
          <a:bodyPr/>
          <a:lstStyle/>
          <a:p>
            <a:pPr algn="r" rtl="1" eaLnBrk="1" hangingPunct="1"/>
            <a:r>
              <a:rPr lang="fa-IR" smtClean="0">
                <a:cs typeface="Simplified Arabic" panose="02020603050405020304" pitchFamily="18" charset="-78"/>
              </a:rPr>
              <a:t> </a:t>
            </a:r>
            <a:r>
              <a:rPr lang="fa-IR" sz="3500">
                <a:cs typeface="MRT_Faraz" pitchFamily="2" charset="-78"/>
              </a:rPr>
              <a:t>حل</a:t>
            </a:r>
            <a:endParaRPr lang="en-US" sz="3500">
              <a:cs typeface="MRT_Faraz" pitchFamily="2" charset="-78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981200"/>
            <a:ext cx="7391400" cy="4114800"/>
          </a:xfrm>
          <a:noFill/>
        </p:spPr>
        <p:txBody>
          <a:bodyPr/>
          <a:lstStyle/>
          <a:p>
            <a:pPr algn="r" rtl="1" eaLnBrk="1" hangingPunct="1"/>
            <a:r>
              <a:rPr lang="fa-IR" sz="2800">
                <a:cs typeface="MRT_Faraz" pitchFamily="2" charset="-78"/>
              </a:rPr>
              <a:t>ابتدا همة گره‌هاي اصلي را شماره‌گذاري كرده و گره مبنا را تعيين مي‌كنيم.</a:t>
            </a:r>
          </a:p>
          <a:p>
            <a:pPr algn="r" rtl="1" eaLnBrk="1" hangingPunct="1"/>
            <a:r>
              <a:rPr lang="fa-IR" sz="2800">
                <a:cs typeface="MRT_Faraz" pitchFamily="2" charset="-78"/>
              </a:rPr>
              <a:t> </a:t>
            </a:r>
          </a:p>
        </p:txBody>
      </p:sp>
      <p:pic>
        <p:nvPicPr>
          <p:cNvPr id="217092" name="Picture 4" descr="kcl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3048001"/>
            <a:ext cx="6553200" cy="2301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0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981200"/>
            <a:ext cx="7239000" cy="4114800"/>
          </a:xfrm>
          <a:noFill/>
        </p:spPr>
        <p:txBody>
          <a:bodyPr/>
          <a:lstStyle/>
          <a:p>
            <a:pPr algn="r" rtl="1" eaLnBrk="1" hangingPunct="1"/>
            <a:r>
              <a:rPr lang="fa-IR" sz="2800">
                <a:cs typeface="MRT_Faraz" pitchFamily="2" charset="-78"/>
              </a:rPr>
              <a:t>سپس روابط </a:t>
            </a:r>
            <a:r>
              <a:rPr lang="en-ZW" sz="2800">
                <a:cs typeface="MRT_Faraz" pitchFamily="2" charset="-78"/>
              </a:rPr>
              <a:t>KCL</a:t>
            </a:r>
            <a:r>
              <a:rPr lang="fa-IR" sz="2800">
                <a:cs typeface="MRT_Faraz" pitchFamily="2" charset="-78"/>
              </a:rPr>
              <a:t> را براي هر گره مي‌نويسيم:</a:t>
            </a:r>
          </a:p>
          <a:p>
            <a:pPr algn="r" rtl="1" eaLnBrk="1" hangingPunct="1"/>
            <a:endParaRPr lang="fa-IR" sz="2800">
              <a:cs typeface="MRT_Faraz" pitchFamily="2" charset="-78"/>
            </a:endParaRPr>
          </a:p>
        </p:txBody>
      </p:sp>
      <p:graphicFrame>
        <p:nvGraphicFramePr>
          <p:cNvPr id="2191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10100" y="2819400"/>
          <a:ext cx="41529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Microsoft Equation 3.0" r:id="rId4" imgW="1600200" imgH="1219200" progId="Equation.3">
                  <p:embed/>
                </p:oleObj>
              </mc:Choice>
              <mc:Fallback>
                <p:oleObj name="Microsoft Equation 3.0" r:id="rId4" imgW="1600200" imgH="1219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2819400"/>
                        <a:ext cx="4152900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1" name="Text Box 71"/>
          <p:cNvSpPr txBox="1">
            <a:spLocks noChangeArrowheads="1"/>
          </p:cNvSpPr>
          <p:nvPr/>
        </p:nvSpPr>
        <p:spPr bwMode="auto">
          <a:xfrm>
            <a:off x="2514600" y="3048000"/>
            <a:ext cx="110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KCL </a:t>
            </a:r>
            <a:r>
              <a:rPr lang="fa-IR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19142" name="Text Box 72"/>
          <p:cNvSpPr txBox="1">
            <a:spLocks noChangeArrowheads="1"/>
          </p:cNvSpPr>
          <p:nvPr/>
        </p:nvSpPr>
        <p:spPr bwMode="auto">
          <a:xfrm>
            <a:off x="2514600" y="4038600"/>
            <a:ext cx="110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KCL </a:t>
            </a:r>
            <a:r>
              <a:rPr lang="fa-IR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19143" name="Text Box 73"/>
          <p:cNvSpPr txBox="1">
            <a:spLocks noChangeArrowheads="1"/>
          </p:cNvSpPr>
          <p:nvPr/>
        </p:nvSpPr>
        <p:spPr bwMode="auto">
          <a:xfrm>
            <a:off x="2590800" y="5029200"/>
            <a:ext cx="110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KCL </a:t>
            </a:r>
            <a:r>
              <a:rPr lang="fa-IR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421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fa-IR" sz="2800" dirty="0">
                <a:cs typeface="MRT_Faraz" pitchFamily="2" charset="-78"/>
              </a:rPr>
              <a:t>همانگونه كه ديده مي‌شود، تعداد معادلات از تعداد مجهولات بيشتر است و نياز به يك معادله ديگر است. در چنين مواردي معمولاً مي‌توان از شكل مسأله استفاده كرد و معادلات لازم را اضافه نمود.</a:t>
            </a:r>
          </a:p>
          <a:p>
            <a:pPr eaLnBrk="1" hangingPunct="1"/>
            <a:r>
              <a:rPr lang="en-US" sz="2800" dirty="0">
                <a:cs typeface="MRT_Faraz" pitchFamily="2" charset="-78"/>
              </a:rPr>
              <a:t>V</a:t>
            </a:r>
            <a:r>
              <a:rPr lang="en-US" sz="2800" baseline="-25000" dirty="0">
                <a:cs typeface="MRT_Faraz" pitchFamily="2" charset="-78"/>
              </a:rPr>
              <a:t>3</a:t>
            </a:r>
            <a:r>
              <a:rPr lang="en-US" sz="2800" dirty="0">
                <a:cs typeface="MRT_Faraz" pitchFamily="2" charset="-78"/>
              </a:rPr>
              <a:t>=5</a:t>
            </a:r>
            <a:r>
              <a:rPr lang="en-ZW" sz="2800" baseline="30000" dirty="0">
                <a:cs typeface="MRT_Faraz" pitchFamily="2" charset="-78"/>
              </a:rPr>
              <a:t>v</a:t>
            </a:r>
            <a:endParaRPr lang="en-US" sz="2800" baseline="30000" dirty="0">
              <a:cs typeface="MRT_Faraz" pitchFamily="2" charset="-78"/>
            </a:endParaRPr>
          </a:p>
          <a:p>
            <a:pPr algn="r" rtl="1" eaLnBrk="1" hangingPunct="1"/>
            <a:r>
              <a:rPr lang="fa-IR" sz="2800" dirty="0">
                <a:cs typeface="MRT_Faraz" pitchFamily="2" charset="-78"/>
              </a:rPr>
              <a:t>دستگاه معادلات را حل كرده و جوابها را بدست مي‌آوريم: </a:t>
            </a:r>
          </a:p>
          <a:p>
            <a:pPr eaLnBrk="1" hangingPunct="1"/>
            <a:r>
              <a:rPr lang="en-US" sz="2800" dirty="0">
                <a:solidFill>
                  <a:srgbClr val="CC0000"/>
                </a:solidFill>
              </a:rPr>
              <a:t>V</a:t>
            </a:r>
            <a:r>
              <a:rPr lang="en-US" sz="2800" baseline="-25000" dirty="0">
                <a:solidFill>
                  <a:srgbClr val="CC0000"/>
                </a:solidFill>
              </a:rPr>
              <a:t>1</a:t>
            </a:r>
            <a:r>
              <a:rPr lang="en-US" sz="2800" dirty="0">
                <a:solidFill>
                  <a:srgbClr val="CC0000"/>
                </a:solidFill>
              </a:rPr>
              <a:t> = 7.29</a:t>
            </a:r>
            <a:r>
              <a:rPr lang="en-US" sz="2800" baseline="30000" dirty="0">
                <a:solidFill>
                  <a:srgbClr val="CC0000"/>
                </a:solidFill>
              </a:rPr>
              <a:t>V</a:t>
            </a:r>
          </a:p>
          <a:p>
            <a:pPr eaLnBrk="1" hangingPunct="1"/>
            <a:r>
              <a:rPr lang="en-US" sz="2800" dirty="0">
                <a:solidFill>
                  <a:srgbClr val="CC0000"/>
                </a:solidFill>
              </a:rPr>
              <a:t>V</a:t>
            </a:r>
            <a:r>
              <a:rPr lang="en-US" sz="2800" baseline="-25000" dirty="0">
                <a:solidFill>
                  <a:srgbClr val="CC0000"/>
                </a:solidFill>
              </a:rPr>
              <a:t>2</a:t>
            </a:r>
            <a:r>
              <a:rPr lang="en-US" sz="2800" dirty="0">
                <a:solidFill>
                  <a:srgbClr val="CC0000"/>
                </a:solidFill>
              </a:rPr>
              <a:t> = 1.88</a:t>
            </a:r>
            <a:r>
              <a:rPr lang="en-US" sz="2800" baseline="30000" dirty="0">
                <a:solidFill>
                  <a:srgbClr val="CC0000"/>
                </a:solidFill>
              </a:rPr>
              <a:t>V</a:t>
            </a:r>
            <a:endParaRPr lang="fa-IR" sz="2800" baseline="30000" dirty="0">
              <a:solidFill>
                <a:srgbClr val="CC0000"/>
              </a:solidFill>
              <a:cs typeface="MRT_Faraz" pitchFamily="2" charset="-78"/>
            </a:endParaRPr>
          </a:p>
          <a:p>
            <a:pPr eaLnBrk="1" hangingPunct="1"/>
            <a:endParaRPr lang="fa-IR" sz="2800" dirty="0">
              <a:solidFill>
                <a:srgbClr val="CC0000"/>
              </a:solidFill>
              <a:cs typeface="MRT_Faraz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4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8" y="617538"/>
            <a:ext cx="6621462" cy="1143000"/>
          </a:xfrm>
          <a:noFill/>
        </p:spPr>
        <p:txBody>
          <a:bodyPr/>
          <a:lstStyle/>
          <a:p>
            <a:pPr algn="r" rtl="1" eaLnBrk="1" hangingPunct="1"/>
            <a:r>
              <a:rPr lang="fa-IR" smtClean="0">
                <a:cs typeface="Simplified Arabic" panose="02020603050405020304" pitchFamily="18" charset="-78"/>
              </a:rPr>
              <a:t> </a:t>
            </a:r>
            <a:r>
              <a:rPr lang="fa-IR" sz="3500">
                <a:cs typeface="MRT_Faraz" pitchFamily="2" charset="-78"/>
              </a:rPr>
              <a:t> مثال از ولتاژ-گره</a:t>
            </a:r>
            <a:endParaRPr lang="en-US" sz="3500">
              <a:cs typeface="MRT_Faraz" pitchFamily="2" charset="-78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981200"/>
            <a:ext cx="7467600" cy="4114800"/>
          </a:xfrm>
          <a:noFill/>
        </p:spPr>
        <p:txBody>
          <a:bodyPr/>
          <a:lstStyle/>
          <a:p>
            <a:pPr algn="r" rtl="1" eaLnBrk="1" hangingPunct="1"/>
            <a:r>
              <a:rPr lang="fa-IR" sz="2800">
                <a:cs typeface="MRT_Faraz" pitchFamily="2" charset="-78"/>
              </a:rPr>
              <a:t> در مدار زير مقادير ولتاژهاي </a:t>
            </a:r>
            <a:r>
              <a:rPr lang="en-ZW" sz="2800">
                <a:cs typeface="MRT_Faraz" pitchFamily="2" charset="-78"/>
              </a:rPr>
              <a:t>V</a:t>
            </a:r>
            <a:r>
              <a:rPr lang="en-ZW" sz="2800" baseline="-25000">
                <a:cs typeface="MRT_Faraz" pitchFamily="2" charset="-78"/>
              </a:rPr>
              <a:t>1</a:t>
            </a:r>
            <a:r>
              <a:rPr lang="fa-IR" sz="2800">
                <a:cs typeface="MRT_Faraz" pitchFamily="2" charset="-78"/>
              </a:rPr>
              <a:t> و </a:t>
            </a:r>
            <a:r>
              <a:rPr lang="en-ZW" sz="2800">
                <a:cs typeface="MRT_Faraz" pitchFamily="2" charset="-78"/>
              </a:rPr>
              <a:t>V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fa-IR" sz="2800" baseline="-25000">
                <a:cs typeface="MRT_Faraz" pitchFamily="2" charset="-78"/>
              </a:rPr>
              <a:t> </a:t>
            </a:r>
            <a:r>
              <a:rPr lang="fa-IR" sz="2800">
                <a:cs typeface="MRT_Faraz" pitchFamily="2" charset="-78"/>
              </a:rPr>
              <a:t>را با استفاده از روش ولتاژ-گره بدست آوريد.</a:t>
            </a:r>
          </a:p>
        </p:txBody>
      </p:sp>
      <p:pic>
        <p:nvPicPr>
          <p:cNvPr id="223236" name="Picture 7" descr="kcl-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2895600"/>
            <a:ext cx="42672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7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8" y="617538"/>
            <a:ext cx="6621462" cy="1143000"/>
          </a:xfrm>
          <a:noFill/>
        </p:spPr>
        <p:txBody>
          <a:bodyPr/>
          <a:lstStyle/>
          <a:p>
            <a:pPr algn="r" rtl="1" eaLnBrk="1" hangingPunct="1"/>
            <a:r>
              <a:rPr lang="fa-IR" smtClean="0">
                <a:cs typeface="Simplified Arabic" panose="02020603050405020304" pitchFamily="18" charset="-78"/>
              </a:rPr>
              <a:t> </a:t>
            </a:r>
            <a:r>
              <a:rPr lang="fa-IR" sz="3500">
                <a:cs typeface="MRT_Faraz" pitchFamily="2" charset="-78"/>
              </a:rPr>
              <a:t> حل</a:t>
            </a:r>
            <a:endParaRPr lang="en-US" sz="3500">
              <a:cs typeface="MRT_Faraz" pitchFamily="2" charset="-78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981200"/>
            <a:ext cx="7391400" cy="4114800"/>
          </a:xfrm>
          <a:noFill/>
        </p:spPr>
        <p:txBody>
          <a:bodyPr/>
          <a:lstStyle/>
          <a:p>
            <a:pPr algn="r" rtl="1" eaLnBrk="1" hangingPunct="1"/>
            <a:r>
              <a:rPr lang="fa-IR" sz="2800">
                <a:cs typeface="MRT_Faraz" pitchFamily="2" charset="-78"/>
              </a:rPr>
              <a:t> ابتدا گره‌هاي اصلي را شماره‌گذاري كرده و معادلات </a:t>
            </a:r>
            <a:r>
              <a:rPr lang="en-ZW" sz="2800">
                <a:cs typeface="MRT_Faraz" pitchFamily="2" charset="-78"/>
              </a:rPr>
              <a:t>KCL</a:t>
            </a:r>
            <a:r>
              <a:rPr lang="fa-IR" sz="2800">
                <a:cs typeface="MRT_Faraz" pitchFamily="2" charset="-78"/>
              </a:rPr>
              <a:t> را مي‌نويسيم: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fa-IR" sz="2800">
                <a:cs typeface="MRT_Faraz" pitchFamily="2" charset="-78"/>
              </a:rPr>
              <a:t> </a:t>
            </a:r>
          </a:p>
        </p:txBody>
      </p:sp>
      <p:pic>
        <p:nvPicPr>
          <p:cNvPr id="225284" name="Picture 4" descr="kcl-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884488"/>
            <a:ext cx="4648200" cy="3516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8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fa-IR" smtClean="0">
                <a:cs typeface="Simplified Arabic" panose="02020603050405020304" pitchFamily="18" charset="-78"/>
              </a:rPr>
              <a:t> </a:t>
            </a:r>
            <a:r>
              <a:rPr lang="fa-IR" sz="3500">
                <a:cs typeface="MRT_Faraz" pitchFamily="2" charset="-78"/>
              </a:rPr>
              <a:t> </a:t>
            </a:r>
            <a:endParaRPr lang="en-US" sz="3500">
              <a:cs typeface="MRT_Faraz" pitchFamily="2" charset="-78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981200"/>
            <a:ext cx="7391400" cy="4114800"/>
          </a:xfrm>
          <a:noFill/>
        </p:spPr>
        <p:txBody>
          <a:bodyPr/>
          <a:lstStyle/>
          <a:p>
            <a:pPr eaLnBrk="1" hangingPunct="1"/>
            <a:r>
              <a:rPr lang="fa-IR" sz="2800">
                <a:cs typeface="MRT_Faraz" pitchFamily="2" charset="-78"/>
              </a:rPr>
              <a:t> </a:t>
            </a:r>
            <a:r>
              <a:rPr lang="en-ZW" sz="2800">
                <a:cs typeface="MRT_Faraz" pitchFamily="2" charset="-78"/>
              </a:rPr>
              <a:t>KCL 1:   -I</a:t>
            </a:r>
            <a:r>
              <a:rPr lang="en-ZW" sz="2800" baseline="-25000">
                <a:cs typeface="MRT_Faraz" pitchFamily="2" charset="-78"/>
              </a:rPr>
              <a:t>1</a:t>
            </a:r>
            <a:r>
              <a:rPr lang="en-ZW" sz="2800">
                <a:cs typeface="MRT_Faraz" pitchFamily="2" charset="-78"/>
              </a:rPr>
              <a:t>+V</a:t>
            </a:r>
            <a:r>
              <a:rPr lang="en-ZW" sz="2800" baseline="-25000">
                <a:cs typeface="MRT_Faraz" pitchFamily="2" charset="-78"/>
              </a:rPr>
              <a:t>1</a:t>
            </a:r>
            <a:r>
              <a:rPr lang="en-ZW" sz="2800">
                <a:cs typeface="MRT_Faraz" pitchFamily="2" charset="-78"/>
              </a:rPr>
              <a:t>/R</a:t>
            </a:r>
            <a:r>
              <a:rPr lang="en-ZW" sz="2800" baseline="-25000">
                <a:cs typeface="MRT_Faraz" pitchFamily="2" charset="-78"/>
              </a:rPr>
              <a:t>1</a:t>
            </a:r>
            <a:r>
              <a:rPr lang="en-ZW" sz="2800">
                <a:cs typeface="MRT_Faraz" pitchFamily="2" charset="-78"/>
              </a:rPr>
              <a:t>+ (V</a:t>
            </a:r>
            <a:r>
              <a:rPr lang="en-ZW" sz="2800" baseline="-25000">
                <a:cs typeface="MRT_Faraz" pitchFamily="2" charset="-78"/>
              </a:rPr>
              <a:t>1</a:t>
            </a:r>
            <a:r>
              <a:rPr lang="en-ZW" sz="2800">
                <a:cs typeface="MRT_Faraz" pitchFamily="2" charset="-78"/>
              </a:rPr>
              <a:t>-V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en-ZW" sz="2800">
                <a:cs typeface="MRT_Faraz" pitchFamily="2" charset="-78"/>
              </a:rPr>
              <a:t>)/R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en-ZW" sz="2800">
                <a:cs typeface="MRT_Faraz" pitchFamily="2" charset="-78"/>
              </a:rPr>
              <a:t> +I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en-ZW" sz="2800">
                <a:cs typeface="MRT_Faraz" pitchFamily="2" charset="-78"/>
              </a:rPr>
              <a:t>=0</a:t>
            </a:r>
          </a:p>
          <a:p>
            <a:pPr eaLnBrk="1" hangingPunct="1"/>
            <a:r>
              <a:rPr lang="en-ZW" sz="2800">
                <a:cs typeface="MRT_Faraz" pitchFamily="2" charset="-78"/>
              </a:rPr>
              <a:t>KCL 2:    -I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en-ZW" sz="2800">
                <a:cs typeface="MRT_Faraz" pitchFamily="2" charset="-78"/>
              </a:rPr>
              <a:t>+ (V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en-ZW" sz="2800">
                <a:cs typeface="MRT_Faraz" pitchFamily="2" charset="-78"/>
              </a:rPr>
              <a:t>-V</a:t>
            </a:r>
            <a:r>
              <a:rPr lang="en-ZW" sz="2800" baseline="-25000">
                <a:cs typeface="MRT_Faraz" pitchFamily="2" charset="-78"/>
              </a:rPr>
              <a:t>1</a:t>
            </a:r>
            <a:r>
              <a:rPr lang="en-ZW" sz="2800">
                <a:cs typeface="MRT_Faraz" pitchFamily="2" charset="-78"/>
              </a:rPr>
              <a:t>)/R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en-ZW" sz="2800">
                <a:cs typeface="MRT_Faraz" pitchFamily="2" charset="-78"/>
              </a:rPr>
              <a:t> + V</a:t>
            </a:r>
            <a:r>
              <a:rPr lang="en-ZW" sz="2800" baseline="-25000">
                <a:cs typeface="MRT_Faraz" pitchFamily="2" charset="-78"/>
              </a:rPr>
              <a:t>2</a:t>
            </a:r>
            <a:r>
              <a:rPr lang="en-ZW" sz="2800">
                <a:cs typeface="MRT_Faraz" pitchFamily="2" charset="-78"/>
              </a:rPr>
              <a:t>/R</a:t>
            </a:r>
            <a:r>
              <a:rPr lang="en-ZW" sz="2800" baseline="-25000">
                <a:cs typeface="MRT_Faraz" pitchFamily="2" charset="-78"/>
              </a:rPr>
              <a:t>3</a:t>
            </a:r>
            <a:r>
              <a:rPr lang="en-ZW" sz="2800">
                <a:cs typeface="MRT_Faraz" pitchFamily="2" charset="-78"/>
              </a:rPr>
              <a:t>=0</a:t>
            </a:r>
            <a:endParaRPr lang="fa-IR" sz="2800">
              <a:cs typeface="MRT_Faraz" pitchFamily="2" charset="-78"/>
            </a:endParaRPr>
          </a:p>
        </p:txBody>
      </p:sp>
      <p:pic>
        <p:nvPicPr>
          <p:cNvPr id="227332" name="Picture 4" descr="kcl-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7850" y="3171825"/>
            <a:ext cx="4248150" cy="321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1177" y="540913"/>
            <a:ext cx="6629400" cy="846138"/>
          </a:xfrm>
          <a:noFill/>
        </p:spPr>
        <p:txBody>
          <a:bodyPr/>
          <a:lstStyle/>
          <a:p>
            <a:pPr algn="r" rtl="1" eaLnBrk="1" hangingPunct="1"/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sz="3500" dirty="0">
                <a:cs typeface="B Nazanin" panose="00000400000000000000" pitchFamily="2" charset="-78"/>
              </a:rPr>
              <a:t>روش </a:t>
            </a:r>
            <a:r>
              <a:rPr lang="fa-IR" sz="3500" dirty="0" smtClean="0">
                <a:cs typeface="B Nazanin" panose="00000400000000000000" pitchFamily="2" charset="-78"/>
              </a:rPr>
              <a:t>ولتاژ-گره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(KCL)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608" y="1510797"/>
            <a:ext cx="8659969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Nazanin" panose="00000400000000000000" pitchFamily="2" charset="-78"/>
              </a:rPr>
              <a:t>اين روش بر اساس معادلات </a:t>
            </a:r>
            <a:r>
              <a:rPr lang="en-Z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مي‌باشد و متغييرها در اینجا ولتاژ گره‌ها هستند. اين روش شامل 5 مرحله مي‌باشد: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5763" y="2630881"/>
            <a:ext cx="8144814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-در صورت امکان مدار را ساده می کنیم.</a:t>
            </a:r>
          </a:p>
          <a:p>
            <a:r>
              <a:rPr lang="fa-IR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برای مثال اگردر مدار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</a:t>
            </a:r>
            <a:r>
              <a:rPr lang="fa-IR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توان مقاومت ها را ساده  کرد باید معادل آنها را قراردهیم. </a:t>
            </a: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35628" y="5923848"/>
                <a:ext cx="2648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𝑅𝑒𝑞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fa-IR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628" y="5923848"/>
                <a:ext cx="264816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9091" r="-1079545" b="-169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3488842"/>
            <a:ext cx="8459381" cy="2095792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335628" y="3464416"/>
            <a:ext cx="2537139" cy="78561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/>
          <p:cNvSpPr txBox="1"/>
          <p:nvPr/>
        </p:nvSpPr>
        <p:spPr>
          <a:xfrm>
            <a:off x="1951980" y="3279750"/>
            <a:ext cx="1750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اتصال سری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9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5910" y="3458734"/>
            <a:ext cx="899481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- گره های مدار را مشخص کرده و یکی از آنها را به عنوان گره مبنا در نظر می گیریم.</a:t>
            </a:r>
          </a:p>
          <a:p>
            <a:pPr algn="just"/>
            <a:endParaRPr lang="fa-IR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fa-I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اصولا گره پایینی یا گره ای که بیشترین تعداد شاخه درد را به عنوان مبنا در نظر می گیریم.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942" y="4821039"/>
            <a:ext cx="88917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- ولتاژ گره مبنا را برابر صفر درنظرمی گیریم و به سایر گره ها ولتاژهای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V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,V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,…,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V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n</a:t>
            </a:r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نسبت می دهیم.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53" y="603233"/>
            <a:ext cx="8183117" cy="2314898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2357304" y="882086"/>
            <a:ext cx="1777285" cy="631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5614069" y="963769"/>
            <a:ext cx="1777285" cy="631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1751527" y="2446987"/>
            <a:ext cx="5937160" cy="4462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TextBox 29"/>
          <p:cNvSpPr txBox="1"/>
          <p:nvPr/>
        </p:nvSpPr>
        <p:spPr>
          <a:xfrm>
            <a:off x="-161679" y="2443061"/>
            <a:ext cx="1750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V=0</a:t>
            </a:r>
            <a:endParaRPr lang="fa-I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54165" y="575004"/>
            <a:ext cx="1750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a-I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9304" y="575004"/>
            <a:ext cx="1750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a-I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41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154" y="491423"/>
            <a:ext cx="88349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4-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نوشتن روابط </a:t>
            </a:r>
            <a:r>
              <a:rPr lang="en-ZW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KCL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براي همه گره‌ها </a:t>
            </a:r>
            <a:r>
              <a:rPr lang="fa-I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بجز گره مبنا</a:t>
            </a:r>
          </a:p>
          <a:p>
            <a:pPr algn="just"/>
            <a:endParaRPr lang="fa-IR" sz="20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متغيرهاي بكاررفته در معادلات ما ولتاژهاي گره‌ها هستند.</a:t>
            </a:r>
          </a:p>
        </p:txBody>
      </p:sp>
      <p:sp>
        <p:nvSpPr>
          <p:cNvPr id="7" name="Rectangle 6"/>
          <p:cNvSpPr/>
          <p:nvPr/>
        </p:nvSpPr>
        <p:spPr>
          <a:xfrm>
            <a:off x="978796" y="1736652"/>
            <a:ext cx="82167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توجه !</a:t>
            </a:r>
            <a:endParaRPr lang="fa-IR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شاخه ای که منبع جریان دارد جران آن معلوم و برابر و هم جهت با جریان منبع است.</a:t>
            </a:r>
          </a:p>
          <a:p>
            <a:pPr algn="just"/>
            <a:endParaRPr lang="fa-IR" sz="20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برای نوشتن جریان مقاومت ها از شکل جریانی قانون اهم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I=V/R</a:t>
            </a:r>
            <a:r>
              <a:rPr lang="fa-IR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جریان را بر حسب ولتاژ گره ها می نویسیم. یعنی جریان مقاومت را برحسب اختلاف پانسیل دو سر مقاومت تقسیم بر مقدار خود مقاومت می نویسیم.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 smtClean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 smtClean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 smtClean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dirty="0" smtClean="0">
              <a:solidFill>
                <a:srgbClr val="7030A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برای شاخه های مقاومتی که جهت جریان مشخص نیست به صورت قراردادی جریان را خارج شونده از گره فرض می کنیم. </a:t>
            </a:r>
          </a:p>
          <a:p>
            <a:pPr algn="just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just"/>
            <a:endParaRPr lang="fa-IR" sz="20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000" dirty="0" smtClean="0">
              <a:solidFill>
                <a:srgbClr val="00B05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" name="Freeform 14"/>
          <p:cNvSpPr>
            <a:spLocks/>
          </p:cNvSpPr>
          <p:nvPr/>
        </p:nvSpPr>
        <p:spPr bwMode="auto">
          <a:xfrm>
            <a:off x="2225899" y="4651046"/>
            <a:ext cx="914400" cy="304800"/>
          </a:xfrm>
          <a:custGeom>
            <a:avLst/>
            <a:gdLst>
              <a:gd name="T0" fmla="*/ 0 w 576"/>
              <a:gd name="T1" fmla="*/ 2147483646 h 192"/>
              <a:gd name="T2" fmla="*/ 2147483646 w 576"/>
              <a:gd name="T3" fmla="*/ 2147483646 h 192"/>
              <a:gd name="T4" fmla="*/ 2147483646 w 576"/>
              <a:gd name="T5" fmla="*/ 0 h 192"/>
              <a:gd name="T6" fmla="*/ 2147483646 w 576"/>
              <a:gd name="T7" fmla="*/ 2147483646 h 192"/>
              <a:gd name="T8" fmla="*/ 2147483646 w 576"/>
              <a:gd name="T9" fmla="*/ 0 h 192"/>
              <a:gd name="T10" fmla="*/ 2147483646 w 576"/>
              <a:gd name="T11" fmla="*/ 2147483646 h 192"/>
              <a:gd name="T12" fmla="*/ 2147483646 w 576"/>
              <a:gd name="T13" fmla="*/ 0 h 192"/>
              <a:gd name="T14" fmla="*/ 2147483646 w 576"/>
              <a:gd name="T15" fmla="*/ 2147483646 h 192"/>
              <a:gd name="T16" fmla="*/ 2147483646 w 576"/>
              <a:gd name="T17" fmla="*/ 214748364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" h="192">
                <a:moveTo>
                  <a:pt x="0" y="96"/>
                </a:moveTo>
                <a:lnTo>
                  <a:pt x="48" y="96"/>
                </a:lnTo>
                <a:lnTo>
                  <a:pt x="96" y="0"/>
                </a:lnTo>
                <a:lnTo>
                  <a:pt x="192" y="192"/>
                </a:lnTo>
                <a:lnTo>
                  <a:pt x="288" y="0"/>
                </a:lnTo>
                <a:lnTo>
                  <a:pt x="384" y="192"/>
                </a:lnTo>
                <a:lnTo>
                  <a:pt x="480" y="0"/>
                </a:lnTo>
                <a:lnTo>
                  <a:pt x="528" y="96"/>
                </a:lnTo>
                <a:lnTo>
                  <a:pt x="57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3140299" y="480344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100331" y="4168088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1000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>
            <a:off x="1463899" y="480344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540099" y="427004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>
                <a:latin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</a:rPr>
              <a:t>1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216499" y="427004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V</a:t>
            </a:r>
            <a:r>
              <a:rPr lang="en-US" sz="2400" baseline="-25000">
                <a:latin typeface="Times New Roman" panose="02020603050405020304" pitchFamily="18" charset="0"/>
              </a:rPr>
              <a:t>2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1692499" y="4803446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813491" y="5214691"/>
                <a:ext cx="260008" cy="668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𝐈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fa-IR" sz="2000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491" y="5214691"/>
                <a:ext cx="260008" cy="668581"/>
              </a:xfrm>
              <a:prstGeom prst="rect">
                <a:avLst/>
              </a:prstGeom>
              <a:blipFill rotWithShape="0">
                <a:blip r:embed="rId2"/>
                <a:stretch>
                  <a:fillRect r="-41627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4"/>
          <p:cNvSpPr>
            <a:spLocks/>
          </p:cNvSpPr>
          <p:nvPr/>
        </p:nvSpPr>
        <p:spPr bwMode="auto">
          <a:xfrm rot="5400000">
            <a:off x="5718220" y="4558382"/>
            <a:ext cx="914400" cy="304800"/>
          </a:xfrm>
          <a:custGeom>
            <a:avLst/>
            <a:gdLst>
              <a:gd name="T0" fmla="*/ 0 w 576"/>
              <a:gd name="T1" fmla="*/ 2147483646 h 192"/>
              <a:gd name="T2" fmla="*/ 2147483646 w 576"/>
              <a:gd name="T3" fmla="*/ 2147483646 h 192"/>
              <a:gd name="T4" fmla="*/ 2147483646 w 576"/>
              <a:gd name="T5" fmla="*/ 0 h 192"/>
              <a:gd name="T6" fmla="*/ 2147483646 w 576"/>
              <a:gd name="T7" fmla="*/ 2147483646 h 192"/>
              <a:gd name="T8" fmla="*/ 2147483646 w 576"/>
              <a:gd name="T9" fmla="*/ 0 h 192"/>
              <a:gd name="T10" fmla="*/ 2147483646 w 576"/>
              <a:gd name="T11" fmla="*/ 2147483646 h 192"/>
              <a:gd name="T12" fmla="*/ 2147483646 w 576"/>
              <a:gd name="T13" fmla="*/ 0 h 192"/>
              <a:gd name="T14" fmla="*/ 2147483646 w 576"/>
              <a:gd name="T15" fmla="*/ 2147483646 h 192"/>
              <a:gd name="T16" fmla="*/ 2147483646 w 576"/>
              <a:gd name="T17" fmla="*/ 214748364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" h="192">
                <a:moveTo>
                  <a:pt x="0" y="96"/>
                </a:moveTo>
                <a:lnTo>
                  <a:pt x="48" y="96"/>
                </a:lnTo>
                <a:lnTo>
                  <a:pt x="96" y="0"/>
                </a:lnTo>
                <a:lnTo>
                  <a:pt x="192" y="192"/>
                </a:lnTo>
                <a:lnTo>
                  <a:pt x="288" y="0"/>
                </a:lnTo>
                <a:lnTo>
                  <a:pt x="384" y="192"/>
                </a:lnTo>
                <a:lnTo>
                  <a:pt x="480" y="0"/>
                </a:lnTo>
                <a:lnTo>
                  <a:pt x="528" y="96"/>
                </a:lnTo>
                <a:lnTo>
                  <a:pt x="57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6175420" y="394878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6175420" y="516798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480220" y="4482182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500</a:t>
            </a:r>
            <a:r>
              <a:rPr lang="en-US" sz="2400">
                <a:latin typeface="Symbol" panose="05050102010706020507" pitchFamily="18" charset="2"/>
              </a:rPr>
              <a:t>W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946820" y="3415382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>
                <a:latin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</a:rPr>
              <a:t>1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23" name="Group 9"/>
          <p:cNvGrpSpPr>
            <a:grpSpLocks/>
          </p:cNvGrpSpPr>
          <p:nvPr/>
        </p:nvGrpSpPr>
        <p:grpSpPr bwMode="auto">
          <a:xfrm>
            <a:off x="5946820" y="5396582"/>
            <a:ext cx="457200" cy="304800"/>
            <a:chOff x="2688" y="2544"/>
            <a:chExt cx="288" cy="192"/>
          </a:xfrm>
        </p:grpSpPr>
        <p:sp>
          <p:nvSpPr>
            <p:cNvPr id="24" name="Line 10"/>
            <p:cNvSpPr>
              <a:spLocks noChangeShapeType="1"/>
            </p:cNvSpPr>
            <p:nvPr/>
          </p:nvSpPr>
          <p:spPr bwMode="auto">
            <a:xfrm>
              <a:off x="2736" y="26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2784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268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2832" y="25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6175420" y="402498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609268" y="4372405"/>
                <a:ext cx="260008" cy="668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𝐈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</m:oMath>
                  </m:oMathPara>
                </a14:m>
                <a:endParaRPr lang="fa-IR" sz="2000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268" y="4372405"/>
                <a:ext cx="260008" cy="668581"/>
              </a:xfrm>
              <a:prstGeom prst="rect">
                <a:avLst/>
              </a:prstGeom>
              <a:blipFill rotWithShape="0">
                <a:blip r:embed="rId3"/>
                <a:stretch>
                  <a:fillRect r="-37441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3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3165" y="3421577"/>
            <a:ext cx="11849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KCL1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endParaRPr lang="fa-IR" sz="2400" b="1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83082" y="5774706"/>
                <a:ext cx="280846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sz="240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a-IR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a-IR" sz="2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082" y="5774706"/>
                <a:ext cx="280846" cy="809068"/>
              </a:xfrm>
              <a:prstGeom prst="rect">
                <a:avLst/>
              </a:prstGeom>
              <a:blipFill rotWithShape="0">
                <a:blip r:embed="rId2"/>
                <a:stretch>
                  <a:fillRect r="-127608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987"/>
          <a:stretch/>
        </p:blipFill>
        <p:spPr>
          <a:xfrm>
            <a:off x="415381" y="360608"/>
            <a:ext cx="8184946" cy="2312499"/>
          </a:xfrm>
          <a:prstGeom prst="rect">
            <a:avLst/>
          </a:prstGeom>
        </p:spPr>
      </p:pic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523705" y="2964821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1000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25" name="Group 28"/>
          <p:cNvGrpSpPr>
            <a:grpSpLocks/>
          </p:cNvGrpSpPr>
          <p:nvPr/>
        </p:nvGrpSpPr>
        <p:grpSpPr bwMode="auto">
          <a:xfrm>
            <a:off x="2009105" y="3042211"/>
            <a:ext cx="4191000" cy="2286000"/>
            <a:chOff x="192" y="2208"/>
            <a:chExt cx="2640" cy="1440"/>
          </a:xfrm>
        </p:grpSpPr>
        <p:sp>
          <p:nvSpPr>
            <p:cNvPr id="26" name="Freeform 4"/>
            <p:cNvSpPr>
              <a:spLocks/>
            </p:cNvSpPr>
            <p:nvPr/>
          </p:nvSpPr>
          <p:spPr bwMode="auto">
            <a:xfrm>
              <a:off x="1872" y="2448"/>
              <a:ext cx="576" cy="192"/>
            </a:xfrm>
            <a:custGeom>
              <a:avLst/>
              <a:gdLst>
                <a:gd name="T0" fmla="*/ 0 w 576"/>
                <a:gd name="T1" fmla="*/ 96 h 192"/>
                <a:gd name="T2" fmla="*/ 48 w 576"/>
                <a:gd name="T3" fmla="*/ 96 h 192"/>
                <a:gd name="T4" fmla="*/ 96 w 576"/>
                <a:gd name="T5" fmla="*/ 0 h 192"/>
                <a:gd name="T6" fmla="*/ 192 w 576"/>
                <a:gd name="T7" fmla="*/ 192 h 192"/>
                <a:gd name="T8" fmla="*/ 288 w 576"/>
                <a:gd name="T9" fmla="*/ 0 h 192"/>
                <a:gd name="T10" fmla="*/ 384 w 576"/>
                <a:gd name="T11" fmla="*/ 192 h 192"/>
                <a:gd name="T12" fmla="*/ 480 w 576"/>
                <a:gd name="T13" fmla="*/ 0 h 192"/>
                <a:gd name="T14" fmla="*/ 528 w 576"/>
                <a:gd name="T15" fmla="*/ 96 h 192"/>
                <a:gd name="T16" fmla="*/ 576 w 576"/>
                <a:gd name="T17" fmla="*/ 96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 flipH="1">
              <a:off x="2448" y="25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H="1">
              <a:off x="768" y="254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 rot="5400000">
              <a:off x="1392" y="2928"/>
              <a:ext cx="576" cy="192"/>
            </a:xfrm>
            <a:custGeom>
              <a:avLst/>
              <a:gdLst>
                <a:gd name="T0" fmla="*/ 0 w 576"/>
                <a:gd name="T1" fmla="*/ 96 h 192"/>
                <a:gd name="T2" fmla="*/ 48 w 576"/>
                <a:gd name="T3" fmla="*/ 96 h 192"/>
                <a:gd name="T4" fmla="*/ 96 w 576"/>
                <a:gd name="T5" fmla="*/ 0 h 192"/>
                <a:gd name="T6" fmla="*/ 192 w 576"/>
                <a:gd name="T7" fmla="*/ 192 h 192"/>
                <a:gd name="T8" fmla="*/ 288 w 576"/>
                <a:gd name="T9" fmla="*/ 0 h 192"/>
                <a:gd name="T10" fmla="*/ 384 w 576"/>
                <a:gd name="T11" fmla="*/ 192 h 192"/>
                <a:gd name="T12" fmla="*/ 480 w 576"/>
                <a:gd name="T13" fmla="*/ 0 h 192"/>
                <a:gd name="T14" fmla="*/ 528 w 576"/>
                <a:gd name="T15" fmla="*/ 96 h 192"/>
                <a:gd name="T16" fmla="*/ 576 w 576"/>
                <a:gd name="T17" fmla="*/ 96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 flipV="1">
              <a:off x="1680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1680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1776" y="297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anose="02020603050405020304" pitchFamily="18" charset="0"/>
                </a:rPr>
                <a:t>500</a:t>
              </a:r>
              <a:r>
                <a:rPr lang="en-US" sz="2400">
                  <a:latin typeface="Symbol" panose="05050102010706020507" pitchFamily="18" charset="2"/>
                </a:rPr>
                <a:t>W</a:t>
              </a:r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192" y="29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I</a:t>
              </a:r>
              <a:r>
                <a:rPr lang="en-US" sz="2400" baseline="-25000">
                  <a:latin typeface="Times New Roman" panose="02020603050405020304" pitchFamily="18" charset="0"/>
                </a:rPr>
                <a:t>1</a:t>
              </a:r>
              <a:endParaRPr 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4" name="Group 13"/>
            <p:cNvGrpSpPr>
              <a:grpSpLocks/>
            </p:cNvGrpSpPr>
            <p:nvPr/>
          </p:nvGrpSpPr>
          <p:grpSpPr bwMode="auto">
            <a:xfrm>
              <a:off x="1536" y="3456"/>
              <a:ext cx="288" cy="192"/>
              <a:chOff x="2688" y="2544"/>
              <a:chExt cx="288" cy="192"/>
            </a:xfrm>
          </p:grpSpPr>
          <p:sp>
            <p:nvSpPr>
              <p:cNvPr id="44" name="Line 14"/>
              <p:cNvSpPr>
                <a:spLocks noChangeShapeType="1"/>
              </p:cNvSpPr>
              <p:nvPr/>
            </p:nvSpPr>
            <p:spPr bwMode="auto">
              <a:xfrm>
                <a:off x="2736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5" name="Line 15"/>
              <p:cNvSpPr>
                <a:spLocks noChangeShapeType="1"/>
              </p:cNvSpPr>
              <p:nvPr/>
            </p:nvSpPr>
            <p:spPr bwMode="auto">
              <a:xfrm>
                <a:off x="2784" y="273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6" name="Line 16"/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283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1344" y="22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V</a:t>
              </a:r>
              <a:r>
                <a:rPr lang="en-US" sz="2400" baseline="-25000">
                  <a:latin typeface="Times New Roman" panose="02020603050405020304" pitchFamily="18" charset="0"/>
                </a:rPr>
                <a:t>1</a:t>
              </a:r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2496" y="22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V</a:t>
              </a:r>
              <a:r>
                <a:rPr lang="en-US" sz="2400" baseline="-25000">
                  <a:latin typeface="Times New Roman" panose="02020603050405020304" pitchFamily="18" charset="0"/>
                </a:rPr>
                <a:t>2</a:t>
              </a:r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" name="Line 20"/>
            <p:cNvSpPr>
              <a:spLocks noChangeShapeType="1"/>
            </p:cNvSpPr>
            <p:nvPr/>
          </p:nvSpPr>
          <p:spPr bwMode="auto">
            <a:xfrm>
              <a:off x="1680" y="25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8" name="Line 21"/>
            <p:cNvSpPr>
              <a:spLocks noChangeShapeType="1"/>
            </p:cNvSpPr>
            <p:nvPr/>
          </p:nvSpPr>
          <p:spPr bwMode="auto">
            <a:xfrm>
              <a:off x="1728" y="254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grpSp>
          <p:nvGrpSpPr>
            <p:cNvPr id="39" name="Group 23"/>
            <p:cNvGrpSpPr>
              <a:grpSpLocks/>
            </p:cNvGrpSpPr>
            <p:nvPr/>
          </p:nvGrpSpPr>
          <p:grpSpPr bwMode="auto">
            <a:xfrm>
              <a:off x="480" y="2544"/>
              <a:ext cx="576" cy="960"/>
              <a:chOff x="4464" y="1584"/>
              <a:chExt cx="576" cy="960"/>
            </a:xfrm>
          </p:grpSpPr>
          <p:sp>
            <p:nvSpPr>
              <p:cNvPr id="40" name="Oval 24"/>
              <p:cNvSpPr>
                <a:spLocks noChangeArrowheads="1"/>
              </p:cNvSpPr>
              <p:nvPr/>
            </p:nvSpPr>
            <p:spPr bwMode="auto">
              <a:xfrm>
                <a:off x="4464" y="1776"/>
                <a:ext cx="576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fa-IR" sz="2400"/>
              </a:p>
            </p:txBody>
          </p:sp>
          <p:sp>
            <p:nvSpPr>
              <p:cNvPr id="41" name="Line 25"/>
              <p:cNvSpPr>
                <a:spLocks noChangeShapeType="1"/>
              </p:cNvSpPr>
              <p:nvPr/>
            </p:nvSpPr>
            <p:spPr bwMode="auto">
              <a:xfrm>
                <a:off x="4752" y="15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 flipV="1">
                <a:off x="4752" y="187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4752" y="23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141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987"/>
          <a:stretch/>
        </p:blipFill>
        <p:spPr>
          <a:xfrm>
            <a:off x="415381" y="360608"/>
            <a:ext cx="8184946" cy="2312499"/>
          </a:xfrm>
          <a:prstGeom prst="rect">
            <a:avLst/>
          </a:prstGeom>
        </p:spPr>
      </p:pic>
      <p:sp>
        <p:nvSpPr>
          <p:cNvPr id="5" name="Freeform 5"/>
          <p:cNvSpPr>
            <a:spLocks/>
          </p:cNvSpPr>
          <p:nvPr/>
        </p:nvSpPr>
        <p:spPr bwMode="auto">
          <a:xfrm>
            <a:off x="5537915" y="3737019"/>
            <a:ext cx="914400" cy="304800"/>
          </a:xfrm>
          <a:custGeom>
            <a:avLst/>
            <a:gdLst>
              <a:gd name="T0" fmla="*/ 0 w 576"/>
              <a:gd name="T1" fmla="*/ 2147483646 h 192"/>
              <a:gd name="T2" fmla="*/ 2147483646 w 576"/>
              <a:gd name="T3" fmla="*/ 2147483646 h 192"/>
              <a:gd name="T4" fmla="*/ 2147483646 w 576"/>
              <a:gd name="T5" fmla="*/ 0 h 192"/>
              <a:gd name="T6" fmla="*/ 2147483646 w 576"/>
              <a:gd name="T7" fmla="*/ 2147483646 h 192"/>
              <a:gd name="T8" fmla="*/ 2147483646 w 576"/>
              <a:gd name="T9" fmla="*/ 0 h 192"/>
              <a:gd name="T10" fmla="*/ 2147483646 w 576"/>
              <a:gd name="T11" fmla="*/ 2147483646 h 192"/>
              <a:gd name="T12" fmla="*/ 2147483646 w 576"/>
              <a:gd name="T13" fmla="*/ 0 h 192"/>
              <a:gd name="T14" fmla="*/ 2147483646 w 576"/>
              <a:gd name="T15" fmla="*/ 2147483646 h 192"/>
              <a:gd name="T16" fmla="*/ 2147483646 w 576"/>
              <a:gd name="T17" fmla="*/ 214748364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" h="192">
                <a:moveTo>
                  <a:pt x="0" y="96"/>
                </a:moveTo>
                <a:lnTo>
                  <a:pt x="48" y="96"/>
                </a:lnTo>
                <a:lnTo>
                  <a:pt x="96" y="0"/>
                </a:lnTo>
                <a:lnTo>
                  <a:pt x="192" y="192"/>
                </a:lnTo>
                <a:lnTo>
                  <a:pt x="288" y="0"/>
                </a:lnTo>
                <a:lnTo>
                  <a:pt x="384" y="192"/>
                </a:lnTo>
                <a:lnTo>
                  <a:pt x="480" y="0"/>
                </a:lnTo>
                <a:lnTo>
                  <a:pt x="528" y="96"/>
                </a:lnTo>
                <a:lnTo>
                  <a:pt x="57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rot="5400000">
            <a:off x="6299915" y="4499019"/>
            <a:ext cx="914400" cy="304800"/>
          </a:xfrm>
          <a:custGeom>
            <a:avLst/>
            <a:gdLst>
              <a:gd name="T0" fmla="*/ 0 w 576"/>
              <a:gd name="T1" fmla="*/ 2147483646 h 192"/>
              <a:gd name="T2" fmla="*/ 2147483646 w 576"/>
              <a:gd name="T3" fmla="*/ 2147483646 h 192"/>
              <a:gd name="T4" fmla="*/ 2147483646 w 576"/>
              <a:gd name="T5" fmla="*/ 0 h 192"/>
              <a:gd name="T6" fmla="*/ 2147483646 w 576"/>
              <a:gd name="T7" fmla="*/ 2147483646 h 192"/>
              <a:gd name="T8" fmla="*/ 2147483646 w 576"/>
              <a:gd name="T9" fmla="*/ 0 h 192"/>
              <a:gd name="T10" fmla="*/ 2147483646 w 576"/>
              <a:gd name="T11" fmla="*/ 2147483646 h 192"/>
              <a:gd name="T12" fmla="*/ 2147483646 w 576"/>
              <a:gd name="T13" fmla="*/ 0 h 192"/>
              <a:gd name="T14" fmla="*/ 2147483646 w 576"/>
              <a:gd name="T15" fmla="*/ 2147483646 h 192"/>
              <a:gd name="T16" fmla="*/ 2147483646 w 576"/>
              <a:gd name="T17" fmla="*/ 214748364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" h="192">
                <a:moveTo>
                  <a:pt x="0" y="96"/>
                </a:moveTo>
                <a:lnTo>
                  <a:pt x="48" y="96"/>
                </a:lnTo>
                <a:lnTo>
                  <a:pt x="96" y="0"/>
                </a:lnTo>
                <a:lnTo>
                  <a:pt x="192" y="192"/>
                </a:lnTo>
                <a:lnTo>
                  <a:pt x="288" y="0"/>
                </a:lnTo>
                <a:lnTo>
                  <a:pt x="384" y="192"/>
                </a:lnTo>
                <a:lnTo>
                  <a:pt x="480" y="0"/>
                </a:lnTo>
                <a:lnTo>
                  <a:pt x="528" y="96"/>
                </a:lnTo>
                <a:lnTo>
                  <a:pt x="57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757115" y="388941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757115" y="510861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909515" y="4422819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500</a:t>
            </a:r>
            <a:r>
              <a:rPr lang="en-US" sz="2400">
                <a:latin typeface="Symbol" panose="05050102010706020507" pitchFamily="18" charset="2"/>
              </a:rPr>
              <a:t>W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6452315" y="3889419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385515" y="3279819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1000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814515" y="4499019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I</a:t>
            </a:r>
            <a:r>
              <a:rPr lang="en-US" sz="2400" baseline="-25000">
                <a:latin typeface="Times New Roman" panose="02020603050405020304" pitchFamily="18" charset="0"/>
              </a:rPr>
              <a:t>2</a:t>
            </a:r>
            <a:endParaRPr lang="en-US" sz="2400">
              <a:latin typeface="Times New Roman" panose="02020603050405020304" pitchFamily="18" charset="0"/>
            </a:endParaRPr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6528515" y="5413419"/>
            <a:ext cx="457200" cy="304800"/>
            <a:chOff x="2688" y="2544"/>
            <a:chExt cx="288" cy="192"/>
          </a:xfrm>
        </p:grpSpPr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736" y="26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784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68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832" y="25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699715" y="338618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 smtClean="0">
                <a:latin typeface="Times New Roman" panose="02020603050405020304" pitchFamily="18" charset="0"/>
              </a:rPr>
              <a:t>V</a:t>
            </a:r>
            <a:r>
              <a:rPr lang="en-US" sz="2400" baseline="-25000" dirty="0" smtClean="0">
                <a:latin typeface="Times New Roman" panose="02020603050405020304" pitchFamily="18" charset="0"/>
              </a:rPr>
              <a:t>1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490415" y="3421439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 smtClean="0">
                <a:latin typeface="Times New Roman" panose="02020603050405020304" pitchFamily="18" charset="0"/>
              </a:rPr>
              <a:t>V</a:t>
            </a:r>
            <a:r>
              <a:rPr lang="en-US" sz="2400" baseline="-25000" dirty="0" smtClean="0">
                <a:latin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4928315" y="3889419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6528515" y="3889419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757115" y="3965619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7823915" y="3889419"/>
            <a:ext cx="914400" cy="1524000"/>
            <a:chOff x="4464" y="1584"/>
            <a:chExt cx="576" cy="960"/>
          </a:xfrm>
        </p:grpSpPr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4464" y="1776"/>
              <a:ext cx="57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a-IR" sz="2400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75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4752" y="187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752" y="23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0450" y="3358278"/>
            <a:ext cx="11849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KCL2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endParaRPr lang="fa-IR" sz="2400" b="1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204968" y="4757824"/>
                <a:ext cx="280846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sz="240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a-IR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a-IR" sz="2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968" y="4757824"/>
                <a:ext cx="280846" cy="809068"/>
              </a:xfrm>
              <a:prstGeom prst="rect">
                <a:avLst/>
              </a:prstGeom>
              <a:blipFill rotWithShape="0">
                <a:blip r:embed="rId4"/>
                <a:stretch>
                  <a:fillRect r="-128043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02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8" grpId="0"/>
      <p:bldP spid="19" grpId="0"/>
      <p:bldP spid="20" grpId="0" animBg="1"/>
      <p:bldP spid="21" grpId="0" animBg="1"/>
      <p:bldP spid="22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14397" y="446755"/>
                <a:ext cx="280846" cy="818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97" y="446755"/>
                <a:ext cx="280846" cy="818044"/>
              </a:xfrm>
              <a:prstGeom prst="rect">
                <a:avLst/>
              </a:prstGeom>
              <a:blipFill rotWithShape="0">
                <a:blip r:embed="rId2"/>
                <a:stretch>
                  <a:fillRect r="-123260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10100" y="1228182"/>
                <a:ext cx="280846" cy="818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100" y="1228182"/>
                <a:ext cx="280846" cy="818044"/>
              </a:xfrm>
              <a:prstGeom prst="rect">
                <a:avLst/>
              </a:prstGeom>
              <a:blipFill rotWithShape="0">
                <a:blip r:embed="rId3"/>
                <a:stretch>
                  <a:fillRect r="-123260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>
          <a:xfrm>
            <a:off x="890338" y="734097"/>
            <a:ext cx="171278" cy="126270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Left Brace 9"/>
          <p:cNvSpPr/>
          <p:nvPr/>
        </p:nvSpPr>
        <p:spPr>
          <a:xfrm flipH="1">
            <a:off x="4891670" y="693374"/>
            <a:ext cx="148659" cy="126270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>
            <a:off x="5040329" y="1093891"/>
            <a:ext cx="97494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×1000</a:t>
            </a:r>
            <a:endParaRPr lang="fa-I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29345" y="4028942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345" y="4028942"/>
                <a:ext cx="28084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6522" r="-1076087" b="-26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25048" y="4810369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48" y="4810369"/>
                <a:ext cx="280846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4348" r="-1080435" b="-39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/>
          <p:cNvSpPr/>
          <p:nvPr/>
        </p:nvSpPr>
        <p:spPr>
          <a:xfrm>
            <a:off x="758549" y="4028942"/>
            <a:ext cx="171278" cy="126270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ight Arrow 14"/>
          <p:cNvSpPr/>
          <p:nvPr/>
        </p:nvSpPr>
        <p:spPr>
          <a:xfrm>
            <a:off x="4704374" y="4490607"/>
            <a:ext cx="463639" cy="291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Left Brace 15"/>
          <p:cNvSpPr/>
          <p:nvPr/>
        </p:nvSpPr>
        <p:spPr>
          <a:xfrm>
            <a:off x="5377917" y="4004985"/>
            <a:ext cx="171278" cy="126270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613561" y="4020362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561" y="4020362"/>
                <a:ext cx="280846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728261" b="-40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734430" y="4829978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430" y="4829978"/>
                <a:ext cx="28084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6522" r="-647826" b="-39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22875" y="2449821"/>
            <a:ext cx="8834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برای ساده شدن روابط ابتدا مخرج را با ضرب طرفین هردو رابطه در عدد 1000 حذف می کنیم.</a:t>
            </a:r>
          </a:p>
        </p:txBody>
      </p:sp>
    </p:spTree>
    <p:extLst>
      <p:ext uri="{BB962C8B-B14F-4D97-AF65-F5344CB8AC3E}">
        <p14:creationId xmlns:p14="http://schemas.microsoft.com/office/powerpoint/2010/main" val="39429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00" y="527357"/>
            <a:ext cx="884724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4- معادلات به دست آمده را به روش دستگاه حل کرده و ولتاژ ها را بدست می آوریم.</a:t>
            </a:r>
          </a:p>
          <a:p>
            <a:pPr algn="just"/>
            <a:endParaRPr lang="fa-IR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560366" y="1342977"/>
            <a:ext cx="171278" cy="126270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96010" y="1358354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10" y="1358354"/>
                <a:ext cx="280846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9565" r="-1004348" b="-1973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16879" y="2167970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879" y="2167970"/>
                <a:ext cx="28084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348" r="-650000" b="-40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>
          <a:xfrm>
            <a:off x="4024377" y="1850536"/>
            <a:ext cx="643944" cy="3479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Left Brace 9"/>
          <p:cNvSpPr/>
          <p:nvPr/>
        </p:nvSpPr>
        <p:spPr>
          <a:xfrm>
            <a:off x="5645376" y="1342977"/>
            <a:ext cx="171278" cy="126270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881020" y="1358354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020" y="1358354"/>
                <a:ext cx="280846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789130" b="-26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01889" y="2167970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889" y="2167970"/>
                <a:ext cx="280846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6522" r="-647826" b="-40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645376" y="2773214"/>
            <a:ext cx="2733077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06841" y="1702164"/>
            <a:ext cx="38664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a-I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01889" y="2923024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889" y="2923024"/>
                <a:ext cx="280846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526087" b="-39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92827" y="5746150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27" y="5746150"/>
                <a:ext cx="28084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4255" r="-268085" b="-40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26646" y="4936534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46" y="4936534"/>
                <a:ext cx="280846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730435" b="-26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173843" y="3735230"/>
                <a:ext cx="28084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volt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843" y="3735230"/>
                <a:ext cx="280846" cy="786177"/>
              </a:xfrm>
              <a:prstGeom prst="rect">
                <a:avLst/>
              </a:prstGeom>
              <a:blipFill rotWithShape="0">
                <a:blip r:embed="rId9"/>
                <a:stretch>
                  <a:fillRect r="-70434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/>
          <p:cNvSpPr/>
          <p:nvPr/>
        </p:nvSpPr>
        <p:spPr>
          <a:xfrm>
            <a:off x="609373" y="4945114"/>
            <a:ext cx="171278" cy="126270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Right Arrow 20"/>
          <p:cNvSpPr/>
          <p:nvPr/>
        </p:nvSpPr>
        <p:spPr>
          <a:xfrm>
            <a:off x="3545712" y="5402488"/>
            <a:ext cx="643944" cy="3479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346349" y="5284485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349" y="5284485"/>
                <a:ext cx="280846" cy="461665"/>
              </a:xfrm>
              <a:prstGeom prst="rect">
                <a:avLst/>
              </a:prstGeom>
              <a:blipFill rotWithShape="0">
                <a:blip r:embed="rId10"/>
                <a:stretch>
                  <a:fillRect r="-813043" b="-26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393644" y="6031657"/>
                <a:ext cx="2808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𝑣𝑜𝑙𝑡</m:t>
                      </m:r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644" y="6031657"/>
                <a:ext cx="280846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6522" r="-886957" b="-39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89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29" y="95020"/>
            <a:ext cx="8814938" cy="24936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85518" y="291668"/>
            <a:ext cx="1750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2v</a:t>
            </a:r>
            <a:endParaRPr lang="fa-I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327" y="291668"/>
            <a:ext cx="1750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3v</a:t>
            </a:r>
            <a:endParaRPr lang="fa-I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1259" y="2053927"/>
            <a:ext cx="1750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0</a:t>
            </a:r>
            <a:endParaRPr lang="fa-I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5602" y="3232736"/>
            <a:ext cx="88349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اکنون جریان و ولتاژ تمامی المان ها مشخص است . مثلا ولتاژ منبع جریان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3mA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برابر 2 ولت و ولتاژ منبع جریان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7mA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برابر3 ولت است.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5601" y="4104921"/>
            <a:ext cx="88349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توجه داشته باشید که اکنون با مشخص بودن ولتاژها می توان جهت درست جریان را برای هر مقاومت مشخص کرد و جهت های قبلی همگی فرضی بودند.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5601" y="4977106"/>
            <a:ext cx="8834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برای یک مقاومت همیشه جهت جریان از ولتاژ بیشتر به سمت ولتاژ کمتر است و یا به عبارت دیگر جریان از سر مثبت(بیشتر) ولتاژ به مقاومت وارد و از سر منفی(کمتر)ولتاژ از مقاومت خارج می شود.</a:t>
            </a:r>
          </a:p>
        </p:txBody>
      </p:sp>
    </p:spTree>
    <p:extLst>
      <p:ext uri="{BB962C8B-B14F-4D97-AF65-F5344CB8AC3E}">
        <p14:creationId xmlns:p14="http://schemas.microsoft.com/office/powerpoint/2010/main" val="38974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611</Words>
  <Application>Microsoft Office PowerPoint</Application>
  <PresentationFormat>Widescreen</PresentationFormat>
  <Paragraphs>115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Arial</vt:lpstr>
      <vt:lpstr>B Aseman</vt:lpstr>
      <vt:lpstr>B Nazanin</vt:lpstr>
      <vt:lpstr>Calibri</vt:lpstr>
      <vt:lpstr>Cambria Math</vt:lpstr>
      <vt:lpstr>MRT_Faraz</vt:lpstr>
      <vt:lpstr>Simplified Arabic</vt:lpstr>
      <vt:lpstr>Symbol</vt:lpstr>
      <vt:lpstr>Tahoma</vt:lpstr>
      <vt:lpstr>Times New Roman</vt:lpstr>
      <vt:lpstr>Trebuchet MS</vt:lpstr>
      <vt:lpstr>Wingdings</vt:lpstr>
      <vt:lpstr>Wingdings 3</vt:lpstr>
      <vt:lpstr>Facet</vt:lpstr>
      <vt:lpstr>Microsoft Equation 3.0</vt:lpstr>
      <vt:lpstr>درس مدارهای الکتریکی </vt:lpstr>
      <vt:lpstr> روش ولتاژ-گره (KCL)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مثال </vt:lpstr>
      <vt:lpstr> حل</vt:lpstr>
      <vt:lpstr>PowerPoint Presentation</vt:lpstr>
      <vt:lpstr>PowerPoint Presentation</vt:lpstr>
      <vt:lpstr>  مثال از ولتاژ-گره</vt:lpstr>
      <vt:lpstr>  حل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مدارهای الکتریکی </dc:title>
  <dc:creator>NafisPc</dc:creator>
  <cp:lastModifiedBy>NafisPc</cp:lastModifiedBy>
  <cp:revision>47</cp:revision>
  <dcterms:created xsi:type="dcterms:W3CDTF">2020-04-03T06:39:04Z</dcterms:created>
  <dcterms:modified xsi:type="dcterms:W3CDTF">2020-04-05T16:19:26Z</dcterms:modified>
</cp:coreProperties>
</file>