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4" r:id="rId1"/>
  </p:sldMasterIdLst>
  <p:notesMasterIdLst>
    <p:notesMasterId r:id="rId19"/>
  </p:notesMasterIdLst>
  <p:sldIdLst>
    <p:sldId id="256" r:id="rId2"/>
    <p:sldId id="257" r:id="rId3"/>
    <p:sldId id="258" r:id="rId4"/>
    <p:sldId id="324" r:id="rId5"/>
    <p:sldId id="325" r:id="rId6"/>
    <p:sldId id="328" r:id="rId7"/>
    <p:sldId id="327" r:id="rId8"/>
    <p:sldId id="326" r:id="rId9"/>
    <p:sldId id="329" r:id="rId10"/>
    <p:sldId id="330" r:id="rId11"/>
    <p:sldId id="287" r:id="rId12"/>
    <p:sldId id="288" r:id="rId13"/>
    <p:sldId id="289" r:id="rId14"/>
    <p:sldId id="290" r:id="rId15"/>
    <p:sldId id="291" r:id="rId16"/>
    <p:sldId id="292" r:id="rId17"/>
    <p:sldId id="293" r:id="rId18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C73D896-17BD-4B0C-A4AE-66E1ADBF79BB}" type="datetimeFigureOut">
              <a:rPr lang="fa-IR" smtClean="0"/>
              <a:t>08/12/1441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22BD278-8163-478C-B549-194FEA5A49A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96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56676" name="Header Placeholder 1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fa-IR" smtClean="0">
              <a:latin typeface="Tahoma" panose="020B0604030504040204" pitchFamily="34" charset="0"/>
            </a:endParaRPr>
          </a:p>
        </p:txBody>
      </p:sp>
      <p:sp>
        <p:nvSpPr>
          <p:cNvPr id="156677" name="Date Placeholder 2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fa-IR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324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216068" name="Header Placeholder 1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fa-IR" smtClean="0">
              <a:latin typeface="Tahoma" panose="020B0604030504040204" pitchFamily="34" charset="0"/>
            </a:endParaRPr>
          </a:p>
        </p:txBody>
      </p:sp>
      <p:sp>
        <p:nvSpPr>
          <p:cNvPr id="216069" name="Date Placeholder 2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fa-IR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153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218116" name="Header Placeholder 1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fa-IR" smtClean="0">
              <a:latin typeface="Tahoma" panose="020B0604030504040204" pitchFamily="34" charset="0"/>
            </a:endParaRPr>
          </a:p>
        </p:txBody>
      </p:sp>
      <p:sp>
        <p:nvSpPr>
          <p:cNvPr id="218117" name="Date Placeholder 2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fa-IR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86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220164" name="Header Placeholder 1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fa-IR" smtClean="0">
              <a:latin typeface="Tahoma" panose="020B0604030504040204" pitchFamily="34" charset="0"/>
            </a:endParaRPr>
          </a:p>
        </p:txBody>
      </p:sp>
      <p:sp>
        <p:nvSpPr>
          <p:cNvPr id="220165" name="Date Placeholder 2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fa-IR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701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222212" name="Header Placeholder 1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fa-IR" smtClean="0">
              <a:latin typeface="Tahoma" panose="020B0604030504040204" pitchFamily="34" charset="0"/>
            </a:endParaRPr>
          </a:p>
        </p:txBody>
      </p:sp>
      <p:sp>
        <p:nvSpPr>
          <p:cNvPr id="222213" name="Date Placeholder 2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fa-IR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256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224260" name="Header Placeholder 1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fa-IR" smtClean="0">
              <a:latin typeface="Tahoma" panose="020B0604030504040204" pitchFamily="34" charset="0"/>
            </a:endParaRPr>
          </a:p>
        </p:txBody>
      </p:sp>
      <p:sp>
        <p:nvSpPr>
          <p:cNvPr id="224261" name="Date Placeholder 2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fa-IR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518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226308" name="Header Placeholder 1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fa-IR" smtClean="0">
              <a:latin typeface="Tahoma" panose="020B0604030504040204" pitchFamily="34" charset="0"/>
            </a:endParaRPr>
          </a:p>
        </p:txBody>
      </p:sp>
      <p:sp>
        <p:nvSpPr>
          <p:cNvPr id="226309" name="Date Placeholder 2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fa-IR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921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228356" name="Header Placeholder 1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fa-IR" smtClean="0">
              <a:latin typeface="Tahoma" panose="020B0604030504040204" pitchFamily="34" charset="0"/>
            </a:endParaRPr>
          </a:p>
        </p:txBody>
      </p:sp>
      <p:sp>
        <p:nvSpPr>
          <p:cNvPr id="228357" name="Date Placeholder 2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fa-IR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551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1C22-17C1-4BE2-AF2B-535967FD3B19}" type="datetimeFigureOut">
              <a:rPr lang="fa-IR" smtClean="0"/>
              <a:t>08/12/1441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0546-4706-4D75-B1AD-BC77D45A4C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6717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1C22-17C1-4BE2-AF2B-535967FD3B19}" type="datetimeFigureOut">
              <a:rPr lang="fa-IR" smtClean="0"/>
              <a:t>08/12/1441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0546-4706-4D75-B1AD-BC77D45A4C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10457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1C22-17C1-4BE2-AF2B-535967FD3B19}" type="datetimeFigureOut">
              <a:rPr lang="fa-IR" smtClean="0"/>
              <a:t>08/12/1441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0546-4706-4D75-B1AD-BC77D45A4CC2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9895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1C22-17C1-4BE2-AF2B-535967FD3B19}" type="datetimeFigureOut">
              <a:rPr lang="fa-IR" smtClean="0"/>
              <a:t>08/12/1441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0546-4706-4D75-B1AD-BC77D45A4C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94463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1C22-17C1-4BE2-AF2B-535967FD3B19}" type="datetimeFigureOut">
              <a:rPr lang="fa-IR" smtClean="0"/>
              <a:t>08/12/1441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0546-4706-4D75-B1AD-BC77D45A4CC2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5351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1C22-17C1-4BE2-AF2B-535967FD3B19}" type="datetimeFigureOut">
              <a:rPr lang="fa-IR" smtClean="0"/>
              <a:t>08/12/1441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0546-4706-4D75-B1AD-BC77D45A4C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26218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1C22-17C1-4BE2-AF2B-535967FD3B19}" type="datetimeFigureOut">
              <a:rPr lang="fa-IR" smtClean="0"/>
              <a:t>08/12/1441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0546-4706-4D75-B1AD-BC77D45A4C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7855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1C22-17C1-4BE2-AF2B-535967FD3B19}" type="datetimeFigureOut">
              <a:rPr lang="fa-IR" smtClean="0"/>
              <a:t>08/12/1441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0546-4706-4D75-B1AD-BC77D45A4C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3426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617538"/>
            <a:ext cx="10390716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160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2/13/2003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AC726-98E6-4263-BDE4-7A0C1731C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6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1C22-17C1-4BE2-AF2B-535967FD3B19}" type="datetimeFigureOut">
              <a:rPr lang="fa-IR" smtClean="0"/>
              <a:t>08/12/1441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0546-4706-4D75-B1AD-BC77D45A4C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276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1C22-17C1-4BE2-AF2B-535967FD3B19}" type="datetimeFigureOut">
              <a:rPr lang="fa-IR" smtClean="0"/>
              <a:t>08/12/1441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0546-4706-4D75-B1AD-BC77D45A4C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918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1C22-17C1-4BE2-AF2B-535967FD3B19}" type="datetimeFigureOut">
              <a:rPr lang="fa-IR" smtClean="0"/>
              <a:t>08/12/1441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0546-4706-4D75-B1AD-BC77D45A4C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277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1C22-17C1-4BE2-AF2B-535967FD3B19}" type="datetimeFigureOut">
              <a:rPr lang="fa-IR" smtClean="0"/>
              <a:t>08/12/1441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0546-4706-4D75-B1AD-BC77D45A4C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31667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1C22-17C1-4BE2-AF2B-535967FD3B19}" type="datetimeFigureOut">
              <a:rPr lang="fa-IR" smtClean="0"/>
              <a:t>08/12/1441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0546-4706-4D75-B1AD-BC77D45A4C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6219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1C22-17C1-4BE2-AF2B-535967FD3B19}" type="datetimeFigureOut">
              <a:rPr lang="fa-IR" smtClean="0"/>
              <a:t>08/12/1441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0546-4706-4D75-B1AD-BC77D45A4C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0711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1C22-17C1-4BE2-AF2B-535967FD3B19}" type="datetimeFigureOut">
              <a:rPr lang="fa-IR" smtClean="0"/>
              <a:t>08/12/1441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0546-4706-4D75-B1AD-BC77D45A4C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9854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0546-4706-4D75-B1AD-BC77D45A4CC2}" type="slidenum">
              <a:rPr lang="fa-IR" smtClean="0"/>
              <a:t>‹#›</a:t>
            </a:fld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1C22-17C1-4BE2-AF2B-535967FD3B19}" type="datetimeFigureOut">
              <a:rPr lang="fa-IR" smtClean="0"/>
              <a:t>08/12/1441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6328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81C22-17C1-4BE2-AF2B-535967FD3B19}" type="datetimeFigureOut">
              <a:rPr lang="fa-IR" smtClean="0"/>
              <a:t>08/12/1441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B600546-4706-4D75-B1AD-BC77D45A4C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4178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436728" y="2221654"/>
            <a:ext cx="7766936" cy="1646302"/>
          </a:xfrm>
        </p:spPr>
        <p:txBody>
          <a:bodyPr/>
          <a:lstStyle/>
          <a:p>
            <a:r>
              <a:rPr lang="fa-IR" sz="6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Aseman" panose="00000400000000000000" pitchFamily="2" charset="-78"/>
              </a:rPr>
              <a:t>درس مدارهای الکتریکی </a:t>
            </a:r>
            <a:endParaRPr lang="fa-IR" sz="6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Aseman" panose="00000400000000000000" pitchFamily="2" charset="-78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436728" y="3867953"/>
            <a:ext cx="7766936" cy="1096899"/>
          </a:xfrm>
        </p:spPr>
        <p:txBody>
          <a:bodyPr>
            <a:normAutofit/>
          </a:bodyPr>
          <a:lstStyle/>
          <a:p>
            <a:r>
              <a:rPr lang="fa-IR" sz="2400" dirty="0" smtClean="0">
                <a:cs typeface="B Nazanin" panose="00000400000000000000" pitchFamily="2" charset="-78"/>
              </a:rPr>
              <a:t>جلسه ششم</a:t>
            </a:r>
          </a:p>
          <a:p>
            <a:r>
              <a:rPr lang="fa-IR" sz="2400" dirty="0" smtClean="0">
                <a:cs typeface="B Nazanin" panose="00000400000000000000" pitchFamily="2" charset="-78"/>
              </a:rPr>
              <a:t>استاد : مریم کارگربیده </a:t>
            </a:r>
            <a:endParaRPr lang="fa-IR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6996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48632" y="5734219"/>
                <a:ext cx="260008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𝐈</m:t>
                      </m:r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0" smtClean="0">
                                  <a:latin typeface="Cambria Math" panose="02040503050406030204" pitchFamily="18" charset="0"/>
                                </a:rPr>
                                <m:t>𝐕</m:t>
                              </m:r>
                            </m:e>
                            <m:sub>
                              <m:r>
                                <a:rPr lang="en-US" sz="2000" b="1" i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0" smtClean="0">
                                  <a:latin typeface="Cambria Math" panose="02040503050406030204" pitchFamily="18" charset="0"/>
                                </a:rPr>
                                <m:t>𝐕</m:t>
                              </m:r>
                            </m:e>
                            <m:sub>
                              <m:r>
                                <a:rPr lang="en-US" sz="2000" b="1" i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𝒎𝑨</m:t>
                      </m:r>
                    </m:oMath>
                  </m:oMathPara>
                </a14:m>
                <a:endParaRPr lang="fa-IR" sz="2000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632" y="5734219"/>
                <a:ext cx="260008" cy="670568"/>
              </a:xfrm>
              <a:prstGeom prst="rect">
                <a:avLst/>
              </a:prstGeom>
              <a:blipFill rotWithShape="0">
                <a:blip r:embed="rId2"/>
                <a:stretch>
                  <a:fillRect r="-1593023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reeform 14"/>
          <p:cNvSpPr>
            <a:spLocks/>
          </p:cNvSpPr>
          <p:nvPr/>
        </p:nvSpPr>
        <p:spPr bwMode="auto">
          <a:xfrm>
            <a:off x="2393323" y="5083699"/>
            <a:ext cx="914400" cy="304800"/>
          </a:xfrm>
          <a:custGeom>
            <a:avLst/>
            <a:gdLst>
              <a:gd name="T0" fmla="*/ 0 w 576"/>
              <a:gd name="T1" fmla="*/ 2147483646 h 192"/>
              <a:gd name="T2" fmla="*/ 2147483646 w 576"/>
              <a:gd name="T3" fmla="*/ 2147483646 h 192"/>
              <a:gd name="T4" fmla="*/ 2147483646 w 576"/>
              <a:gd name="T5" fmla="*/ 0 h 192"/>
              <a:gd name="T6" fmla="*/ 2147483646 w 576"/>
              <a:gd name="T7" fmla="*/ 2147483646 h 192"/>
              <a:gd name="T8" fmla="*/ 2147483646 w 576"/>
              <a:gd name="T9" fmla="*/ 0 h 192"/>
              <a:gd name="T10" fmla="*/ 2147483646 w 576"/>
              <a:gd name="T11" fmla="*/ 2147483646 h 192"/>
              <a:gd name="T12" fmla="*/ 2147483646 w 576"/>
              <a:gd name="T13" fmla="*/ 0 h 192"/>
              <a:gd name="T14" fmla="*/ 2147483646 w 576"/>
              <a:gd name="T15" fmla="*/ 2147483646 h 192"/>
              <a:gd name="T16" fmla="*/ 2147483646 w 576"/>
              <a:gd name="T17" fmla="*/ 2147483646 h 19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76" h="192">
                <a:moveTo>
                  <a:pt x="0" y="96"/>
                </a:moveTo>
                <a:lnTo>
                  <a:pt x="48" y="96"/>
                </a:lnTo>
                <a:lnTo>
                  <a:pt x="96" y="0"/>
                </a:lnTo>
                <a:lnTo>
                  <a:pt x="192" y="192"/>
                </a:lnTo>
                <a:lnTo>
                  <a:pt x="288" y="0"/>
                </a:lnTo>
                <a:lnTo>
                  <a:pt x="384" y="192"/>
                </a:lnTo>
                <a:lnTo>
                  <a:pt x="480" y="0"/>
                </a:lnTo>
                <a:lnTo>
                  <a:pt x="528" y="96"/>
                </a:lnTo>
                <a:lnTo>
                  <a:pt x="576" y="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" name="Line 15"/>
          <p:cNvSpPr>
            <a:spLocks noChangeShapeType="1"/>
          </p:cNvSpPr>
          <p:nvPr/>
        </p:nvSpPr>
        <p:spPr bwMode="auto">
          <a:xfrm flipH="1">
            <a:off x="3307723" y="5236099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2267755" y="4600741"/>
            <a:ext cx="114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dirty="0" smtClean="0">
                <a:latin typeface="Times New Roman" panose="02020603050405020304" pitchFamily="18" charset="0"/>
              </a:rPr>
              <a:t>1000</a:t>
            </a:r>
            <a:r>
              <a:rPr lang="en-US" sz="2400" dirty="0" smtClean="0">
                <a:latin typeface="Symbol" panose="05050102010706020507" pitchFamily="18" charset="2"/>
              </a:rPr>
              <a:t>W</a:t>
            </a:r>
            <a:endParaRPr lang="en-US" sz="2400" dirty="0">
              <a:latin typeface="Times New Roman" panose="02020603050405020304" pitchFamily="18" charset="0"/>
            </a:endParaRPr>
          </a:p>
        </p:txBody>
      </p:sp>
      <p:sp>
        <p:nvSpPr>
          <p:cNvPr id="8" name="Line 17"/>
          <p:cNvSpPr>
            <a:spLocks noChangeShapeType="1"/>
          </p:cNvSpPr>
          <p:nvPr/>
        </p:nvSpPr>
        <p:spPr bwMode="auto">
          <a:xfrm flipH="1">
            <a:off x="1631323" y="5236099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1707523" y="4702699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 dirty="0">
                <a:latin typeface="Times New Roman" panose="02020603050405020304" pitchFamily="18" charset="0"/>
              </a:rPr>
              <a:t>V</a:t>
            </a:r>
            <a:r>
              <a:rPr lang="en-US" sz="2400" baseline="-25000" dirty="0">
                <a:latin typeface="Times New Roman" panose="02020603050405020304" pitchFamily="18" charset="0"/>
              </a:rPr>
              <a:t>1</a:t>
            </a:r>
            <a:endParaRPr 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3383923" y="4702699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>
                <a:latin typeface="Times New Roman" panose="02020603050405020304" pitchFamily="18" charset="0"/>
              </a:rPr>
              <a:t>V</a:t>
            </a:r>
            <a:r>
              <a:rPr lang="en-US" sz="2400" baseline="-25000">
                <a:latin typeface="Times New Roman" panose="02020603050405020304" pitchFamily="18" charset="0"/>
              </a:rPr>
              <a:t>2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13" name="Freeform 4"/>
          <p:cNvSpPr>
            <a:spLocks/>
          </p:cNvSpPr>
          <p:nvPr/>
        </p:nvSpPr>
        <p:spPr bwMode="auto">
          <a:xfrm rot="5400000">
            <a:off x="5653825" y="1802303"/>
            <a:ext cx="914400" cy="304800"/>
          </a:xfrm>
          <a:custGeom>
            <a:avLst/>
            <a:gdLst>
              <a:gd name="T0" fmla="*/ 0 w 576"/>
              <a:gd name="T1" fmla="*/ 2147483646 h 192"/>
              <a:gd name="T2" fmla="*/ 2147483646 w 576"/>
              <a:gd name="T3" fmla="*/ 2147483646 h 192"/>
              <a:gd name="T4" fmla="*/ 2147483646 w 576"/>
              <a:gd name="T5" fmla="*/ 0 h 192"/>
              <a:gd name="T6" fmla="*/ 2147483646 w 576"/>
              <a:gd name="T7" fmla="*/ 2147483646 h 192"/>
              <a:gd name="T8" fmla="*/ 2147483646 w 576"/>
              <a:gd name="T9" fmla="*/ 0 h 192"/>
              <a:gd name="T10" fmla="*/ 2147483646 w 576"/>
              <a:gd name="T11" fmla="*/ 2147483646 h 192"/>
              <a:gd name="T12" fmla="*/ 2147483646 w 576"/>
              <a:gd name="T13" fmla="*/ 0 h 192"/>
              <a:gd name="T14" fmla="*/ 2147483646 w 576"/>
              <a:gd name="T15" fmla="*/ 2147483646 h 192"/>
              <a:gd name="T16" fmla="*/ 2147483646 w 576"/>
              <a:gd name="T17" fmla="*/ 2147483646 h 19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76" h="192">
                <a:moveTo>
                  <a:pt x="0" y="96"/>
                </a:moveTo>
                <a:lnTo>
                  <a:pt x="48" y="96"/>
                </a:lnTo>
                <a:lnTo>
                  <a:pt x="96" y="0"/>
                </a:lnTo>
                <a:lnTo>
                  <a:pt x="192" y="192"/>
                </a:lnTo>
                <a:lnTo>
                  <a:pt x="288" y="0"/>
                </a:lnTo>
                <a:lnTo>
                  <a:pt x="384" y="192"/>
                </a:lnTo>
                <a:lnTo>
                  <a:pt x="480" y="0"/>
                </a:lnTo>
                <a:lnTo>
                  <a:pt x="528" y="96"/>
                </a:lnTo>
                <a:lnTo>
                  <a:pt x="576" y="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V="1">
            <a:off x="6111025" y="119270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5" name="Line 6"/>
          <p:cNvSpPr>
            <a:spLocks noChangeShapeType="1"/>
          </p:cNvSpPr>
          <p:nvPr/>
        </p:nvSpPr>
        <p:spPr bwMode="auto">
          <a:xfrm>
            <a:off x="6111025" y="241190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6415825" y="1726103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latin typeface="Times New Roman" panose="02020603050405020304" pitchFamily="18" charset="0"/>
              </a:rPr>
              <a:t>500</a:t>
            </a:r>
            <a:r>
              <a:rPr lang="en-US" sz="2400">
                <a:latin typeface="Symbol" panose="05050102010706020507" pitchFamily="18" charset="2"/>
              </a:rPr>
              <a:t>W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5882425" y="659303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 dirty="0">
                <a:latin typeface="Times New Roman" panose="02020603050405020304" pitchFamily="18" charset="0"/>
              </a:rPr>
              <a:t>V</a:t>
            </a:r>
            <a:r>
              <a:rPr lang="en-US" sz="2400" baseline="-25000" dirty="0">
                <a:latin typeface="Times New Roman" panose="02020603050405020304" pitchFamily="18" charset="0"/>
              </a:rPr>
              <a:t>1</a:t>
            </a:r>
            <a:endParaRPr lang="en-US" sz="2400" dirty="0">
              <a:latin typeface="Times New Roman" panose="02020603050405020304" pitchFamily="18" charset="0"/>
            </a:endParaRPr>
          </a:p>
        </p:txBody>
      </p:sp>
      <p:grpSp>
        <p:nvGrpSpPr>
          <p:cNvPr id="18" name="Group 9"/>
          <p:cNvGrpSpPr>
            <a:grpSpLocks/>
          </p:cNvGrpSpPr>
          <p:nvPr/>
        </p:nvGrpSpPr>
        <p:grpSpPr bwMode="auto">
          <a:xfrm>
            <a:off x="5882425" y="2640503"/>
            <a:ext cx="457200" cy="304800"/>
            <a:chOff x="2688" y="2544"/>
            <a:chExt cx="288" cy="192"/>
          </a:xfrm>
        </p:grpSpPr>
        <p:sp>
          <p:nvSpPr>
            <p:cNvPr id="19" name="Line 10"/>
            <p:cNvSpPr>
              <a:spLocks noChangeShapeType="1"/>
            </p:cNvSpPr>
            <p:nvPr/>
          </p:nvSpPr>
          <p:spPr bwMode="auto">
            <a:xfrm>
              <a:off x="2736" y="268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20" name="Line 11"/>
            <p:cNvSpPr>
              <a:spLocks noChangeShapeType="1"/>
            </p:cNvSpPr>
            <p:nvPr/>
          </p:nvSpPr>
          <p:spPr bwMode="auto">
            <a:xfrm>
              <a:off x="2784" y="273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21" name="Line 12"/>
            <p:cNvSpPr>
              <a:spLocks noChangeShapeType="1"/>
            </p:cNvSpPr>
            <p:nvPr/>
          </p:nvSpPr>
          <p:spPr bwMode="auto">
            <a:xfrm>
              <a:off x="2688" y="264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22" name="Line 13"/>
            <p:cNvSpPr>
              <a:spLocks noChangeShapeType="1"/>
            </p:cNvSpPr>
            <p:nvPr/>
          </p:nvSpPr>
          <p:spPr bwMode="auto">
            <a:xfrm>
              <a:off x="2832" y="254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424947" y="2921318"/>
                <a:ext cx="260008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𝐈</m:t>
                      </m:r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0" smtClean="0">
                                  <a:latin typeface="Cambria Math" panose="02040503050406030204" pitchFamily="18" charset="0"/>
                                </a:rPr>
                                <m:t>𝐕</m:t>
                              </m:r>
                            </m:e>
                            <m:sub>
                              <m:r>
                                <a:rPr lang="en-US" sz="2000" b="1" i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num>
                        <m:den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𝟓𝟎𝟎</m:t>
                          </m:r>
                        </m:den>
                      </m:f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𝟓𝟎𝟎</m:t>
                          </m:r>
                        </m:den>
                      </m:f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𝐨𝐫</m:t>
                      </m:r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𝟒𝐦𝐀</m:t>
                      </m:r>
                    </m:oMath>
                  </m:oMathPara>
                </a14:m>
                <a:endParaRPr lang="fa-IR" sz="2000" b="1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4947" y="2921318"/>
                <a:ext cx="260008" cy="670568"/>
              </a:xfrm>
              <a:prstGeom prst="rect">
                <a:avLst/>
              </a:prstGeom>
              <a:blipFill rotWithShape="0">
                <a:blip r:embed="rId3"/>
                <a:stretch>
                  <a:fillRect r="-1493023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Left Arrow 24"/>
          <p:cNvSpPr/>
          <p:nvPr/>
        </p:nvSpPr>
        <p:spPr>
          <a:xfrm>
            <a:off x="2614412" y="4381436"/>
            <a:ext cx="407026" cy="193366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98503" y="3935903"/>
            <a:ext cx="70403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mA</a:t>
            </a:r>
            <a:endParaRPr lang="fa-I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Freeform 4"/>
          <p:cNvSpPr>
            <a:spLocks/>
          </p:cNvSpPr>
          <p:nvPr/>
        </p:nvSpPr>
        <p:spPr bwMode="auto">
          <a:xfrm rot="5400000">
            <a:off x="869323" y="1968409"/>
            <a:ext cx="914400" cy="304800"/>
          </a:xfrm>
          <a:custGeom>
            <a:avLst/>
            <a:gdLst>
              <a:gd name="T0" fmla="*/ 0 w 576"/>
              <a:gd name="T1" fmla="*/ 2147483646 h 192"/>
              <a:gd name="T2" fmla="*/ 2147483646 w 576"/>
              <a:gd name="T3" fmla="*/ 2147483646 h 192"/>
              <a:gd name="T4" fmla="*/ 2147483646 w 576"/>
              <a:gd name="T5" fmla="*/ 0 h 192"/>
              <a:gd name="T6" fmla="*/ 2147483646 w 576"/>
              <a:gd name="T7" fmla="*/ 2147483646 h 192"/>
              <a:gd name="T8" fmla="*/ 2147483646 w 576"/>
              <a:gd name="T9" fmla="*/ 0 h 192"/>
              <a:gd name="T10" fmla="*/ 2147483646 w 576"/>
              <a:gd name="T11" fmla="*/ 2147483646 h 192"/>
              <a:gd name="T12" fmla="*/ 2147483646 w 576"/>
              <a:gd name="T13" fmla="*/ 0 h 192"/>
              <a:gd name="T14" fmla="*/ 2147483646 w 576"/>
              <a:gd name="T15" fmla="*/ 2147483646 h 192"/>
              <a:gd name="T16" fmla="*/ 2147483646 w 576"/>
              <a:gd name="T17" fmla="*/ 2147483646 h 19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76" h="192">
                <a:moveTo>
                  <a:pt x="0" y="96"/>
                </a:moveTo>
                <a:lnTo>
                  <a:pt x="48" y="96"/>
                </a:lnTo>
                <a:lnTo>
                  <a:pt x="96" y="0"/>
                </a:lnTo>
                <a:lnTo>
                  <a:pt x="192" y="192"/>
                </a:lnTo>
                <a:lnTo>
                  <a:pt x="288" y="0"/>
                </a:lnTo>
                <a:lnTo>
                  <a:pt x="384" y="192"/>
                </a:lnTo>
                <a:lnTo>
                  <a:pt x="480" y="0"/>
                </a:lnTo>
                <a:lnTo>
                  <a:pt x="528" y="96"/>
                </a:lnTo>
                <a:lnTo>
                  <a:pt x="576" y="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40" name="Line 5"/>
          <p:cNvSpPr>
            <a:spLocks noChangeShapeType="1"/>
          </p:cNvSpPr>
          <p:nvPr/>
        </p:nvSpPr>
        <p:spPr bwMode="auto">
          <a:xfrm flipV="1">
            <a:off x="1326523" y="1358809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41" name="Line 6"/>
          <p:cNvSpPr>
            <a:spLocks noChangeShapeType="1"/>
          </p:cNvSpPr>
          <p:nvPr/>
        </p:nvSpPr>
        <p:spPr bwMode="auto">
          <a:xfrm>
            <a:off x="1326523" y="2578009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1631323" y="1892209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latin typeface="Times New Roman" panose="02020603050405020304" pitchFamily="18" charset="0"/>
              </a:rPr>
              <a:t>500</a:t>
            </a:r>
            <a:r>
              <a:rPr lang="en-US" sz="2400">
                <a:latin typeface="Symbol" panose="05050102010706020507" pitchFamily="18" charset="2"/>
              </a:rPr>
              <a:t>W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1097923" y="825409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 dirty="0" smtClean="0">
                <a:latin typeface="Times New Roman" panose="02020603050405020304" pitchFamily="18" charset="0"/>
              </a:rPr>
              <a:t>V</a:t>
            </a:r>
            <a:r>
              <a:rPr lang="en-US" sz="2400" baseline="-25000" dirty="0" smtClean="0">
                <a:latin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</a:endParaRPr>
          </a:p>
        </p:txBody>
      </p:sp>
      <p:grpSp>
        <p:nvGrpSpPr>
          <p:cNvPr id="44" name="Group 9"/>
          <p:cNvGrpSpPr>
            <a:grpSpLocks/>
          </p:cNvGrpSpPr>
          <p:nvPr/>
        </p:nvGrpSpPr>
        <p:grpSpPr bwMode="auto">
          <a:xfrm>
            <a:off x="1097923" y="2806609"/>
            <a:ext cx="457200" cy="304800"/>
            <a:chOff x="2688" y="2544"/>
            <a:chExt cx="288" cy="192"/>
          </a:xfrm>
        </p:grpSpPr>
        <p:sp>
          <p:nvSpPr>
            <p:cNvPr id="45" name="Line 10"/>
            <p:cNvSpPr>
              <a:spLocks noChangeShapeType="1"/>
            </p:cNvSpPr>
            <p:nvPr/>
          </p:nvSpPr>
          <p:spPr bwMode="auto">
            <a:xfrm>
              <a:off x="2736" y="268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46" name="Line 11"/>
            <p:cNvSpPr>
              <a:spLocks noChangeShapeType="1"/>
            </p:cNvSpPr>
            <p:nvPr/>
          </p:nvSpPr>
          <p:spPr bwMode="auto">
            <a:xfrm>
              <a:off x="2784" y="273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47" name="Line 12"/>
            <p:cNvSpPr>
              <a:spLocks noChangeShapeType="1"/>
            </p:cNvSpPr>
            <p:nvPr/>
          </p:nvSpPr>
          <p:spPr bwMode="auto">
            <a:xfrm>
              <a:off x="2688" y="264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48" name="Line 13"/>
            <p:cNvSpPr>
              <a:spLocks noChangeShapeType="1"/>
            </p:cNvSpPr>
            <p:nvPr/>
          </p:nvSpPr>
          <p:spPr bwMode="auto">
            <a:xfrm>
              <a:off x="2832" y="254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555123" y="3005719"/>
                <a:ext cx="260008" cy="668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𝐈</m:t>
                      </m:r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0" smtClean="0">
                                  <a:latin typeface="Cambria Math" panose="02040503050406030204" pitchFamily="18" charset="0"/>
                                </a:rPr>
                                <m:t>𝐕</m:t>
                              </m:r>
                            </m:e>
                            <m:sub>
                              <m:r>
                                <a:rPr lang="en-US" sz="2000" b="1" i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num>
                        <m:den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𝟓𝟎𝟎</m:t>
                          </m:r>
                        </m:den>
                      </m:f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𝟓𝟎𝟎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𝒎𝑨</m:t>
                      </m:r>
                    </m:oMath>
                  </m:oMathPara>
                </a14:m>
                <a:endParaRPr lang="fa-IR" sz="2000" b="1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123" y="3005719"/>
                <a:ext cx="260008" cy="668581"/>
              </a:xfrm>
              <a:prstGeom prst="rect">
                <a:avLst/>
              </a:prstGeom>
              <a:blipFill rotWithShape="0">
                <a:blip r:embed="rId4"/>
                <a:stretch>
                  <a:fillRect r="-1493023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087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 animBg="1"/>
      <p:bldP spid="9" grpId="0"/>
      <p:bldP spid="10" grpId="0"/>
      <p:bldP spid="13" grpId="0" animBg="1"/>
      <p:bldP spid="14" grpId="0" animBg="1"/>
      <p:bldP spid="15" grpId="0" animBg="1"/>
      <p:bldP spid="16" grpId="0"/>
      <p:bldP spid="17" grpId="0"/>
      <p:bldP spid="24" grpId="0"/>
      <p:bldP spid="39" grpId="0" animBg="1"/>
      <p:bldP spid="40" grpId="0" animBg="1"/>
      <p:bldP spid="41" grpId="0" animBg="1"/>
      <p:bldP spid="42" grpId="0"/>
      <p:bldP spid="43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74938" y="617538"/>
            <a:ext cx="6240462" cy="1143000"/>
          </a:xfrm>
          <a:noFill/>
        </p:spPr>
        <p:txBody>
          <a:bodyPr/>
          <a:lstStyle/>
          <a:p>
            <a:pPr algn="r" rtl="1" eaLnBrk="1" hangingPunct="1"/>
            <a:r>
              <a:rPr lang="fa-IR" smtClean="0">
                <a:cs typeface="Simplified Arabic" panose="02020603050405020304" pitchFamily="18" charset="-78"/>
              </a:rPr>
              <a:t> </a:t>
            </a:r>
            <a:r>
              <a:rPr lang="fa-IR" sz="3500">
                <a:cs typeface="MRT_Faraz" pitchFamily="2" charset="-78"/>
              </a:rPr>
              <a:t>مثال </a:t>
            </a:r>
            <a:endParaRPr lang="en-US" sz="3500">
              <a:cs typeface="MRT_Faraz" pitchFamily="2" charset="-78"/>
            </a:endParaRP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0" y="1981200"/>
            <a:ext cx="7239000" cy="4114800"/>
          </a:xfrm>
          <a:noFill/>
        </p:spPr>
        <p:txBody>
          <a:bodyPr/>
          <a:lstStyle/>
          <a:p>
            <a:pPr algn="r" rtl="1" eaLnBrk="1" hangingPunct="1"/>
            <a:r>
              <a:rPr lang="fa-IR" sz="2800">
                <a:cs typeface="MRT_Faraz" pitchFamily="2" charset="-78"/>
              </a:rPr>
              <a:t>مدار زير را با استفاده از روش ولتاژ-گره حل كنيد.</a:t>
            </a:r>
          </a:p>
          <a:p>
            <a:pPr algn="r" rtl="1" eaLnBrk="1" hangingPunct="1"/>
            <a:endParaRPr lang="fa-IR" sz="2800">
              <a:cs typeface="MRT_Faraz" pitchFamily="2" charset="-78"/>
            </a:endParaRPr>
          </a:p>
        </p:txBody>
      </p:sp>
      <p:pic>
        <p:nvPicPr>
          <p:cNvPr id="215044" name="Picture 7" descr="kcl-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71800" y="3124200"/>
            <a:ext cx="6400800" cy="2247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805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674938" y="617538"/>
            <a:ext cx="6240462" cy="1143000"/>
          </a:xfrm>
          <a:noFill/>
        </p:spPr>
        <p:txBody>
          <a:bodyPr/>
          <a:lstStyle/>
          <a:p>
            <a:pPr algn="r" rtl="1" eaLnBrk="1" hangingPunct="1"/>
            <a:r>
              <a:rPr lang="fa-IR" smtClean="0">
                <a:cs typeface="Simplified Arabic" panose="02020603050405020304" pitchFamily="18" charset="-78"/>
              </a:rPr>
              <a:t> </a:t>
            </a:r>
            <a:r>
              <a:rPr lang="fa-IR" sz="3500">
                <a:cs typeface="MRT_Faraz" pitchFamily="2" charset="-78"/>
              </a:rPr>
              <a:t>حل</a:t>
            </a:r>
            <a:endParaRPr lang="en-US" sz="3500">
              <a:cs typeface="MRT_Faraz" pitchFamily="2" charset="-78"/>
            </a:endParaRP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0" y="1981200"/>
            <a:ext cx="7391400" cy="4114800"/>
          </a:xfrm>
          <a:noFill/>
        </p:spPr>
        <p:txBody>
          <a:bodyPr/>
          <a:lstStyle/>
          <a:p>
            <a:pPr algn="r" rtl="1" eaLnBrk="1" hangingPunct="1"/>
            <a:r>
              <a:rPr lang="fa-IR" sz="2800">
                <a:cs typeface="MRT_Faraz" pitchFamily="2" charset="-78"/>
              </a:rPr>
              <a:t>ابتدا همة گره‌هاي اصلي را شماره‌گذاري كرده و گره مبنا را تعيين مي‌كنيم.</a:t>
            </a:r>
          </a:p>
          <a:p>
            <a:pPr algn="r" rtl="1" eaLnBrk="1" hangingPunct="1"/>
            <a:r>
              <a:rPr lang="fa-IR" sz="2800">
                <a:cs typeface="MRT_Faraz" pitchFamily="2" charset="-78"/>
              </a:rPr>
              <a:t> </a:t>
            </a:r>
          </a:p>
        </p:txBody>
      </p:sp>
      <p:pic>
        <p:nvPicPr>
          <p:cNvPr id="217092" name="Picture 4" descr="kcl-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0800" y="3048001"/>
            <a:ext cx="6553200" cy="2301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003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0" y="1981200"/>
            <a:ext cx="7239000" cy="4114800"/>
          </a:xfrm>
          <a:noFill/>
        </p:spPr>
        <p:txBody>
          <a:bodyPr/>
          <a:lstStyle/>
          <a:p>
            <a:pPr algn="r" rtl="1" eaLnBrk="1" hangingPunct="1"/>
            <a:r>
              <a:rPr lang="fa-IR" sz="2800">
                <a:cs typeface="MRT_Faraz" pitchFamily="2" charset="-78"/>
              </a:rPr>
              <a:t>سپس روابط </a:t>
            </a:r>
            <a:r>
              <a:rPr lang="en-ZW" sz="2800">
                <a:cs typeface="MRT_Faraz" pitchFamily="2" charset="-78"/>
              </a:rPr>
              <a:t>KCL</a:t>
            </a:r>
            <a:r>
              <a:rPr lang="fa-IR" sz="2800">
                <a:cs typeface="MRT_Faraz" pitchFamily="2" charset="-78"/>
              </a:rPr>
              <a:t> را براي هر گره مي‌نويسيم:</a:t>
            </a:r>
          </a:p>
          <a:p>
            <a:pPr algn="r" rtl="1" eaLnBrk="1" hangingPunct="1"/>
            <a:endParaRPr lang="fa-IR" sz="2800">
              <a:cs typeface="MRT_Faraz" pitchFamily="2" charset="-78"/>
            </a:endParaRPr>
          </a:p>
        </p:txBody>
      </p:sp>
      <p:graphicFrame>
        <p:nvGraphicFramePr>
          <p:cNvPr id="21914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610100" y="2819400"/>
          <a:ext cx="4152900" cy="276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5" name="Microsoft Equation 3.0" r:id="rId4" imgW="1600200" imgH="1219200" progId="Equation.3">
                  <p:embed/>
                </p:oleObj>
              </mc:Choice>
              <mc:Fallback>
                <p:oleObj name="Microsoft Equation 3.0" r:id="rId4" imgW="1600200" imgH="1219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0100" y="2819400"/>
                        <a:ext cx="4152900" cy="276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9141" name="Text Box 71"/>
          <p:cNvSpPr txBox="1">
            <a:spLocks noChangeArrowheads="1"/>
          </p:cNvSpPr>
          <p:nvPr/>
        </p:nvSpPr>
        <p:spPr bwMode="auto">
          <a:xfrm>
            <a:off x="2514600" y="3048000"/>
            <a:ext cx="1106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latin typeface="Times New Roman" panose="02020603050405020304" pitchFamily="18" charset="0"/>
              </a:rPr>
              <a:t>KCL </a:t>
            </a:r>
            <a:r>
              <a:rPr lang="fa-IR" sz="24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19142" name="Text Box 72"/>
          <p:cNvSpPr txBox="1">
            <a:spLocks noChangeArrowheads="1"/>
          </p:cNvSpPr>
          <p:nvPr/>
        </p:nvSpPr>
        <p:spPr bwMode="auto">
          <a:xfrm>
            <a:off x="2514600" y="4038600"/>
            <a:ext cx="1106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latin typeface="Times New Roman" panose="02020603050405020304" pitchFamily="18" charset="0"/>
              </a:rPr>
              <a:t>KCL </a:t>
            </a:r>
            <a:r>
              <a:rPr lang="fa-IR" sz="24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19143" name="Text Box 73"/>
          <p:cNvSpPr txBox="1">
            <a:spLocks noChangeArrowheads="1"/>
          </p:cNvSpPr>
          <p:nvPr/>
        </p:nvSpPr>
        <p:spPr bwMode="auto">
          <a:xfrm>
            <a:off x="2590800" y="5029200"/>
            <a:ext cx="1106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latin typeface="Times New Roman" panose="02020603050405020304" pitchFamily="18" charset="0"/>
              </a:rPr>
              <a:t>KCL </a:t>
            </a:r>
            <a:r>
              <a:rPr lang="fa-IR" sz="24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54217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 eaLnBrk="1" hangingPunct="1"/>
            <a:r>
              <a:rPr lang="fa-IR" sz="2800" dirty="0">
                <a:cs typeface="MRT_Faraz" pitchFamily="2" charset="-78"/>
              </a:rPr>
              <a:t>همانگونه كه ديده مي‌شود، تعداد معادلات از تعداد مجهولات بيشتر است و نياز به يك معادله ديگر است. در چنين مواردي معمولاً مي‌توان از شكل مسأله استفاده كرد و معادلات لازم را اضافه نمود.</a:t>
            </a:r>
          </a:p>
          <a:p>
            <a:pPr eaLnBrk="1" hangingPunct="1"/>
            <a:r>
              <a:rPr lang="en-US" sz="2800" dirty="0">
                <a:cs typeface="MRT_Faraz" pitchFamily="2" charset="-78"/>
              </a:rPr>
              <a:t>V</a:t>
            </a:r>
            <a:r>
              <a:rPr lang="en-US" sz="2800" baseline="-25000" dirty="0">
                <a:cs typeface="MRT_Faraz" pitchFamily="2" charset="-78"/>
              </a:rPr>
              <a:t>3</a:t>
            </a:r>
            <a:r>
              <a:rPr lang="en-US" sz="2800" dirty="0">
                <a:cs typeface="MRT_Faraz" pitchFamily="2" charset="-78"/>
              </a:rPr>
              <a:t>=5</a:t>
            </a:r>
            <a:r>
              <a:rPr lang="en-ZW" sz="2800" baseline="30000" dirty="0">
                <a:cs typeface="MRT_Faraz" pitchFamily="2" charset="-78"/>
              </a:rPr>
              <a:t>v</a:t>
            </a:r>
            <a:endParaRPr lang="en-US" sz="2800" baseline="30000" dirty="0">
              <a:cs typeface="MRT_Faraz" pitchFamily="2" charset="-78"/>
            </a:endParaRPr>
          </a:p>
          <a:p>
            <a:pPr algn="r" rtl="1" eaLnBrk="1" hangingPunct="1"/>
            <a:r>
              <a:rPr lang="fa-IR" sz="2800" dirty="0">
                <a:cs typeface="MRT_Faraz" pitchFamily="2" charset="-78"/>
              </a:rPr>
              <a:t>دستگاه معادلات را حل كرده و جوابها را بدست مي‌آوريم: </a:t>
            </a:r>
          </a:p>
          <a:p>
            <a:pPr eaLnBrk="1" hangingPunct="1"/>
            <a:r>
              <a:rPr lang="en-US" sz="2800" dirty="0">
                <a:solidFill>
                  <a:srgbClr val="CC0000"/>
                </a:solidFill>
              </a:rPr>
              <a:t>V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= 7.29</a:t>
            </a:r>
            <a:r>
              <a:rPr lang="en-US" sz="2800" baseline="30000" dirty="0">
                <a:solidFill>
                  <a:srgbClr val="CC0000"/>
                </a:solidFill>
              </a:rPr>
              <a:t>V</a:t>
            </a:r>
          </a:p>
          <a:p>
            <a:pPr eaLnBrk="1" hangingPunct="1"/>
            <a:r>
              <a:rPr lang="en-US" sz="2800" dirty="0">
                <a:solidFill>
                  <a:srgbClr val="CC0000"/>
                </a:solidFill>
              </a:rPr>
              <a:t>V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= 1.88</a:t>
            </a:r>
            <a:r>
              <a:rPr lang="en-US" sz="2800" baseline="30000" dirty="0">
                <a:solidFill>
                  <a:srgbClr val="CC0000"/>
                </a:solidFill>
              </a:rPr>
              <a:t>V</a:t>
            </a:r>
            <a:endParaRPr lang="fa-IR" sz="2800" baseline="30000" dirty="0">
              <a:solidFill>
                <a:srgbClr val="CC0000"/>
              </a:solidFill>
              <a:cs typeface="MRT_Faraz" pitchFamily="2" charset="-78"/>
            </a:endParaRPr>
          </a:p>
          <a:p>
            <a:pPr eaLnBrk="1" hangingPunct="1"/>
            <a:endParaRPr lang="fa-IR" sz="2800" dirty="0">
              <a:solidFill>
                <a:srgbClr val="CC0000"/>
              </a:solidFill>
              <a:cs typeface="MRT_Faraz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41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2674938" y="617538"/>
            <a:ext cx="6621462" cy="1143000"/>
          </a:xfrm>
          <a:noFill/>
        </p:spPr>
        <p:txBody>
          <a:bodyPr/>
          <a:lstStyle/>
          <a:p>
            <a:pPr algn="r" rtl="1" eaLnBrk="1" hangingPunct="1"/>
            <a:r>
              <a:rPr lang="fa-IR" smtClean="0">
                <a:cs typeface="Simplified Arabic" panose="02020603050405020304" pitchFamily="18" charset="-78"/>
              </a:rPr>
              <a:t> </a:t>
            </a:r>
            <a:r>
              <a:rPr lang="fa-IR" sz="3500">
                <a:cs typeface="MRT_Faraz" pitchFamily="2" charset="-78"/>
              </a:rPr>
              <a:t> مثال از ولتاژ-گره</a:t>
            </a:r>
            <a:endParaRPr lang="en-US" sz="3500">
              <a:cs typeface="MRT_Faraz" pitchFamily="2" charset="-78"/>
            </a:endParaRP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0" y="1981200"/>
            <a:ext cx="7467600" cy="4114800"/>
          </a:xfrm>
          <a:noFill/>
        </p:spPr>
        <p:txBody>
          <a:bodyPr/>
          <a:lstStyle/>
          <a:p>
            <a:pPr algn="r" rtl="1" eaLnBrk="1" hangingPunct="1"/>
            <a:r>
              <a:rPr lang="fa-IR" sz="2800">
                <a:cs typeface="MRT_Faraz" pitchFamily="2" charset="-78"/>
              </a:rPr>
              <a:t> در مدار زير مقادير ولتاژهاي </a:t>
            </a:r>
            <a:r>
              <a:rPr lang="en-ZW" sz="2800">
                <a:cs typeface="MRT_Faraz" pitchFamily="2" charset="-78"/>
              </a:rPr>
              <a:t>V</a:t>
            </a:r>
            <a:r>
              <a:rPr lang="en-ZW" sz="2800" baseline="-25000">
                <a:cs typeface="MRT_Faraz" pitchFamily="2" charset="-78"/>
              </a:rPr>
              <a:t>1</a:t>
            </a:r>
            <a:r>
              <a:rPr lang="fa-IR" sz="2800">
                <a:cs typeface="MRT_Faraz" pitchFamily="2" charset="-78"/>
              </a:rPr>
              <a:t> و </a:t>
            </a:r>
            <a:r>
              <a:rPr lang="en-ZW" sz="2800">
                <a:cs typeface="MRT_Faraz" pitchFamily="2" charset="-78"/>
              </a:rPr>
              <a:t>V</a:t>
            </a:r>
            <a:r>
              <a:rPr lang="en-ZW" sz="2800" baseline="-25000">
                <a:cs typeface="MRT_Faraz" pitchFamily="2" charset="-78"/>
              </a:rPr>
              <a:t>2</a:t>
            </a:r>
            <a:r>
              <a:rPr lang="fa-IR" sz="2800" baseline="-25000">
                <a:cs typeface="MRT_Faraz" pitchFamily="2" charset="-78"/>
              </a:rPr>
              <a:t> </a:t>
            </a:r>
            <a:r>
              <a:rPr lang="fa-IR" sz="2800">
                <a:cs typeface="MRT_Faraz" pitchFamily="2" charset="-78"/>
              </a:rPr>
              <a:t>را با استفاده از روش ولتاژ-گره بدست آوريد.</a:t>
            </a:r>
          </a:p>
        </p:txBody>
      </p:sp>
      <p:pic>
        <p:nvPicPr>
          <p:cNvPr id="223236" name="Picture 7" descr="kcl-3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71800" y="2895600"/>
            <a:ext cx="4267200" cy="3581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878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2674938" y="617538"/>
            <a:ext cx="6621462" cy="1143000"/>
          </a:xfrm>
          <a:noFill/>
        </p:spPr>
        <p:txBody>
          <a:bodyPr/>
          <a:lstStyle/>
          <a:p>
            <a:pPr algn="r" rtl="1" eaLnBrk="1" hangingPunct="1"/>
            <a:r>
              <a:rPr lang="fa-IR" smtClean="0">
                <a:cs typeface="Simplified Arabic" panose="02020603050405020304" pitchFamily="18" charset="-78"/>
              </a:rPr>
              <a:t> </a:t>
            </a:r>
            <a:r>
              <a:rPr lang="fa-IR" sz="3500">
                <a:cs typeface="MRT_Faraz" pitchFamily="2" charset="-78"/>
              </a:rPr>
              <a:t> حل</a:t>
            </a:r>
            <a:endParaRPr lang="en-US" sz="3500">
              <a:cs typeface="MRT_Faraz" pitchFamily="2" charset="-78"/>
            </a:endParaRP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0" y="1981200"/>
            <a:ext cx="7391400" cy="4114800"/>
          </a:xfrm>
          <a:noFill/>
        </p:spPr>
        <p:txBody>
          <a:bodyPr/>
          <a:lstStyle/>
          <a:p>
            <a:pPr algn="r" rtl="1" eaLnBrk="1" hangingPunct="1"/>
            <a:r>
              <a:rPr lang="fa-IR" sz="2800">
                <a:cs typeface="MRT_Faraz" pitchFamily="2" charset="-78"/>
              </a:rPr>
              <a:t> ابتدا گره‌هاي اصلي را شماره‌گذاري كرده و معادلات </a:t>
            </a:r>
            <a:r>
              <a:rPr lang="en-ZW" sz="2800">
                <a:cs typeface="MRT_Faraz" pitchFamily="2" charset="-78"/>
              </a:rPr>
              <a:t>KCL</a:t>
            </a:r>
            <a:r>
              <a:rPr lang="fa-IR" sz="2800">
                <a:cs typeface="MRT_Faraz" pitchFamily="2" charset="-78"/>
              </a:rPr>
              <a:t> را مي‌نويسيم:</a:t>
            </a:r>
          </a:p>
          <a:p>
            <a:pPr algn="r" rtl="1" eaLnBrk="1" hangingPunct="1">
              <a:buFont typeface="Wingdings" panose="05000000000000000000" pitchFamily="2" charset="2"/>
              <a:buNone/>
            </a:pPr>
            <a:r>
              <a:rPr lang="fa-IR" sz="2800">
                <a:cs typeface="MRT_Faraz" pitchFamily="2" charset="-78"/>
              </a:rPr>
              <a:t> </a:t>
            </a:r>
          </a:p>
        </p:txBody>
      </p:sp>
      <p:pic>
        <p:nvPicPr>
          <p:cNvPr id="225284" name="Picture 4" descr="kcl-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62200" y="2884488"/>
            <a:ext cx="4648200" cy="35163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189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r" rtl="1" eaLnBrk="1" hangingPunct="1"/>
            <a:r>
              <a:rPr lang="fa-IR" smtClean="0">
                <a:cs typeface="Simplified Arabic" panose="02020603050405020304" pitchFamily="18" charset="-78"/>
              </a:rPr>
              <a:t> </a:t>
            </a:r>
            <a:r>
              <a:rPr lang="fa-IR" sz="3500">
                <a:cs typeface="MRT_Faraz" pitchFamily="2" charset="-78"/>
              </a:rPr>
              <a:t> </a:t>
            </a:r>
            <a:endParaRPr lang="en-US" sz="3500">
              <a:cs typeface="MRT_Faraz" pitchFamily="2" charset="-78"/>
            </a:endParaRP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0" y="1981200"/>
            <a:ext cx="7391400" cy="4114800"/>
          </a:xfrm>
          <a:noFill/>
        </p:spPr>
        <p:txBody>
          <a:bodyPr/>
          <a:lstStyle/>
          <a:p>
            <a:pPr eaLnBrk="1" hangingPunct="1"/>
            <a:r>
              <a:rPr lang="fa-IR" sz="2800">
                <a:cs typeface="MRT_Faraz" pitchFamily="2" charset="-78"/>
              </a:rPr>
              <a:t> </a:t>
            </a:r>
            <a:r>
              <a:rPr lang="en-ZW" sz="2800">
                <a:cs typeface="MRT_Faraz" pitchFamily="2" charset="-78"/>
              </a:rPr>
              <a:t>KCL 1:   -I</a:t>
            </a:r>
            <a:r>
              <a:rPr lang="en-ZW" sz="2800" baseline="-25000">
                <a:cs typeface="MRT_Faraz" pitchFamily="2" charset="-78"/>
              </a:rPr>
              <a:t>1</a:t>
            </a:r>
            <a:r>
              <a:rPr lang="en-ZW" sz="2800">
                <a:cs typeface="MRT_Faraz" pitchFamily="2" charset="-78"/>
              </a:rPr>
              <a:t>+V</a:t>
            </a:r>
            <a:r>
              <a:rPr lang="en-ZW" sz="2800" baseline="-25000">
                <a:cs typeface="MRT_Faraz" pitchFamily="2" charset="-78"/>
              </a:rPr>
              <a:t>1</a:t>
            </a:r>
            <a:r>
              <a:rPr lang="en-ZW" sz="2800">
                <a:cs typeface="MRT_Faraz" pitchFamily="2" charset="-78"/>
              </a:rPr>
              <a:t>/R</a:t>
            </a:r>
            <a:r>
              <a:rPr lang="en-ZW" sz="2800" baseline="-25000">
                <a:cs typeface="MRT_Faraz" pitchFamily="2" charset="-78"/>
              </a:rPr>
              <a:t>1</a:t>
            </a:r>
            <a:r>
              <a:rPr lang="en-ZW" sz="2800">
                <a:cs typeface="MRT_Faraz" pitchFamily="2" charset="-78"/>
              </a:rPr>
              <a:t>+ (V</a:t>
            </a:r>
            <a:r>
              <a:rPr lang="en-ZW" sz="2800" baseline="-25000">
                <a:cs typeface="MRT_Faraz" pitchFamily="2" charset="-78"/>
              </a:rPr>
              <a:t>1</a:t>
            </a:r>
            <a:r>
              <a:rPr lang="en-ZW" sz="2800">
                <a:cs typeface="MRT_Faraz" pitchFamily="2" charset="-78"/>
              </a:rPr>
              <a:t>-V</a:t>
            </a:r>
            <a:r>
              <a:rPr lang="en-ZW" sz="2800" baseline="-25000">
                <a:cs typeface="MRT_Faraz" pitchFamily="2" charset="-78"/>
              </a:rPr>
              <a:t>2</a:t>
            </a:r>
            <a:r>
              <a:rPr lang="en-ZW" sz="2800">
                <a:cs typeface="MRT_Faraz" pitchFamily="2" charset="-78"/>
              </a:rPr>
              <a:t>)/R</a:t>
            </a:r>
            <a:r>
              <a:rPr lang="en-ZW" sz="2800" baseline="-25000">
                <a:cs typeface="MRT_Faraz" pitchFamily="2" charset="-78"/>
              </a:rPr>
              <a:t>2</a:t>
            </a:r>
            <a:r>
              <a:rPr lang="en-ZW" sz="2800">
                <a:cs typeface="MRT_Faraz" pitchFamily="2" charset="-78"/>
              </a:rPr>
              <a:t> +I</a:t>
            </a:r>
            <a:r>
              <a:rPr lang="en-ZW" sz="2800" baseline="-25000">
                <a:cs typeface="MRT_Faraz" pitchFamily="2" charset="-78"/>
              </a:rPr>
              <a:t>2</a:t>
            </a:r>
            <a:r>
              <a:rPr lang="en-ZW" sz="2800">
                <a:cs typeface="MRT_Faraz" pitchFamily="2" charset="-78"/>
              </a:rPr>
              <a:t>=0</a:t>
            </a:r>
          </a:p>
          <a:p>
            <a:pPr eaLnBrk="1" hangingPunct="1"/>
            <a:r>
              <a:rPr lang="en-ZW" sz="2800">
                <a:cs typeface="MRT_Faraz" pitchFamily="2" charset="-78"/>
              </a:rPr>
              <a:t>KCL 2:    -I</a:t>
            </a:r>
            <a:r>
              <a:rPr lang="en-ZW" sz="2800" baseline="-25000">
                <a:cs typeface="MRT_Faraz" pitchFamily="2" charset="-78"/>
              </a:rPr>
              <a:t>2</a:t>
            </a:r>
            <a:r>
              <a:rPr lang="en-ZW" sz="2800">
                <a:cs typeface="MRT_Faraz" pitchFamily="2" charset="-78"/>
              </a:rPr>
              <a:t>+ (V</a:t>
            </a:r>
            <a:r>
              <a:rPr lang="en-ZW" sz="2800" baseline="-25000">
                <a:cs typeface="MRT_Faraz" pitchFamily="2" charset="-78"/>
              </a:rPr>
              <a:t>2</a:t>
            </a:r>
            <a:r>
              <a:rPr lang="en-ZW" sz="2800">
                <a:cs typeface="MRT_Faraz" pitchFamily="2" charset="-78"/>
              </a:rPr>
              <a:t>-V</a:t>
            </a:r>
            <a:r>
              <a:rPr lang="en-ZW" sz="2800" baseline="-25000">
                <a:cs typeface="MRT_Faraz" pitchFamily="2" charset="-78"/>
              </a:rPr>
              <a:t>1</a:t>
            </a:r>
            <a:r>
              <a:rPr lang="en-ZW" sz="2800">
                <a:cs typeface="MRT_Faraz" pitchFamily="2" charset="-78"/>
              </a:rPr>
              <a:t>)/R</a:t>
            </a:r>
            <a:r>
              <a:rPr lang="en-ZW" sz="2800" baseline="-25000">
                <a:cs typeface="MRT_Faraz" pitchFamily="2" charset="-78"/>
              </a:rPr>
              <a:t>2</a:t>
            </a:r>
            <a:r>
              <a:rPr lang="en-ZW" sz="2800">
                <a:cs typeface="MRT_Faraz" pitchFamily="2" charset="-78"/>
              </a:rPr>
              <a:t> + V</a:t>
            </a:r>
            <a:r>
              <a:rPr lang="en-ZW" sz="2800" baseline="-25000">
                <a:cs typeface="MRT_Faraz" pitchFamily="2" charset="-78"/>
              </a:rPr>
              <a:t>2</a:t>
            </a:r>
            <a:r>
              <a:rPr lang="en-ZW" sz="2800">
                <a:cs typeface="MRT_Faraz" pitchFamily="2" charset="-78"/>
              </a:rPr>
              <a:t>/R</a:t>
            </a:r>
            <a:r>
              <a:rPr lang="en-ZW" sz="2800" baseline="-25000">
                <a:cs typeface="MRT_Faraz" pitchFamily="2" charset="-78"/>
              </a:rPr>
              <a:t>3</a:t>
            </a:r>
            <a:r>
              <a:rPr lang="en-ZW" sz="2800">
                <a:cs typeface="MRT_Faraz" pitchFamily="2" charset="-78"/>
              </a:rPr>
              <a:t>=0</a:t>
            </a:r>
            <a:endParaRPr lang="fa-IR" sz="2800">
              <a:cs typeface="MRT_Faraz" pitchFamily="2" charset="-78"/>
            </a:endParaRPr>
          </a:p>
        </p:txBody>
      </p:sp>
      <p:pic>
        <p:nvPicPr>
          <p:cNvPr id="227332" name="Picture 4" descr="kcl-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57850" y="3171825"/>
            <a:ext cx="4248150" cy="32146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01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391177" y="540913"/>
            <a:ext cx="6629400" cy="846138"/>
          </a:xfrm>
          <a:noFill/>
        </p:spPr>
        <p:txBody>
          <a:bodyPr/>
          <a:lstStyle/>
          <a:p>
            <a:pPr algn="r" rtl="1" eaLnBrk="1" hangingPunct="1"/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fa-IR" sz="3500" dirty="0">
                <a:cs typeface="B Nazanin" panose="00000400000000000000" pitchFamily="2" charset="-78"/>
              </a:rPr>
              <a:t>روش </a:t>
            </a:r>
            <a:r>
              <a:rPr lang="fa-IR" sz="3500" dirty="0" smtClean="0">
                <a:cs typeface="B Nazanin" panose="00000400000000000000" pitchFamily="2" charset="-78"/>
              </a:rPr>
              <a:t>ولتاژ-گره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(KCL)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0608" y="1510797"/>
            <a:ext cx="8659969" cy="654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a-IR" sz="2000" dirty="0" smtClean="0">
                <a:cs typeface="B Nazanin" panose="00000400000000000000" pitchFamily="2" charset="-78"/>
              </a:rPr>
              <a:t>اين روش بر اساس معادلات </a:t>
            </a:r>
            <a:r>
              <a:rPr lang="en-Z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KCL</a:t>
            </a:r>
            <a:r>
              <a:rPr lang="fa-I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2000" dirty="0" smtClean="0">
                <a:cs typeface="B Nazanin" panose="00000400000000000000" pitchFamily="2" charset="-78"/>
              </a:rPr>
              <a:t>مي‌باشد و متغييرها در اینجا ولتاژ گره‌ها هستند. اين روش شامل 5 مرحله مي‌باشد: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75763" y="2630881"/>
            <a:ext cx="8144814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1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-در صورت امکان مدار را ساده می کنیم.</a:t>
            </a:r>
          </a:p>
          <a:p>
            <a:r>
              <a:rPr lang="fa-IR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برای مثال اگردر مدار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</a:t>
            </a:r>
            <a:r>
              <a:rPr lang="fa-IR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توان مقاومت ها را ساده  کرد باید معادل آنها را قراردهیم. </a:t>
            </a:r>
            <a:endParaRPr lang="fa-IR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335628" y="5923848"/>
                <a:ext cx="26481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𝑅𝑒𝑞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500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500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1000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fa-IR" sz="20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5628" y="5923848"/>
                <a:ext cx="264816" cy="400110"/>
              </a:xfrm>
              <a:prstGeom prst="rect">
                <a:avLst/>
              </a:prstGeom>
              <a:blipFill rotWithShape="0">
                <a:blip r:embed="rId2"/>
                <a:stretch>
                  <a:fillRect l="-9091" r="-1079545" b="-16923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08" y="3488842"/>
            <a:ext cx="8459381" cy="2095792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3335628" y="3464416"/>
            <a:ext cx="2537139" cy="78561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TextBox 14"/>
          <p:cNvSpPr txBox="1"/>
          <p:nvPr/>
        </p:nvSpPr>
        <p:spPr>
          <a:xfrm>
            <a:off x="1951980" y="3279750"/>
            <a:ext cx="175044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solidFill>
                  <a:srgbClr val="FF0000"/>
                </a:solidFill>
              </a:rPr>
              <a:t>اتصال سری</a:t>
            </a:r>
            <a:endParaRPr lang="fa-I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19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5910" y="3458734"/>
            <a:ext cx="8994817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20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2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- گره های مدار را مشخص کرده و یکی از آنها را به عنوان گره مبنا در نظر می گیریم.</a:t>
            </a:r>
          </a:p>
          <a:p>
            <a:pPr algn="just"/>
            <a:endParaRPr lang="fa-IR" b="1" dirty="0" smtClean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/>
            <a:r>
              <a:rPr lang="fa-IR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اصولا گره پایینی یا گره ای که بیشترین تعداد شاخه درد را به عنوان مبنا در نظر می گیریم.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8942" y="4821039"/>
            <a:ext cx="889178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3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- ولتاژ گره مبنا را برابر صفر درنظرمی گیریم و به سایر گره ها ولتاژهای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V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1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,V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2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,…,</a:t>
            </a:r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V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n</a:t>
            </a:r>
            <a:r>
              <a:rPr lang="fa-IR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نسبت می دهیم.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53" y="603233"/>
            <a:ext cx="8183117" cy="2314898"/>
          </a:xfrm>
          <a:prstGeom prst="rect">
            <a:avLst/>
          </a:prstGeom>
        </p:spPr>
      </p:pic>
      <p:sp>
        <p:nvSpPr>
          <p:cNvPr id="27" name="Oval 26"/>
          <p:cNvSpPr/>
          <p:nvPr/>
        </p:nvSpPr>
        <p:spPr>
          <a:xfrm>
            <a:off x="2357304" y="882086"/>
            <a:ext cx="1777285" cy="6310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8" name="Oval 27"/>
          <p:cNvSpPr/>
          <p:nvPr/>
        </p:nvSpPr>
        <p:spPr>
          <a:xfrm>
            <a:off x="5614069" y="963769"/>
            <a:ext cx="1777285" cy="6310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9" name="Oval 28"/>
          <p:cNvSpPr/>
          <p:nvPr/>
        </p:nvSpPr>
        <p:spPr>
          <a:xfrm>
            <a:off x="1751527" y="2446987"/>
            <a:ext cx="5937160" cy="44628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" name="TextBox 29"/>
          <p:cNvSpPr txBox="1"/>
          <p:nvPr/>
        </p:nvSpPr>
        <p:spPr>
          <a:xfrm>
            <a:off x="-161679" y="2443061"/>
            <a:ext cx="175044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V=0</a:t>
            </a:r>
            <a:endParaRPr lang="fa-I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54165" y="575004"/>
            <a:ext cx="175044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a-IR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89304" y="575004"/>
            <a:ext cx="175044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fa-IR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41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7" grpId="0" animBg="1"/>
      <p:bldP spid="28" grpId="0" animBg="1"/>
      <p:bldP spid="29" grpId="0" animBg="1"/>
      <p:bldP spid="30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5154" y="491423"/>
            <a:ext cx="88349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a-IR" sz="2000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4-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نوشتن روابط </a:t>
            </a:r>
            <a:r>
              <a:rPr lang="en-ZW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KCL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براي همه گره‌ها </a:t>
            </a:r>
            <a:r>
              <a:rPr lang="fa-I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بجز گره مبنا</a:t>
            </a:r>
          </a:p>
          <a:p>
            <a:pPr algn="just"/>
            <a:endParaRPr lang="fa-IR" sz="2000" dirty="0" smtClean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/>
            <a:r>
              <a:rPr lang="fa-IR" sz="2000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solidFill>
                  <a:srgbClr val="00B05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متغيرهاي بكاررفته در معادلات ما ولتاژهاي گره‌ها هستند.</a:t>
            </a:r>
          </a:p>
        </p:txBody>
      </p:sp>
      <p:sp>
        <p:nvSpPr>
          <p:cNvPr id="7" name="Rectangle 6"/>
          <p:cNvSpPr/>
          <p:nvPr/>
        </p:nvSpPr>
        <p:spPr>
          <a:xfrm>
            <a:off x="978796" y="1736652"/>
            <a:ext cx="821671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a-I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توجه !</a:t>
            </a:r>
            <a:endParaRPr lang="fa-IR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a-I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شاخه ای که منبع جریان دارد جران آن معلوم و برابر و هم جهت با جریان منبع است.</a:t>
            </a:r>
          </a:p>
          <a:p>
            <a:pPr algn="just"/>
            <a:endParaRPr lang="fa-IR" sz="2000" dirty="0" smtClean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a-IR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برای نوشتن جریان مقاومت ها از شکل جریانی قانون اهم 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I=V/R</a:t>
            </a:r>
            <a:r>
              <a:rPr lang="fa-IR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جریان را بر حسب ولتاژ گره ها می نویسیم. یعنی جریان مقاومت را برحسب اختلاف پانسیل دو سر مقاومت تقسیم بر مقدار خود مقاومت می نویسیم.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a-IR" sz="2000" dirty="0">
              <a:solidFill>
                <a:srgbClr val="7030A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a-IR" sz="2000" dirty="0" smtClean="0">
              <a:solidFill>
                <a:srgbClr val="7030A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a-IR" sz="2000" dirty="0">
              <a:solidFill>
                <a:srgbClr val="7030A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a-IR" sz="2000" dirty="0" smtClean="0">
              <a:solidFill>
                <a:srgbClr val="7030A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a-IR" sz="2000" dirty="0">
              <a:solidFill>
                <a:srgbClr val="7030A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a-IR" sz="2000" dirty="0" smtClean="0">
              <a:solidFill>
                <a:srgbClr val="7030A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a-IR" sz="2000" dirty="0">
              <a:solidFill>
                <a:srgbClr val="7030A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a-IR" sz="2000" dirty="0" smtClean="0">
              <a:solidFill>
                <a:srgbClr val="7030A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a-IR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برای شاخه های مقاومتی که جهت جریان مشخص نیست به صورت قراردادی جریان را خارج شونده از گره فرض می کنیم. </a:t>
            </a:r>
          </a:p>
          <a:p>
            <a:pPr algn="just"/>
            <a:r>
              <a:rPr lang="fa-IR" sz="2000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</a:p>
          <a:p>
            <a:pPr algn="just"/>
            <a:endParaRPr lang="fa-IR" sz="2000" dirty="0" smtClean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/>
            <a:r>
              <a:rPr lang="fa-IR" sz="2000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sz="2000" dirty="0" smtClean="0">
              <a:solidFill>
                <a:srgbClr val="00B05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0" name="Freeform 14"/>
          <p:cNvSpPr>
            <a:spLocks/>
          </p:cNvSpPr>
          <p:nvPr/>
        </p:nvSpPr>
        <p:spPr bwMode="auto">
          <a:xfrm>
            <a:off x="2225899" y="4651046"/>
            <a:ext cx="914400" cy="304800"/>
          </a:xfrm>
          <a:custGeom>
            <a:avLst/>
            <a:gdLst>
              <a:gd name="T0" fmla="*/ 0 w 576"/>
              <a:gd name="T1" fmla="*/ 2147483646 h 192"/>
              <a:gd name="T2" fmla="*/ 2147483646 w 576"/>
              <a:gd name="T3" fmla="*/ 2147483646 h 192"/>
              <a:gd name="T4" fmla="*/ 2147483646 w 576"/>
              <a:gd name="T5" fmla="*/ 0 h 192"/>
              <a:gd name="T6" fmla="*/ 2147483646 w 576"/>
              <a:gd name="T7" fmla="*/ 2147483646 h 192"/>
              <a:gd name="T8" fmla="*/ 2147483646 w 576"/>
              <a:gd name="T9" fmla="*/ 0 h 192"/>
              <a:gd name="T10" fmla="*/ 2147483646 w 576"/>
              <a:gd name="T11" fmla="*/ 2147483646 h 192"/>
              <a:gd name="T12" fmla="*/ 2147483646 w 576"/>
              <a:gd name="T13" fmla="*/ 0 h 192"/>
              <a:gd name="T14" fmla="*/ 2147483646 w 576"/>
              <a:gd name="T15" fmla="*/ 2147483646 h 192"/>
              <a:gd name="T16" fmla="*/ 2147483646 w 576"/>
              <a:gd name="T17" fmla="*/ 2147483646 h 19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76" h="192">
                <a:moveTo>
                  <a:pt x="0" y="96"/>
                </a:moveTo>
                <a:lnTo>
                  <a:pt x="48" y="96"/>
                </a:lnTo>
                <a:lnTo>
                  <a:pt x="96" y="0"/>
                </a:lnTo>
                <a:lnTo>
                  <a:pt x="192" y="192"/>
                </a:lnTo>
                <a:lnTo>
                  <a:pt x="288" y="0"/>
                </a:lnTo>
                <a:lnTo>
                  <a:pt x="384" y="192"/>
                </a:lnTo>
                <a:lnTo>
                  <a:pt x="480" y="0"/>
                </a:lnTo>
                <a:lnTo>
                  <a:pt x="528" y="96"/>
                </a:lnTo>
                <a:lnTo>
                  <a:pt x="576" y="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3140299" y="4803446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2100331" y="4168088"/>
            <a:ext cx="114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dirty="0" smtClean="0">
                <a:latin typeface="Times New Roman" panose="02020603050405020304" pitchFamily="18" charset="0"/>
              </a:rPr>
              <a:t>1000</a:t>
            </a:r>
            <a:r>
              <a:rPr lang="en-US" sz="2400" dirty="0" smtClean="0">
                <a:latin typeface="Symbol" panose="05050102010706020507" pitchFamily="18" charset="2"/>
              </a:rPr>
              <a:t>W</a:t>
            </a:r>
            <a:endParaRPr 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 flipH="1">
            <a:off x="1463899" y="4803446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1540099" y="4270046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 dirty="0">
                <a:latin typeface="Times New Roman" panose="02020603050405020304" pitchFamily="18" charset="0"/>
              </a:rPr>
              <a:t>V</a:t>
            </a:r>
            <a:r>
              <a:rPr lang="en-US" sz="2400" baseline="-25000" dirty="0">
                <a:latin typeface="Times New Roman" panose="02020603050405020304" pitchFamily="18" charset="0"/>
              </a:rPr>
              <a:t>1</a:t>
            </a:r>
            <a:endParaRPr 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3216499" y="4270046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>
                <a:latin typeface="Times New Roman" panose="02020603050405020304" pitchFamily="18" charset="0"/>
              </a:rPr>
              <a:t>V</a:t>
            </a:r>
            <a:r>
              <a:rPr lang="en-US" sz="2400" baseline="-25000">
                <a:latin typeface="Times New Roman" panose="02020603050405020304" pitchFamily="18" charset="0"/>
              </a:rPr>
              <a:t>2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16" name="Line 20"/>
          <p:cNvSpPr>
            <a:spLocks noChangeShapeType="1"/>
          </p:cNvSpPr>
          <p:nvPr/>
        </p:nvSpPr>
        <p:spPr bwMode="auto">
          <a:xfrm>
            <a:off x="1692499" y="4803446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813491" y="5214691"/>
                <a:ext cx="260008" cy="668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𝐈</m:t>
                      </m:r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0" smtClean="0">
                                  <a:latin typeface="Cambria Math" panose="02040503050406030204" pitchFamily="18" charset="0"/>
                                </a:rPr>
                                <m:t>𝐕</m:t>
                              </m:r>
                            </m:e>
                            <m:sub>
                              <m:r>
                                <a:rPr lang="en-US" sz="2000" b="1" i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0" smtClean="0">
                                  <a:latin typeface="Cambria Math" panose="02040503050406030204" pitchFamily="18" charset="0"/>
                                </a:rPr>
                                <m:t>𝐕</m:t>
                              </m:r>
                            </m:e>
                            <m:sub>
                              <m:r>
                                <a:rPr lang="en-US" sz="2000" b="1" i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𝟏𝟎𝟎𝟎</m:t>
                          </m:r>
                        </m:den>
                      </m:f>
                    </m:oMath>
                  </m:oMathPara>
                </a14:m>
                <a:endParaRPr lang="fa-IR" sz="2000" b="1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3491" y="5214691"/>
                <a:ext cx="260008" cy="668581"/>
              </a:xfrm>
              <a:prstGeom prst="rect">
                <a:avLst/>
              </a:prstGeom>
              <a:blipFill rotWithShape="0">
                <a:blip r:embed="rId2"/>
                <a:stretch>
                  <a:fillRect r="-416279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Freeform 4"/>
          <p:cNvSpPr>
            <a:spLocks/>
          </p:cNvSpPr>
          <p:nvPr/>
        </p:nvSpPr>
        <p:spPr bwMode="auto">
          <a:xfrm rot="5400000">
            <a:off x="5718220" y="4558382"/>
            <a:ext cx="914400" cy="304800"/>
          </a:xfrm>
          <a:custGeom>
            <a:avLst/>
            <a:gdLst>
              <a:gd name="T0" fmla="*/ 0 w 576"/>
              <a:gd name="T1" fmla="*/ 2147483646 h 192"/>
              <a:gd name="T2" fmla="*/ 2147483646 w 576"/>
              <a:gd name="T3" fmla="*/ 2147483646 h 192"/>
              <a:gd name="T4" fmla="*/ 2147483646 w 576"/>
              <a:gd name="T5" fmla="*/ 0 h 192"/>
              <a:gd name="T6" fmla="*/ 2147483646 w 576"/>
              <a:gd name="T7" fmla="*/ 2147483646 h 192"/>
              <a:gd name="T8" fmla="*/ 2147483646 w 576"/>
              <a:gd name="T9" fmla="*/ 0 h 192"/>
              <a:gd name="T10" fmla="*/ 2147483646 w 576"/>
              <a:gd name="T11" fmla="*/ 2147483646 h 192"/>
              <a:gd name="T12" fmla="*/ 2147483646 w 576"/>
              <a:gd name="T13" fmla="*/ 0 h 192"/>
              <a:gd name="T14" fmla="*/ 2147483646 w 576"/>
              <a:gd name="T15" fmla="*/ 2147483646 h 192"/>
              <a:gd name="T16" fmla="*/ 2147483646 w 576"/>
              <a:gd name="T17" fmla="*/ 2147483646 h 19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76" h="192">
                <a:moveTo>
                  <a:pt x="0" y="96"/>
                </a:moveTo>
                <a:lnTo>
                  <a:pt x="48" y="96"/>
                </a:lnTo>
                <a:lnTo>
                  <a:pt x="96" y="0"/>
                </a:lnTo>
                <a:lnTo>
                  <a:pt x="192" y="192"/>
                </a:lnTo>
                <a:lnTo>
                  <a:pt x="288" y="0"/>
                </a:lnTo>
                <a:lnTo>
                  <a:pt x="384" y="192"/>
                </a:lnTo>
                <a:lnTo>
                  <a:pt x="480" y="0"/>
                </a:lnTo>
                <a:lnTo>
                  <a:pt x="528" y="96"/>
                </a:lnTo>
                <a:lnTo>
                  <a:pt x="576" y="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 flipV="1">
            <a:off x="6175420" y="394878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6175420" y="516798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6480220" y="4482182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latin typeface="Times New Roman" panose="02020603050405020304" pitchFamily="18" charset="0"/>
              </a:rPr>
              <a:t>500</a:t>
            </a:r>
            <a:r>
              <a:rPr lang="en-US" sz="2400">
                <a:latin typeface="Symbol" panose="05050102010706020507" pitchFamily="18" charset="2"/>
              </a:rPr>
              <a:t>W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5946820" y="3415382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 dirty="0">
                <a:latin typeface="Times New Roman" panose="02020603050405020304" pitchFamily="18" charset="0"/>
              </a:rPr>
              <a:t>V</a:t>
            </a:r>
            <a:r>
              <a:rPr lang="en-US" sz="2400" baseline="-25000" dirty="0">
                <a:latin typeface="Times New Roman" panose="02020603050405020304" pitchFamily="18" charset="0"/>
              </a:rPr>
              <a:t>1</a:t>
            </a:r>
            <a:endParaRPr lang="en-US" sz="2400" dirty="0">
              <a:latin typeface="Times New Roman" panose="02020603050405020304" pitchFamily="18" charset="0"/>
            </a:endParaRPr>
          </a:p>
        </p:txBody>
      </p:sp>
      <p:grpSp>
        <p:nvGrpSpPr>
          <p:cNvPr id="23" name="Group 9"/>
          <p:cNvGrpSpPr>
            <a:grpSpLocks/>
          </p:cNvGrpSpPr>
          <p:nvPr/>
        </p:nvGrpSpPr>
        <p:grpSpPr bwMode="auto">
          <a:xfrm>
            <a:off x="5946820" y="5396582"/>
            <a:ext cx="457200" cy="304800"/>
            <a:chOff x="2688" y="2544"/>
            <a:chExt cx="288" cy="192"/>
          </a:xfrm>
        </p:grpSpPr>
        <p:sp>
          <p:nvSpPr>
            <p:cNvPr id="24" name="Line 10"/>
            <p:cNvSpPr>
              <a:spLocks noChangeShapeType="1"/>
            </p:cNvSpPr>
            <p:nvPr/>
          </p:nvSpPr>
          <p:spPr bwMode="auto">
            <a:xfrm>
              <a:off x="2736" y="268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25" name="Line 11"/>
            <p:cNvSpPr>
              <a:spLocks noChangeShapeType="1"/>
            </p:cNvSpPr>
            <p:nvPr/>
          </p:nvSpPr>
          <p:spPr bwMode="auto">
            <a:xfrm>
              <a:off x="2784" y="273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26" name="Line 12"/>
            <p:cNvSpPr>
              <a:spLocks noChangeShapeType="1"/>
            </p:cNvSpPr>
            <p:nvPr/>
          </p:nvSpPr>
          <p:spPr bwMode="auto">
            <a:xfrm>
              <a:off x="2688" y="264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27" name="Line 13"/>
            <p:cNvSpPr>
              <a:spLocks noChangeShapeType="1"/>
            </p:cNvSpPr>
            <p:nvPr/>
          </p:nvSpPr>
          <p:spPr bwMode="auto">
            <a:xfrm>
              <a:off x="2832" y="254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</p:grpSp>
      <p:sp>
        <p:nvSpPr>
          <p:cNvPr id="28" name="Line 23"/>
          <p:cNvSpPr>
            <a:spLocks noChangeShapeType="1"/>
          </p:cNvSpPr>
          <p:nvPr/>
        </p:nvSpPr>
        <p:spPr bwMode="auto">
          <a:xfrm>
            <a:off x="6175420" y="4024982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7609268" y="4372405"/>
                <a:ext cx="260008" cy="668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𝐈</m:t>
                      </m:r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0" smtClean="0">
                                  <a:latin typeface="Cambria Math" panose="02040503050406030204" pitchFamily="18" charset="0"/>
                                </a:rPr>
                                <m:t>𝐕</m:t>
                              </m:r>
                            </m:e>
                            <m:sub>
                              <m:r>
                                <a:rPr lang="en-US" sz="2000" b="1" i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num>
                        <m:den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𝟓𝟎𝟎</m:t>
                          </m:r>
                        </m:den>
                      </m:f>
                    </m:oMath>
                  </m:oMathPara>
                </a14:m>
                <a:endParaRPr lang="fa-IR" sz="2000" b="1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9268" y="4372405"/>
                <a:ext cx="260008" cy="668581"/>
              </a:xfrm>
              <a:prstGeom prst="rect">
                <a:avLst/>
              </a:prstGeom>
              <a:blipFill rotWithShape="0">
                <a:blip r:embed="rId3"/>
                <a:stretch>
                  <a:fillRect r="-374419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8368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3" grpId="0" animBg="1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1" grpId="0"/>
      <p:bldP spid="22" grpId="0"/>
      <p:bldP spid="28" grpId="0" animBg="1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3165" y="3421577"/>
            <a:ext cx="1184941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KCL1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endParaRPr lang="fa-IR" sz="2400" b="1" dirty="0">
              <a:solidFill>
                <a:srgbClr val="FF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783082" y="5774706"/>
                <a:ext cx="280846" cy="8090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sz="240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a-IR" sz="2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500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1000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fa-IR" sz="2400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3082" y="5774706"/>
                <a:ext cx="280846" cy="809068"/>
              </a:xfrm>
              <a:prstGeom prst="rect">
                <a:avLst/>
              </a:prstGeom>
              <a:blipFill rotWithShape="0">
                <a:blip r:embed="rId2"/>
                <a:stretch>
                  <a:fillRect r="-1276087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1987"/>
          <a:stretch/>
        </p:blipFill>
        <p:spPr>
          <a:xfrm>
            <a:off x="415381" y="360608"/>
            <a:ext cx="8184946" cy="2312499"/>
          </a:xfrm>
          <a:prstGeom prst="rect">
            <a:avLst/>
          </a:prstGeom>
        </p:spPr>
      </p:pic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4523705" y="2964821"/>
            <a:ext cx="114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dirty="0" smtClean="0">
                <a:latin typeface="Times New Roman" panose="02020603050405020304" pitchFamily="18" charset="0"/>
              </a:rPr>
              <a:t>1000</a:t>
            </a:r>
            <a:r>
              <a:rPr lang="en-US" sz="2400" dirty="0" smtClean="0">
                <a:latin typeface="Symbol" panose="05050102010706020507" pitchFamily="18" charset="2"/>
              </a:rPr>
              <a:t>W</a:t>
            </a:r>
            <a:endParaRPr lang="en-US" sz="2400" dirty="0">
              <a:latin typeface="Times New Roman" panose="02020603050405020304" pitchFamily="18" charset="0"/>
            </a:endParaRPr>
          </a:p>
        </p:txBody>
      </p:sp>
      <p:grpSp>
        <p:nvGrpSpPr>
          <p:cNvPr id="25" name="Group 28"/>
          <p:cNvGrpSpPr>
            <a:grpSpLocks/>
          </p:cNvGrpSpPr>
          <p:nvPr/>
        </p:nvGrpSpPr>
        <p:grpSpPr bwMode="auto">
          <a:xfrm>
            <a:off x="2009105" y="3042211"/>
            <a:ext cx="4191000" cy="2286000"/>
            <a:chOff x="192" y="2208"/>
            <a:chExt cx="2640" cy="1440"/>
          </a:xfrm>
        </p:grpSpPr>
        <p:sp>
          <p:nvSpPr>
            <p:cNvPr id="26" name="Freeform 4"/>
            <p:cNvSpPr>
              <a:spLocks/>
            </p:cNvSpPr>
            <p:nvPr/>
          </p:nvSpPr>
          <p:spPr bwMode="auto">
            <a:xfrm>
              <a:off x="1872" y="2448"/>
              <a:ext cx="576" cy="192"/>
            </a:xfrm>
            <a:custGeom>
              <a:avLst/>
              <a:gdLst>
                <a:gd name="T0" fmla="*/ 0 w 576"/>
                <a:gd name="T1" fmla="*/ 96 h 192"/>
                <a:gd name="T2" fmla="*/ 48 w 576"/>
                <a:gd name="T3" fmla="*/ 96 h 192"/>
                <a:gd name="T4" fmla="*/ 96 w 576"/>
                <a:gd name="T5" fmla="*/ 0 h 192"/>
                <a:gd name="T6" fmla="*/ 192 w 576"/>
                <a:gd name="T7" fmla="*/ 192 h 192"/>
                <a:gd name="T8" fmla="*/ 288 w 576"/>
                <a:gd name="T9" fmla="*/ 0 h 192"/>
                <a:gd name="T10" fmla="*/ 384 w 576"/>
                <a:gd name="T11" fmla="*/ 192 h 192"/>
                <a:gd name="T12" fmla="*/ 480 w 576"/>
                <a:gd name="T13" fmla="*/ 0 h 192"/>
                <a:gd name="T14" fmla="*/ 528 w 576"/>
                <a:gd name="T15" fmla="*/ 96 h 192"/>
                <a:gd name="T16" fmla="*/ 576 w 576"/>
                <a:gd name="T17" fmla="*/ 96 h 1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6" h="192">
                  <a:moveTo>
                    <a:pt x="0" y="96"/>
                  </a:moveTo>
                  <a:lnTo>
                    <a:pt x="48" y="96"/>
                  </a:lnTo>
                  <a:lnTo>
                    <a:pt x="96" y="0"/>
                  </a:lnTo>
                  <a:lnTo>
                    <a:pt x="192" y="192"/>
                  </a:lnTo>
                  <a:lnTo>
                    <a:pt x="288" y="0"/>
                  </a:lnTo>
                  <a:lnTo>
                    <a:pt x="384" y="192"/>
                  </a:lnTo>
                  <a:lnTo>
                    <a:pt x="480" y="0"/>
                  </a:lnTo>
                  <a:lnTo>
                    <a:pt x="528" y="96"/>
                  </a:lnTo>
                  <a:lnTo>
                    <a:pt x="576" y="9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27" name="Line 5"/>
            <p:cNvSpPr>
              <a:spLocks noChangeShapeType="1"/>
            </p:cNvSpPr>
            <p:nvPr/>
          </p:nvSpPr>
          <p:spPr bwMode="auto">
            <a:xfrm flipH="1">
              <a:off x="2448" y="254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28" name="Line 7"/>
            <p:cNvSpPr>
              <a:spLocks noChangeShapeType="1"/>
            </p:cNvSpPr>
            <p:nvPr/>
          </p:nvSpPr>
          <p:spPr bwMode="auto">
            <a:xfrm flipH="1">
              <a:off x="768" y="2544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 rot="5400000">
              <a:off x="1392" y="2928"/>
              <a:ext cx="576" cy="192"/>
            </a:xfrm>
            <a:custGeom>
              <a:avLst/>
              <a:gdLst>
                <a:gd name="T0" fmla="*/ 0 w 576"/>
                <a:gd name="T1" fmla="*/ 96 h 192"/>
                <a:gd name="T2" fmla="*/ 48 w 576"/>
                <a:gd name="T3" fmla="*/ 96 h 192"/>
                <a:gd name="T4" fmla="*/ 96 w 576"/>
                <a:gd name="T5" fmla="*/ 0 h 192"/>
                <a:gd name="T6" fmla="*/ 192 w 576"/>
                <a:gd name="T7" fmla="*/ 192 h 192"/>
                <a:gd name="T8" fmla="*/ 288 w 576"/>
                <a:gd name="T9" fmla="*/ 0 h 192"/>
                <a:gd name="T10" fmla="*/ 384 w 576"/>
                <a:gd name="T11" fmla="*/ 192 h 192"/>
                <a:gd name="T12" fmla="*/ 480 w 576"/>
                <a:gd name="T13" fmla="*/ 0 h 192"/>
                <a:gd name="T14" fmla="*/ 528 w 576"/>
                <a:gd name="T15" fmla="*/ 96 h 192"/>
                <a:gd name="T16" fmla="*/ 576 w 576"/>
                <a:gd name="T17" fmla="*/ 96 h 1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6" h="192">
                  <a:moveTo>
                    <a:pt x="0" y="96"/>
                  </a:moveTo>
                  <a:lnTo>
                    <a:pt x="48" y="96"/>
                  </a:lnTo>
                  <a:lnTo>
                    <a:pt x="96" y="0"/>
                  </a:lnTo>
                  <a:lnTo>
                    <a:pt x="192" y="192"/>
                  </a:lnTo>
                  <a:lnTo>
                    <a:pt x="288" y="0"/>
                  </a:lnTo>
                  <a:lnTo>
                    <a:pt x="384" y="192"/>
                  </a:lnTo>
                  <a:lnTo>
                    <a:pt x="480" y="0"/>
                  </a:lnTo>
                  <a:lnTo>
                    <a:pt x="528" y="96"/>
                  </a:lnTo>
                  <a:lnTo>
                    <a:pt x="576" y="9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30" name="Line 9"/>
            <p:cNvSpPr>
              <a:spLocks noChangeShapeType="1"/>
            </p:cNvSpPr>
            <p:nvPr/>
          </p:nvSpPr>
          <p:spPr bwMode="auto">
            <a:xfrm flipV="1">
              <a:off x="1680" y="25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31" name="Line 10"/>
            <p:cNvSpPr>
              <a:spLocks noChangeShapeType="1"/>
            </p:cNvSpPr>
            <p:nvPr/>
          </p:nvSpPr>
          <p:spPr bwMode="auto">
            <a:xfrm>
              <a:off x="1680" y="33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32" name="Text Box 11"/>
            <p:cNvSpPr txBox="1">
              <a:spLocks noChangeArrowheads="1"/>
            </p:cNvSpPr>
            <p:nvPr/>
          </p:nvSpPr>
          <p:spPr bwMode="auto">
            <a:xfrm>
              <a:off x="1776" y="2976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>
                  <a:latin typeface="Times New Roman" panose="02020603050405020304" pitchFamily="18" charset="0"/>
                </a:rPr>
                <a:t>500</a:t>
              </a:r>
              <a:r>
                <a:rPr lang="en-US" sz="2400">
                  <a:latin typeface="Symbol" panose="05050102010706020507" pitchFamily="18" charset="2"/>
                </a:rPr>
                <a:t>W</a:t>
              </a:r>
              <a:endParaRPr 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" name="Text Box 12"/>
            <p:cNvSpPr txBox="1">
              <a:spLocks noChangeArrowheads="1"/>
            </p:cNvSpPr>
            <p:nvPr/>
          </p:nvSpPr>
          <p:spPr bwMode="auto">
            <a:xfrm>
              <a:off x="192" y="2928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 i="1">
                  <a:latin typeface="Times New Roman" panose="02020603050405020304" pitchFamily="18" charset="0"/>
                </a:rPr>
                <a:t>I</a:t>
              </a:r>
              <a:r>
                <a:rPr lang="en-US" sz="2400" baseline="-25000">
                  <a:latin typeface="Times New Roman" panose="02020603050405020304" pitchFamily="18" charset="0"/>
                </a:rPr>
                <a:t>1</a:t>
              </a:r>
              <a:endParaRPr 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34" name="Group 13"/>
            <p:cNvGrpSpPr>
              <a:grpSpLocks/>
            </p:cNvGrpSpPr>
            <p:nvPr/>
          </p:nvGrpSpPr>
          <p:grpSpPr bwMode="auto">
            <a:xfrm>
              <a:off x="1536" y="3456"/>
              <a:ext cx="288" cy="192"/>
              <a:chOff x="2688" y="2544"/>
              <a:chExt cx="288" cy="192"/>
            </a:xfrm>
          </p:grpSpPr>
          <p:sp>
            <p:nvSpPr>
              <p:cNvPr id="44" name="Line 14"/>
              <p:cNvSpPr>
                <a:spLocks noChangeShapeType="1"/>
              </p:cNvSpPr>
              <p:nvPr/>
            </p:nvSpPr>
            <p:spPr bwMode="auto">
              <a:xfrm>
                <a:off x="2736" y="268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45" name="Line 15"/>
              <p:cNvSpPr>
                <a:spLocks noChangeShapeType="1"/>
              </p:cNvSpPr>
              <p:nvPr/>
            </p:nvSpPr>
            <p:spPr bwMode="auto">
              <a:xfrm>
                <a:off x="2784" y="273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46" name="Line 16"/>
              <p:cNvSpPr>
                <a:spLocks noChangeShapeType="1"/>
              </p:cNvSpPr>
              <p:nvPr/>
            </p:nvSpPr>
            <p:spPr bwMode="auto">
              <a:xfrm>
                <a:off x="2688" y="264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47" name="Line 17"/>
              <p:cNvSpPr>
                <a:spLocks noChangeShapeType="1"/>
              </p:cNvSpPr>
              <p:nvPr/>
            </p:nvSpPr>
            <p:spPr bwMode="auto">
              <a:xfrm>
                <a:off x="2832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</p:grpSp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1344" y="220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 i="1">
                  <a:latin typeface="Times New Roman" panose="02020603050405020304" pitchFamily="18" charset="0"/>
                </a:rPr>
                <a:t>V</a:t>
              </a:r>
              <a:r>
                <a:rPr lang="en-US" sz="2400" baseline="-25000">
                  <a:latin typeface="Times New Roman" panose="02020603050405020304" pitchFamily="18" charset="0"/>
                </a:rPr>
                <a:t>1</a:t>
              </a:r>
              <a:endParaRPr 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" name="Text Box 19"/>
            <p:cNvSpPr txBox="1">
              <a:spLocks noChangeArrowheads="1"/>
            </p:cNvSpPr>
            <p:nvPr/>
          </p:nvSpPr>
          <p:spPr bwMode="auto">
            <a:xfrm>
              <a:off x="2496" y="220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 i="1">
                  <a:latin typeface="Times New Roman" panose="02020603050405020304" pitchFamily="18" charset="0"/>
                </a:rPr>
                <a:t>V</a:t>
              </a:r>
              <a:r>
                <a:rPr lang="en-US" sz="2400" baseline="-25000">
                  <a:latin typeface="Times New Roman" panose="02020603050405020304" pitchFamily="18" charset="0"/>
                </a:rPr>
                <a:t>2</a:t>
              </a:r>
              <a:endParaRPr 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7" name="Line 20"/>
            <p:cNvSpPr>
              <a:spLocks noChangeShapeType="1"/>
            </p:cNvSpPr>
            <p:nvPr/>
          </p:nvSpPr>
          <p:spPr bwMode="auto">
            <a:xfrm>
              <a:off x="1680" y="259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38" name="Line 21"/>
            <p:cNvSpPr>
              <a:spLocks noChangeShapeType="1"/>
            </p:cNvSpPr>
            <p:nvPr/>
          </p:nvSpPr>
          <p:spPr bwMode="auto">
            <a:xfrm>
              <a:off x="1728" y="2544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grpSp>
          <p:nvGrpSpPr>
            <p:cNvPr id="39" name="Group 23"/>
            <p:cNvGrpSpPr>
              <a:grpSpLocks/>
            </p:cNvGrpSpPr>
            <p:nvPr/>
          </p:nvGrpSpPr>
          <p:grpSpPr bwMode="auto">
            <a:xfrm>
              <a:off x="480" y="2544"/>
              <a:ext cx="576" cy="960"/>
              <a:chOff x="4464" y="1584"/>
              <a:chExt cx="576" cy="960"/>
            </a:xfrm>
          </p:grpSpPr>
          <p:sp>
            <p:nvSpPr>
              <p:cNvPr id="40" name="Oval 24"/>
              <p:cNvSpPr>
                <a:spLocks noChangeArrowheads="1"/>
              </p:cNvSpPr>
              <p:nvPr/>
            </p:nvSpPr>
            <p:spPr bwMode="auto">
              <a:xfrm>
                <a:off x="4464" y="1776"/>
                <a:ext cx="576" cy="5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fa-IR" sz="2400"/>
              </a:p>
            </p:txBody>
          </p:sp>
          <p:sp>
            <p:nvSpPr>
              <p:cNvPr id="41" name="Line 25"/>
              <p:cNvSpPr>
                <a:spLocks noChangeShapeType="1"/>
              </p:cNvSpPr>
              <p:nvPr/>
            </p:nvSpPr>
            <p:spPr bwMode="auto">
              <a:xfrm>
                <a:off x="4752" y="158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42" name="Line 26"/>
              <p:cNvSpPr>
                <a:spLocks noChangeShapeType="1"/>
              </p:cNvSpPr>
              <p:nvPr/>
            </p:nvSpPr>
            <p:spPr bwMode="auto">
              <a:xfrm flipV="1">
                <a:off x="4752" y="1872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43" name="Line 27"/>
              <p:cNvSpPr>
                <a:spLocks noChangeShapeType="1"/>
              </p:cNvSpPr>
              <p:nvPr/>
            </p:nvSpPr>
            <p:spPr bwMode="auto">
              <a:xfrm>
                <a:off x="4752" y="235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0141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1987"/>
          <a:stretch/>
        </p:blipFill>
        <p:spPr>
          <a:xfrm>
            <a:off x="415381" y="360608"/>
            <a:ext cx="8184946" cy="2312499"/>
          </a:xfrm>
          <a:prstGeom prst="rect">
            <a:avLst/>
          </a:prstGeom>
        </p:spPr>
      </p:pic>
      <p:sp>
        <p:nvSpPr>
          <p:cNvPr id="5" name="Freeform 5"/>
          <p:cNvSpPr>
            <a:spLocks/>
          </p:cNvSpPr>
          <p:nvPr/>
        </p:nvSpPr>
        <p:spPr bwMode="auto">
          <a:xfrm>
            <a:off x="5537915" y="3737019"/>
            <a:ext cx="914400" cy="304800"/>
          </a:xfrm>
          <a:custGeom>
            <a:avLst/>
            <a:gdLst>
              <a:gd name="T0" fmla="*/ 0 w 576"/>
              <a:gd name="T1" fmla="*/ 2147483646 h 192"/>
              <a:gd name="T2" fmla="*/ 2147483646 w 576"/>
              <a:gd name="T3" fmla="*/ 2147483646 h 192"/>
              <a:gd name="T4" fmla="*/ 2147483646 w 576"/>
              <a:gd name="T5" fmla="*/ 0 h 192"/>
              <a:gd name="T6" fmla="*/ 2147483646 w 576"/>
              <a:gd name="T7" fmla="*/ 2147483646 h 192"/>
              <a:gd name="T8" fmla="*/ 2147483646 w 576"/>
              <a:gd name="T9" fmla="*/ 0 h 192"/>
              <a:gd name="T10" fmla="*/ 2147483646 w 576"/>
              <a:gd name="T11" fmla="*/ 2147483646 h 192"/>
              <a:gd name="T12" fmla="*/ 2147483646 w 576"/>
              <a:gd name="T13" fmla="*/ 0 h 192"/>
              <a:gd name="T14" fmla="*/ 2147483646 w 576"/>
              <a:gd name="T15" fmla="*/ 2147483646 h 192"/>
              <a:gd name="T16" fmla="*/ 2147483646 w 576"/>
              <a:gd name="T17" fmla="*/ 2147483646 h 19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76" h="192">
                <a:moveTo>
                  <a:pt x="0" y="96"/>
                </a:moveTo>
                <a:lnTo>
                  <a:pt x="48" y="96"/>
                </a:lnTo>
                <a:lnTo>
                  <a:pt x="96" y="0"/>
                </a:lnTo>
                <a:lnTo>
                  <a:pt x="192" y="192"/>
                </a:lnTo>
                <a:lnTo>
                  <a:pt x="288" y="0"/>
                </a:lnTo>
                <a:lnTo>
                  <a:pt x="384" y="192"/>
                </a:lnTo>
                <a:lnTo>
                  <a:pt x="480" y="0"/>
                </a:lnTo>
                <a:lnTo>
                  <a:pt x="528" y="96"/>
                </a:lnTo>
                <a:lnTo>
                  <a:pt x="576" y="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 rot="5400000">
            <a:off x="6299915" y="4499019"/>
            <a:ext cx="914400" cy="304800"/>
          </a:xfrm>
          <a:custGeom>
            <a:avLst/>
            <a:gdLst>
              <a:gd name="T0" fmla="*/ 0 w 576"/>
              <a:gd name="T1" fmla="*/ 2147483646 h 192"/>
              <a:gd name="T2" fmla="*/ 2147483646 w 576"/>
              <a:gd name="T3" fmla="*/ 2147483646 h 192"/>
              <a:gd name="T4" fmla="*/ 2147483646 w 576"/>
              <a:gd name="T5" fmla="*/ 0 h 192"/>
              <a:gd name="T6" fmla="*/ 2147483646 w 576"/>
              <a:gd name="T7" fmla="*/ 2147483646 h 192"/>
              <a:gd name="T8" fmla="*/ 2147483646 w 576"/>
              <a:gd name="T9" fmla="*/ 0 h 192"/>
              <a:gd name="T10" fmla="*/ 2147483646 w 576"/>
              <a:gd name="T11" fmla="*/ 2147483646 h 192"/>
              <a:gd name="T12" fmla="*/ 2147483646 w 576"/>
              <a:gd name="T13" fmla="*/ 0 h 192"/>
              <a:gd name="T14" fmla="*/ 2147483646 w 576"/>
              <a:gd name="T15" fmla="*/ 2147483646 h 192"/>
              <a:gd name="T16" fmla="*/ 2147483646 w 576"/>
              <a:gd name="T17" fmla="*/ 2147483646 h 19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76" h="192">
                <a:moveTo>
                  <a:pt x="0" y="96"/>
                </a:moveTo>
                <a:lnTo>
                  <a:pt x="48" y="96"/>
                </a:lnTo>
                <a:lnTo>
                  <a:pt x="96" y="0"/>
                </a:lnTo>
                <a:lnTo>
                  <a:pt x="192" y="192"/>
                </a:lnTo>
                <a:lnTo>
                  <a:pt x="288" y="0"/>
                </a:lnTo>
                <a:lnTo>
                  <a:pt x="384" y="192"/>
                </a:lnTo>
                <a:lnTo>
                  <a:pt x="480" y="0"/>
                </a:lnTo>
                <a:lnTo>
                  <a:pt x="528" y="96"/>
                </a:lnTo>
                <a:lnTo>
                  <a:pt x="576" y="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6757115" y="3889419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6757115" y="5108619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909515" y="4422819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latin typeface="Times New Roman" panose="02020603050405020304" pitchFamily="18" charset="0"/>
              </a:rPr>
              <a:t>500</a:t>
            </a:r>
            <a:r>
              <a:rPr lang="en-US" sz="2400">
                <a:latin typeface="Symbol" panose="05050102010706020507" pitchFamily="18" charset="2"/>
              </a:rPr>
              <a:t>W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6452315" y="3889419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5385515" y="3279819"/>
            <a:ext cx="106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dirty="0" smtClean="0">
                <a:latin typeface="Times New Roman" panose="02020603050405020304" pitchFamily="18" charset="0"/>
              </a:rPr>
              <a:t>1000</a:t>
            </a:r>
            <a:r>
              <a:rPr lang="en-US" sz="2400" dirty="0" smtClean="0">
                <a:latin typeface="Symbol" panose="05050102010706020507" pitchFamily="18" charset="2"/>
              </a:rPr>
              <a:t>W</a:t>
            </a:r>
            <a:endParaRPr 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8814515" y="4499019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>
                <a:latin typeface="Times New Roman" panose="02020603050405020304" pitchFamily="18" charset="0"/>
              </a:rPr>
              <a:t>I</a:t>
            </a:r>
            <a:r>
              <a:rPr lang="en-US" sz="2400" baseline="-25000">
                <a:latin typeface="Times New Roman" panose="02020603050405020304" pitchFamily="18" charset="0"/>
              </a:rPr>
              <a:t>2</a:t>
            </a:r>
            <a:endParaRPr lang="en-US" sz="2400">
              <a:latin typeface="Times New Roman" panose="02020603050405020304" pitchFamily="18" charset="0"/>
            </a:endParaRPr>
          </a:p>
        </p:txBody>
      </p: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6528515" y="5413419"/>
            <a:ext cx="457200" cy="304800"/>
            <a:chOff x="2688" y="2544"/>
            <a:chExt cx="288" cy="192"/>
          </a:xfrm>
        </p:grpSpPr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2736" y="268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2784" y="273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2688" y="264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2832" y="254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</p:grp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4699715" y="3386183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 dirty="0" smtClean="0">
                <a:latin typeface="Times New Roman" panose="02020603050405020304" pitchFamily="18" charset="0"/>
              </a:rPr>
              <a:t>V</a:t>
            </a:r>
            <a:r>
              <a:rPr lang="en-US" sz="2400" baseline="-25000" dirty="0" smtClean="0">
                <a:latin typeface="Times New Roman" panose="02020603050405020304" pitchFamily="18" charset="0"/>
              </a:rPr>
              <a:t>1</a:t>
            </a:r>
            <a:endParaRPr 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6490415" y="3421439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 dirty="0" smtClean="0">
                <a:latin typeface="Times New Roman" panose="02020603050405020304" pitchFamily="18" charset="0"/>
              </a:rPr>
              <a:t>V</a:t>
            </a:r>
            <a:r>
              <a:rPr lang="en-US" sz="2400" baseline="-25000" dirty="0" smtClean="0">
                <a:latin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H="1">
            <a:off x="4928315" y="3889419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 flipH="1">
            <a:off x="6528515" y="3889419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6757115" y="3965619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grpSp>
        <p:nvGrpSpPr>
          <p:cNvPr id="23" name="Group 23"/>
          <p:cNvGrpSpPr>
            <a:grpSpLocks/>
          </p:cNvGrpSpPr>
          <p:nvPr/>
        </p:nvGrpSpPr>
        <p:grpSpPr bwMode="auto">
          <a:xfrm>
            <a:off x="7823915" y="3889419"/>
            <a:ext cx="914400" cy="1524000"/>
            <a:chOff x="4464" y="1584"/>
            <a:chExt cx="576" cy="960"/>
          </a:xfrm>
        </p:grpSpPr>
        <p:sp>
          <p:nvSpPr>
            <p:cNvPr id="24" name="Oval 24"/>
            <p:cNvSpPr>
              <a:spLocks noChangeArrowheads="1"/>
            </p:cNvSpPr>
            <p:nvPr/>
          </p:nvSpPr>
          <p:spPr bwMode="auto">
            <a:xfrm>
              <a:off x="4464" y="1776"/>
              <a:ext cx="576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fa-IR" sz="2400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4752" y="158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V="1">
              <a:off x="4752" y="1872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4752" y="235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60450" y="3358278"/>
            <a:ext cx="1184941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KCL2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endParaRPr lang="fa-IR" sz="2400" b="1" dirty="0">
              <a:solidFill>
                <a:srgbClr val="FF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1204968" y="4757824"/>
                <a:ext cx="280846" cy="8090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sz="240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a-IR" sz="2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500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1000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fa-IR" sz="2400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4968" y="4757824"/>
                <a:ext cx="280846" cy="809068"/>
              </a:xfrm>
              <a:prstGeom prst="rect">
                <a:avLst/>
              </a:prstGeom>
              <a:blipFill rotWithShape="0">
                <a:blip r:embed="rId4"/>
                <a:stretch>
                  <a:fillRect r="-1280435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702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0" grpId="0" animBg="1"/>
      <p:bldP spid="11" grpId="0"/>
      <p:bldP spid="12" grpId="0"/>
      <p:bldP spid="18" grpId="0"/>
      <p:bldP spid="19" grpId="0"/>
      <p:bldP spid="20" grpId="0" animBg="1"/>
      <p:bldP spid="21" grpId="0" animBg="1"/>
      <p:bldP spid="22" grpId="0" animBg="1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014397" y="446755"/>
                <a:ext cx="280846" cy="8180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1000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500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1000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fa-IR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397" y="446755"/>
                <a:ext cx="280846" cy="818044"/>
              </a:xfrm>
              <a:prstGeom prst="rect">
                <a:avLst/>
              </a:prstGeom>
              <a:blipFill rotWithShape="0">
                <a:blip r:embed="rId2"/>
                <a:stretch>
                  <a:fillRect r="-1232609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010100" y="1228182"/>
                <a:ext cx="280846" cy="8180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1000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500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1000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fa-IR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100" y="1228182"/>
                <a:ext cx="280846" cy="818044"/>
              </a:xfrm>
              <a:prstGeom prst="rect">
                <a:avLst/>
              </a:prstGeom>
              <a:blipFill rotWithShape="0">
                <a:blip r:embed="rId3"/>
                <a:stretch>
                  <a:fillRect r="-1232609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Left Brace 8"/>
          <p:cNvSpPr/>
          <p:nvPr/>
        </p:nvSpPr>
        <p:spPr>
          <a:xfrm>
            <a:off x="890338" y="734097"/>
            <a:ext cx="171278" cy="1262701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Left Brace 9"/>
          <p:cNvSpPr/>
          <p:nvPr/>
        </p:nvSpPr>
        <p:spPr>
          <a:xfrm flipH="1">
            <a:off x="4891670" y="693374"/>
            <a:ext cx="148659" cy="1262701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11" name="TextBox 10"/>
          <p:cNvSpPr txBox="1"/>
          <p:nvPr/>
        </p:nvSpPr>
        <p:spPr>
          <a:xfrm>
            <a:off x="5040329" y="1093891"/>
            <a:ext cx="974947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×1000</a:t>
            </a:r>
            <a:endParaRPr lang="fa-IR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029345" y="4028942"/>
                <a:ext cx="2808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fa-IR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345" y="4028942"/>
                <a:ext cx="280846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6522" r="-1076087" b="-263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025048" y="4810369"/>
                <a:ext cx="2808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fa-IR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048" y="4810369"/>
                <a:ext cx="280846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4348" r="-1080435" b="-3947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Left Brace 13"/>
          <p:cNvSpPr/>
          <p:nvPr/>
        </p:nvSpPr>
        <p:spPr>
          <a:xfrm>
            <a:off x="758549" y="4028942"/>
            <a:ext cx="171278" cy="1262701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Right Arrow 14"/>
          <p:cNvSpPr/>
          <p:nvPr/>
        </p:nvSpPr>
        <p:spPr>
          <a:xfrm>
            <a:off x="4704374" y="4490607"/>
            <a:ext cx="463639" cy="2914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" name="Left Brace 15"/>
          <p:cNvSpPr/>
          <p:nvPr/>
        </p:nvSpPr>
        <p:spPr>
          <a:xfrm>
            <a:off x="5377917" y="4004985"/>
            <a:ext cx="171278" cy="1262701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613561" y="4020362"/>
                <a:ext cx="2808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fa-IR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3561" y="4020362"/>
                <a:ext cx="280846" cy="461665"/>
              </a:xfrm>
              <a:prstGeom prst="rect">
                <a:avLst/>
              </a:prstGeom>
              <a:blipFill rotWithShape="0">
                <a:blip r:embed="rId6"/>
                <a:stretch>
                  <a:fillRect r="-728261" b="-4000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5734430" y="4829978"/>
                <a:ext cx="2808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fa-IR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4430" y="4829978"/>
                <a:ext cx="280846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6522" r="-647826" b="-3947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622875" y="2449821"/>
            <a:ext cx="88349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برای ساده شدن روابط ابتدا مخرج را با ضرب طرفین هردو رابطه در عدد 1000 حذف می کنیم.</a:t>
            </a:r>
          </a:p>
        </p:txBody>
      </p:sp>
    </p:spTree>
    <p:extLst>
      <p:ext uri="{BB962C8B-B14F-4D97-AF65-F5344CB8AC3E}">
        <p14:creationId xmlns:p14="http://schemas.microsoft.com/office/powerpoint/2010/main" val="394290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700" y="527357"/>
            <a:ext cx="884724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4- معادلات به دست آمده را به روش دستگاه حل کرده و ولتاژ ها را بدست می آوریم.</a:t>
            </a:r>
          </a:p>
          <a:p>
            <a:pPr algn="just"/>
            <a:endParaRPr lang="fa-IR" sz="2400" b="1" dirty="0" smtClean="0">
              <a:solidFill>
                <a:srgbClr val="00B0F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5" name="Left Brace 4"/>
          <p:cNvSpPr/>
          <p:nvPr/>
        </p:nvSpPr>
        <p:spPr>
          <a:xfrm>
            <a:off x="560366" y="1342977"/>
            <a:ext cx="171278" cy="1262701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96010" y="1358354"/>
                <a:ext cx="2808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fa-IR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010" y="1358354"/>
                <a:ext cx="280846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19565" r="-1004348" b="-19737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16879" y="2167970"/>
                <a:ext cx="2808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fa-IR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879" y="2167970"/>
                <a:ext cx="280846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4348" r="-650000" b="-4000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ight Arrow 8"/>
          <p:cNvSpPr/>
          <p:nvPr/>
        </p:nvSpPr>
        <p:spPr>
          <a:xfrm>
            <a:off x="4024377" y="1850536"/>
            <a:ext cx="643944" cy="3479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Left Brace 9"/>
          <p:cNvSpPr/>
          <p:nvPr/>
        </p:nvSpPr>
        <p:spPr>
          <a:xfrm>
            <a:off x="5645376" y="1342977"/>
            <a:ext cx="171278" cy="1262701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881020" y="1358354"/>
                <a:ext cx="2808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fa-IR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1020" y="1358354"/>
                <a:ext cx="280846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789130" b="-263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001889" y="2167970"/>
                <a:ext cx="2808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fa-IR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1889" y="2167970"/>
                <a:ext cx="280846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6522" r="-647826" b="-4000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5645376" y="2773214"/>
            <a:ext cx="2733077" cy="1287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106841" y="1702164"/>
            <a:ext cx="38664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fa-IR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001889" y="2923024"/>
                <a:ext cx="2808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16</m:t>
                      </m:r>
                    </m:oMath>
                  </m:oMathPara>
                </a14:m>
                <a:endParaRPr lang="fa-IR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1889" y="2923024"/>
                <a:ext cx="280846" cy="461665"/>
              </a:xfrm>
              <a:prstGeom prst="rect">
                <a:avLst/>
              </a:prstGeom>
              <a:blipFill rotWithShape="0">
                <a:blip r:embed="rId6"/>
                <a:stretch>
                  <a:fillRect r="-526087" b="-3947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892827" y="5746150"/>
                <a:ext cx="2808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fa-IR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827" y="5746150"/>
                <a:ext cx="280846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4255" r="-268085" b="-4000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26646" y="4936534"/>
                <a:ext cx="2808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fa-IR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646" y="4936534"/>
                <a:ext cx="280846" cy="461665"/>
              </a:xfrm>
              <a:prstGeom prst="rect">
                <a:avLst/>
              </a:prstGeom>
              <a:blipFill rotWithShape="0">
                <a:blip r:embed="rId8"/>
                <a:stretch>
                  <a:fillRect r="-730435" b="-263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173843" y="3735230"/>
                <a:ext cx="280846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volt</m:t>
                      </m:r>
                    </m:oMath>
                  </m:oMathPara>
                </a14:m>
                <a:endParaRPr lang="fa-IR" sz="2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3843" y="3735230"/>
                <a:ext cx="280846" cy="786177"/>
              </a:xfrm>
              <a:prstGeom prst="rect">
                <a:avLst/>
              </a:prstGeom>
              <a:blipFill rotWithShape="0">
                <a:blip r:embed="rId9"/>
                <a:stretch>
                  <a:fillRect r="-704348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Left Brace 19"/>
          <p:cNvSpPr/>
          <p:nvPr/>
        </p:nvSpPr>
        <p:spPr>
          <a:xfrm>
            <a:off x="609373" y="4945114"/>
            <a:ext cx="171278" cy="1262701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" name="Right Arrow 20"/>
          <p:cNvSpPr/>
          <p:nvPr/>
        </p:nvSpPr>
        <p:spPr>
          <a:xfrm>
            <a:off x="3545712" y="5402488"/>
            <a:ext cx="643944" cy="3479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346349" y="5284485"/>
                <a:ext cx="2808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fa-IR" sz="2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6349" y="5284485"/>
                <a:ext cx="280846" cy="461665"/>
              </a:xfrm>
              <a:prstGeom prst="rect">
                <a:avLst/>
              </a:prstGeom>
              <a:blipFill rotWithShape="0">
                <a:blip r:embed="rId10"/>
                <a:stretch>
                  <a:fillRect r="-813043" b="-263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393644" y="6031657"/>
                <a:ext cx="2808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𝑣𝑜𝑙𝑡</m:t>
                      </m:r>
                    </m:oMath>
                  </m:oMathPara>
                </a14:m>
                <a:endParaRPr lang="fa-IR" sz="24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644" y="6031657"/>
                <a:ext cx="280846" cy="461665"/>
              </a:xfrm>
              <a:prstGeom prst="rect">
                <a:avLst/>
              </a:prstGeom>
              <a:blipFill rotWithShape="0">
                <a:blip r:embed="rId11"/>
                <a:stretch>
                  <a:fillRect l="-6522" r="-886957" b="-3947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689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 animBg="1"/>
      <p:bldP spid="21" grpId="0" animBg="1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29" y="95020"/>
            <a:ext cx="8814938" cy="249363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085518" y="291668"/>
            <a:ext cx="175044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2v</a:t>
            </a:r>
            <a:endParaRPr lang="fa-IR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27327" y="291668"/>
            <a:ext cx="175044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3v</a:t>
            </a:r>
            <a:endParaRPr lang="fa-IR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71259" y="2053927"/>
            <a:ext cx="175044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= 0</a:t>
            </a:r>
            <a:endParaRPr lang="fa-IR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5602" y="3232736"/>
            <a:ext cx="88349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اکنون جریان و ولتاژ تمامی المان ها مشخص است . مثلا ولتاژ منبع جریان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3mA</a:t>
            </a: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برابر 2 ولت و ولتاژ منبع جریان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7mA</a:t>
            </a: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برابر3 ولت است.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5601" y="4104921"/>
            <a:ext cx="88349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توجه داشته باشید که اکنون با مشخص بودن ولتاژها می توان جهت درست جریان را برای هر مقاومت مشخص کرد و جهت های قبلی همگی فرضی بودند.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45601" y="4977106"/>
            <a:ext cx="88349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a-I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برای یک مقاومت همیشه جهت جریان از ولتاژ بیشتر به سمت ولتاژ کمتر است و یا به عبارت دیگر جریان از سر مثبت(بیشتر) ولتاژ به مقاومت وارد و از سر منفی(کمتر)ولتاژ از مقاومت خارج می شود.</a:t>
            </a:r>
          </a:p>
        </p:txBody>
      </p:sp>
    </p:spTree>
    <p:extLst>
      <p:ext uri="{BB962C8B-B14F-4D97-AF65-F5344CB8AC3E}">
        <p14:creationId xmlns:p14="http://schemas.microsoft.com/office/powerpoint/2010/main" val="389747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171</TotalTime>
  <Words>611</Words>
  <Application>Microsoft Office PowerPoint</Application>
  <PresentationFormat>Widescreen</PresentationFormat>
  <Paragraphs>115</Paragraphs>
  <Slides>17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32" baseType="lpstr">
      <vt:lpstr>Arial</vt:lpstr>
      <vt:lpstr>B Aseman</vt:lpstr>
      <vt:lpstr>B Nazanin</vt:lpstr>
      <vt:lpstr>Calibri</vt:lpstr>
      <vt:lpstr>Cambria Math</vt:lpstr>
      <vt:lpstr>MRT_Faraz</vt:lpstr>
      <vt:lpstr>Simplified Arabic</vt:lpstr>
      <vt:lpstr>Symbol</vt:lpstr>
      <vt:lpstr>Tahoma</vt:lpstr>
      <vt:lpstr>Times New Roman</vt:lpstr>
      <vt:lpstr>Trebuchet MS</vt:lpstr>
      <vt:lpstr>Wingdings</vt:lpstr>
      <vt:lpstr>Wingdings 3</vt:lpstr>
      <vt:lpstr>Facet</vt:lpstr>
      <vt:lpstr>Microsoft Equation 3.0</vt:lpstr>
      <vt:lpstr>درس مدارهای الکتریکی </vt:lpstr>
      <vt:lpstr> روش ولتاژ-گره (KCL)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مثال </vt:lpstr>
      <vt:lpstr> حل</vt:lpstr>
      <vt:lpstr>PowerPoint Presentation</vt:lpstr>
      <vt:lpstr>PowerPoint Presentation</vt:lpstr>
      <vt:lpstr>  مثال از ولتاژ-گره</vt:lpstr>
      <vt:lpstr>  حل</vt:lpstr>
      <vt:lpstr>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مدارهای الکتریکی </dc:title>
  <dc:creator>NafisPc</dc:creator>
  <cp:lastModifiedBy>NafisPc</cp:lastModifiedBy>
  <cp:revision>47</cp:revision>
  <dcterms:created xsi:type="dcterms:W3CDTF">2020-04-03T06:39:04Z</dcterms:created>
  <dcterms:modified xsi:type="dcterms:W3CDTF">2020-04-05T16:19:26Z</dcterms:modified>
</cp:coreProperties>
</file>