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6851" y="910087"/>
            <a:ext cx="8915399" cy="2262781"/>
          </a:xfrm>
        </p:spPr>
        <p:txBody>
          <a:bodyPr/>
          <a:lstStyle/>
          <a:p>
            <a:pPr algn="ctr"/>
            <a:r>
              <a:rPr lang="fa-IR" dirty="0" smtClean="0"/>
              <a:t>به نام خداوند جان و خرد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2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>3- حذف معاملات درون گروهی</a:t>
            </a:r>
            <a:br>
              <a:rPr lang="fa-IR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سرمایه گذاری در شرکت ب         24،000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سود انباشته                     24،000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حذف معاملات درون گروهی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42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627" y="0"/>
            <a:ext cx="8911687" cy="859633"/>
          </a:xfrm>
        </p:spPr>
        <p:txBody>
          <a:bodyPr>
            <a:normAutofit fontScale="90000"/>
          </a:bodyPr>
          <a:lstStyle/>
          <a:p>
            <a:pPr algn="ctr"/>
            <a:r>
              <a:rPr lang="fa-IR" sz="1800" dirty="0" smtClean="0"/>
              <a:t>گروه الف </a:t>
            </a:r>
            <a:br>
              <a:rPr lang="fa-IR" sz="1800" dirty="0" smtClean="0"/>
            </a:br>
            <a:r>
              <a:rPr lang="fa-IR" sz="1800" dirty="0" smtClean="0"/>
              <a:t>کاربرگ صورت های مالی تلفیقی</a:t>
            </a:r>
            <a:br>
              <a:rPr lang="fa-IR" sz="1800" dirty="0" smtClean="0"/>
            </a:br>
            <a:r>
              <a:rPr lang="fa-IR" sz="1800" dirty="0" smtClean="0"/>
              <a:t>برای سال منتهی به 97/12/29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8288"/>
              </p:ext>
            </p:extLst>
          </p:nvPr>
        </p:nvGraphicFramePr>
        <p:xfrm>
          <a:off x="2165350" y="860425"/>
          <a:ext cx="9773608" cy="510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544"/>
                <a:gridCol w="1556544"/>
                <a:gridCol w="1556544"/>
                <a:gridCol w="1316980"/>
                <a:gridCol w="1268083"/>
                <a:gridCol w="2518913"/>
              </a:tblGrid>
              <a:tr h="320286">
                <a:tc rowSpan="2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صورتهای مالی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تعدیلات تلفیقی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صورتهای مالی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نام حساب</a:t>
                      </a:r>
                      <a:r>
                        <a:rPr lang="fa-IR" baseline="0" dirty="0" smtClean="0"/>
                        <a:t> :        صورت سودو زیان</a:t>
                      </a:r>
                      <a:endParaRPr lang="en-US" dirty="0"/>
                    </a:p>
                  </a:txBody>
                  <a:tcPr/>
                </a:tc>
              </a:tr>
              <a:tr h="3202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بستانکار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بدهکار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الف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2،440،000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1،040،000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1،400،000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فروش کالا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(1،574،000)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(680،000)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(89،000)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بهای تمام شده فروش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(287،400)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7،400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(100،000)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(180،000)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هزینه های عمومی و اداری و فروش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(412،000)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(132،000)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(280،000)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هزینه مالی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(38،000)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(32،000)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(6،000)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مالیات بر درآمد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128،600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11،400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96،000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سود خالص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a-IR" dirty="0" smtClean="0"/>
                    </a:p>
                    <a:p>
                      <a:r>
                        <a:rPr lang="fa-IR" dirty="0" smtClean="0"/>
                        <a:t>400،000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/>
                    </a:p>
                    <a:p>
                      <a:r>
                        <a:rPr lang="fa-IR" dirty="0" smtClean="0"/>
                        <a:t>32،000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/>
                    </a:p>
                    <a:p>
                      <a:r>
                        <a:rPr lang="fa-IR" dirty="0" smtClean="0"/>
                        <a:t>32،000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/>
                    </a:p>
                    <a:p>
                      <a:r>
                        <a:rPr lang="fa-IR" dirty="0" smtClean="0"/>
                        <a:t>400،00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گردش حساب سودانباشته:</a:t>
                      </a:r>
                    </a:p>
                    <a:p>
                      <a:pPr algn="r"/>
                      <a:r>
                        <a:rPr lang="fa-IR" sz="1600" dirty="0" smtClean="0"/>
                        <a:t>سود انباشته اول دروه</a:t>
                      </a:r>
                    </a:p>
                    <a:p>
                      <a:pPr algn="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128،600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11،400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96،000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سود خالص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(80،000)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(24،000)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(80،000)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تقسیم سود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448،600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43،400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104،000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364،000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سود انباشته پایان دوره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78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53311"/>
              </p:ext>
            </p:extLst>
          </p:nvPr>
        </p:nvGraphicFramePr>
        <p:xfrm>
          <a:off x="1630388" y="0"/>
          <a:ext cx="9885876" cy="676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646"/>
                <a:gridCol w="1647646"/>
                <a:gridCol w="1647646"/>
                <a:gridCol w="1647646"/>
                <a:gridCol w="1647646"/>
                <a:gridCol w="1647646"/>
              </a:tblGrid>
              <a:tr h="350346">
                <a:tc rowSpan="2">
                  <a:txBody>
                    <a:bodyPr/>
                    <a:lstStyle/>
                    <a:p>
                      <a:r>
                        <a:rPr lang="fa-IR" dirty="0" smtClean="0"/>
                        <a:t>صورتهای مالی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تعدیلات تلفیقی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صورتهای مالی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نام حساب  : ترازنامه</a:t>
                      </a:r>
                      <a:endParaRPr lang="en-US" dirty="0"/>
                    </a:p>
                  </a:txBody>
                  <a:tcPr/>
                </a:tc>
              </a:tr>
              <a:tr h="350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بستانکار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بدهکار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الف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330،000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70،000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260،000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موجودی</a:t>
                      </a:r>
                      <a:r>
                        <a:rPr lang="fa-IR" sz="1100" b="1" baseline="0" dirty="0" smtClean="0"/>
                        <a:t> نقد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290،000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70،000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220،000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حسابهای</a:t>
                      </a:r>
                      <a:r>
                        <a:rPr lang="fa-IR" sz="1100" b="1" baseline="0" dirty="0" smtClean="0"/>
                        <a:t> دریافتنی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270،000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50،000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220،000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موجودی کالا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183،000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35،000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148،000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سایر داریی های جاری</a:t>
                      </a:r>
                      <a:endParaRPr lang="en-US" sz="1100" b="1" dirty="0"/>
                    </a:p>
                  </a:txBody>
                  <a:tcPr/>
                </a:tc>
              </a:tr>
              <a:tr h="61310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187،000</a:t>
                      </a:r>
                    </a:p>
                    <a:p>
                      <a:r>
                        <a:rPr lang="fa-IR" sz="1100" b="1" dirty="0" smtClean="0"/>
                        <a:t>63،000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226،000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سرمایه گذاری در ب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424،000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15،000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68،000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344،000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داراییهای ثابت مشهود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146،000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16،200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128،000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دارایی</a:t>
                      </a:r>
                      <a:r>
                        <a:rPr lang="fa-IR" sz="1100" b="1" baseline="0" dirty="0" smtClean="0"/>
                        <a:t> های نامشهود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37،800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4،200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42،000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سرقفلی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1،680،800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261،400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87،000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309،200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1،546،000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جمع دارایی ها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184،000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140،000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بد هی های جاری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188،200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6،200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182،000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بد هی</a:t>
                      </a:r>
                      <a:r>
                        <a:rPr lang="fa-IR" sz="1100" b="1" baseline="0" dirty="0" smtClean="0"/>
                        <a:t> های غیر جاری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700،000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140،000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140،000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700،000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سرمایه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160،000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15،000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15،000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160،000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اندوخته قانونی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448،600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43،400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104،000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364،000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سود انباشته</a:t>
                      </a:r>
                      <a:endParaRPr lang="en-US" sz="1100" b="1" dirty="0"/>
                    </a:p>
                  </a:txBody>
                  <a:tcPr/>
                </a:tc>
              </a:tr>
              <a:tr h="437933"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1،680،800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24،000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198،400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309،200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1،546،000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جمع</a:t>
                      </a:r>
                      <a:r>
                        <a:rPr lang="fa-IR" sz="1100" b="1" baseline="0" dirty="0" smtClean="0"/>
                        <a:t> بدهی و حقوق صاحبان سرمایه:</a:t>
                      </a:r>
                      <a:endParaRPr lang="en-US" sz="1100" b="1" dirty="0"/>
                    </a:p>
                  </a:txBody>
                  <a:tcPr/>
                </a:tc>
              </a:tr>
              <a:tr h="350346"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285،400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/>
                        <a:t>285،400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100" b="1" dirty="0" smtClean="0"/>
                        <a:t>جمع تعدیلات</a:t>
                      </a:r>
                      <a:endParaRPr lang="en-US" sz="11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08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000" dirty="0" smtClean="0"/>
              <a:t>زندگی تان شاد ومستدام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9844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437603"/>
          </a:xfrm>
        </p:spPr>
        <p:txBody>
          <a:bodyPr>
            <a:noAutofit/>
          </a:bodyPr>
          <a:lstStyle/>
          <a:p>
            <a:pPr algn="r"/>
            <a:r>
              <a:rPr lang="fa-IR" sz="2800" dirty="0" smtClean="0"/>
              <a:t>موضوع این جلسه :</a:t>
            </a:r>
            <a:br>
              <a:rPr lang="fa-IR" sz="2800" dirty="0" smtClean="0"/>
            </a:br>
            <a:r>
              <a:rPr lang="fa-IR" sz="2800" dirty="0" smtClean="0"/>
              <a:t>نحوه برخورد با حسابهای کاهنده دارایی های شرکت فرعی در تاریخ تحصیل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400" dirty="0" smtClean="0"/>
              <a:t>عمده ترین حساب های کاهنده دارایی ها به شرح زیراست.</a:t>
            </a:r>
          </a:p>
          <a:p>
            <a:pPr marL="0" indent="0" algn="r">
              <a:buNone/>
            </a:pPr>
            <a:r>
              <a:rPr lang="fa-IR" sz="2400" dirty="0" smtClean="0"/>
              <a:t>1- استهلاک انباشته دارایی های ثابت</a:t>
            </a:r>
          </a:p>
          <a:p>
            <a:pPr marL="0" indent="0" algn="r">
              <a:buNone/>
            </a:pPr>
            <a:endParaRPr lang="fa-IR" sz="2400" dirty="0" smtClean="0"/>
          </a:p>
          <a:p>
            <a:pPr marL="0" indent="0" algn="r">
              <a:buNone/>
            </a:pPr>
            <a:r>
              <a:rPr lang="fa-IR" sz="2400" dirty="0" smtClean="0"/>
              <a:t>2- کاهش ارزش انباشته سرمایه گذاری ها</a:t>
            </a:r>
          </a:p>
          <a:p>
            <a:pPr marL="0" indent="0" algn="r">
              <a:buNone/>
            </a:pPr>
            <a:endParaRPr lang="fa-IR" sz="2400" dirty="0" smtClean="0"/>
          </a:p>
          <a:p>
            <a:pPr marL="0" indent="0" algn="r">
              <a:buNone/>
            </a:pPr>
            <a:r>
              <a:rPr lang="fa-IR" sz="2400" dirty="0" smtClean="0"/>
              <a:t>3- ذخیره مطالبات مشکوک الوصول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577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644637"/>
          </a:xfrm>
        </p:spPr>
        <p:txBody>
          <a:bodyPr>
            <a:normAutofit fontScale="90000"/>
          </a:bodyPr>
          <a:lstStyle/>
          <a:p>
            <a:pPr algn="r"/>
            <a:r>
              <a:rPr lang="fa-IR" sz="1800" dirty="0" smtClean="0"/>
              <a:t>مثال :</a:t>
            </a:r>
            <a:br>
              <a:rPr lang="fa-IR" sz="1800" dirty="0" smtClean="0"/>
            </a:br>
            <a:r>
              <a:rPr lang="fa-IR" sz="1800" dirty="0" smtClean="0"/>
              <a:t>شرکت فرعی کاملا تحت تملک- سال اول پس از تحصیل</a:t>
            </a:r>
            <a:br>
              <a:rPr lang="fa-IR" sz="1800" dirty="0" smtClean="0"/>
            </a:br>
            <a:r>
              <a:rPr lang="fa-IR" sz="1800" dirty="0"/>
              <a:t>شرکت الف مالکیت 100درصدی سهام شرکت ب را در ابتدای سال 97 با پرداخت 230،000میلیون ریال وجه نقد و 20،000میلیون ریال مخارج مستقیم تحصیل نمود ه است ارزش منصفانه و مبلغ دفتری داراییها و بدهی های شرکت ب در ابتدای سال90 و همچنین بخش حقوق صاحبان سهام آن به شرح زیر است:</a:t>
            </a:r>
            <a:br>
              <a:rPr lang="fa-IR" sz="1800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514" y="1900686"/>
            <a:ext cx="9609826" cy="4957314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fa-IR" sz="2000" dirty="0" smtClean="0"/>
              <a:t>                                       </a:t>
            </a:r>
            <a:r>
              <a:rPr lang="fa-IR" sz="2000" u="sng" dirty="0" smtClean="0"/>
              <a:t>مبلغ دفتری</a:t>
            </a:r>
            <a:r>
              <a:rPr lang="fa-IR" sz="2000" dirty="0" smtClean="0"/>
              <a:t>                 </a:t>
            </a:r>
            <a:r>
              <a:rPr lang="fa-IR" sz="2000" u="sng" dirty="0" smtClean="0"/>
              <a:t>ارزش منصفانه</a:t>
            </a:r>
          </a:p>
          <a:p>
            <a:pPr marL="0" indent="0" algn="r">
              <a:buNone/>
            </a:pPr>
            <a:r>
              <a:rPr lang="fa-IR" sz="1200" dirty="0" smtClean="0"/>
              <a:t>موجودی نقد                                                        25،000                                                25،000</a:t>
            </a:r>
          </a:p>
          <a:p>
            <a:pPr marL="0" indent="0" algn="r">
              <a:buNone/>
            </a:pPr>
            <a:r>
              <a:rPr lang="fa-IR" sz="1200" dirty="0" smtClean="0"/>
              <a:t>حسابهای دریافتنی                                              50،000                                                 50،000</a:t>
            </a:r>
          </a:p>
          <a:p>
            <a:pPr marL="0" indent="0" algn="r">
              <a:buNone/>
            </a:pPr>
            <a:r>
              <a:rPr lang="fa-IR" sz="1200" dirty="0" smtClean="0"/>
              <a:t>موجودی کالا                                                       26،000                                                30،000</a:t>
            </a:r>
          </a:p>
          <a:p>
            <a:pPr marL="0" indent="0" algn="r">
              <a:buNone/>
            </a:pPr>
            <a:r>
              <a:rPr lang="fa-IR" sz="1200" dirty="0" smtClean="0"/>
              <a:t>سایر داریی های جاری                                         20،000                                                20،000</a:t>
            </a:r>
          </a:p>
          <a:p>
            <a:pPr marL="0" indent="0" algn="r">
              <a:buNone/>
            </a:pPr>
            <a:r>
              <a:rPr lang="fa-IR" sz="1200" dirty="0" smtClean="0"/>
              <a:t>داراییهای ثابت مشهود                                         85،000                                                100،000</a:t>
            </a:r>
          </a:p>
          <a:p>
            <a:pPr marL="0" indent="0" algn="r">
              <a:buNone/>
            </a:pPr>
            <a:r>
              <a:rPr lang="fa-IR" sz="1200" dirty="0" smtClean="0"/>
              <a:t>دارایی های نامشهود                                         18،000                                                  20،000</a:t>
            </a:r>
          </a:p>
          <a:p>
            <a:pPr marL="0" indent="0" algn="r">
              <a:buNone/>
            </a:pPr>
            <a:r>
              <a:rPr lang="fa-IR" sz="1200" dirty="0" smtClean="0"/>
              <a:t>بدهی های جاری                                              (20،000)                                               (20،000)</a:t>
            </a:r>
          </a:p>
          <a:p>
            <a:pPr marL="0" indent="0" algn="r">
              <a:buNone/>
            </a:pPr>
            <a:r>
              <a:rPr lang="fa-IR" sz="1200" dirty="0" smtClean="0"/>
              <a:t>بدهی های غیر جاری                                        (17،000)                                               (17،000)</a:t>
            </a:r>
          </a:p>
          <a:p>
            <a:pPr marL="0" indent="0" algn="r">
              <a:buNone/>
            </a:pPr>
            <a:endParaRPr lang="fa-IR" sz="1200" dirty="0"/>
          </a:p>
          <a:p>
            <a:pPr marL="0" indent="0" algn="r">
              <a:buNone/>
            </a:pPr>
            <a:r>
              <a:rPr lang="fa-IR" sz="1200" dirty="0" smtClean="0"/>
              <a:t>خالص دارایی ها                                                 187،000                                            208،000</a:t>
            </a:r>
          </a:p>
          <a:p>
            <a:pPr marL="0" indent="0" algn="r">
              <a:buNone/>
            </a:pPr>
            <a:r>
              <a:rPr lang="fa-IR" sz="1200" dirty="0" smtClean="0"/>
              <a:t>حقوق صاحبان سرمایه :</a:t>
            </a:r>
          </a:p>
          <a:p>
            <a:pPr marL="0" indent="0" algn="r">
              <a:buNone/>
            </a:pPr>
            <a:r>
              <a:rPr lang="fa-IR" sz="1200" dirty="0" smtClean="0"/>
              <a:t>سرمایه                                                             140،000</a:t>
            </a:r>
          </a:p>
          <a:p>
            <a:pPr marL="0" indent="0" algn="r">
              <a:buNone/>
            </a:pPr>
            <a:r>
              <a:rPr lang="fa-IR" sz="1200" dirty="0" smtClean="0"/>
              <a:t>اندوحته قانونی                                                    15،000</a:t>
            </a:r>
          </a:p>
          <a:p>
            <a:pPr marL="0" indent="0" algn="r">
              <a:buNone/>
            </a:pPr>
            <a:r>
              <a:rPr lang="fa-IR" sz="1200" dirty="0" smtClean="0"/>
              <a:t>سود انباشته                                                      32،000</a:t>
            </a:r>
          </a:p>
          <a:p>
            <a:pPr marL="0" indent="0" algn="r">
              <a:buNone/>
            </a:pPr>
            <a:r>
              <a:rPr lang="fa-IR" sz="1200" dirty="0" smtClean="0"/>
              <a:t>جمع حقوق صاحبان سرمایه :                                187،000</a:t>
            </a:r>
          </a:p>
          <a:p>
            <a:pPr marL="0" indent="0" algn="r">
              <a:buNone/>
            </a:pPr>
            <a:endParaRPr lang="fa-IR" sz="1200" dirty="0" smtClean="0"/>
          </a:p>
          <a:p>
            <a:pPr marL="0" indent="0" algn="r">
              <a:buNone/>
            </a:pPr>
            <a:r>
              <a:rPr lang="fa-IR" sz="1200" dirty="0" smtClean="0"/>
              <a:t>                        </a:t>
            </a:r>
            <a:endParaRPr lang="en-US" sz="12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272068" y="4951563"/>
            <a:ext cx="923027" cy="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615133" y="4942938"/>
            <a:ext cx="1000664" cy="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52891" y="5840083"/>
            <a:ext cx="1673524" cy="25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35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1800" dirty="0" smtClean="0"/>
              <a:t>عمر باقیمانده داراییهای ثابت مشهود 5 سال و داراییهای نامشهود 10 سال است .برای ارزشگذاری موجودی کالا از روش اولین صادره از اولین وارده استفاده می شود .برای مستهلک کردن داراییها از روش خط مستقیم استفاده می شود . </a:t>
            </a:r>
            <a:br>
              <a:rPr lang="fa-IR" sz="1800" dirty="0" smtClean="0"/>
            </a:br>
            <a:r>
              <a:rPr lang="fa-IR" sz="1800" dirty="0" smtClean="0"/>
              <a:t>ترازنامه شرکت الف وب به تاریخ 97/12/29 و صورت سود و زیان دو شرکت به شرح زیر می باشد</a:t>
            </a:r>
            <a:br>
              <a:rPr lang="fa-IR" sz="1800" dirty="0" smtClean="0"/>
            </a:br>
            <a:r>
              <a:rPr lang="fa-IR" sz="1800" dirty="0" smtClean="0"/>
              <a:t>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310" y="1788542"/>
            <a:ext cx="8915400" cy="4629509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dirty="0" smtClean="0"/>
              <a:t>                                          </a:t>
            </a:r>
            <a:r>
              <a:rPr lang="fa-IR" sz="2800" dirty="0" smtClean="0"/>
              <a:t>صورت سود و زیان </a:t>
            </a:r>
          </a:p>
          <a:p>
            <a:pPr marL="0" indent="0" algn="r">
              <a:buNone/>
            </a:pPr>
            <a:r>
              <a:rPr lang="fa-IR" sz="2800" dirty="0"/>
              <a:t> </a:t>
            </a:r>
            <a:r>
              <a:rPr lang="fa-IR" sz="2800" dirty="0" smtClean="0"/>
              <a:t>                             الف                      ب</a:t>
            </a:r>
          </a:p>
          <a:p>
            <a:pPr marL="0" indent="0" algn="r">
              <a:buNone/>
            </a:pPr>
            <a:r>
              <a:rPr lang="fa-IR" sz="1400" dirty="0" smtClean="0"/>
              <a:t>فروش کالا                                             1،400،00                                   1،040،000</a:t>
            </a:r>
          </a:p>
          <a:p>
            <a:pPr marL="0" indent="0" algn="r">
              <a:buNone/>
            </a:pPr>
            <a:r>
              <a:rPr lang="fa-IR" sz="1400" dirty="0" smtClean="0"/>
              <a:t>بهای تمام شده فروش                               (890،000)                               (680،000)</a:t>
            </a:r>
          </a:p>
          <a:p>
            <a:pPr marL="0" indent="0" algn="r">
              <a:buNone/>
            </a:pPr>
            <a:r>
              <a:rPr lang="fa-IR" sz="1400" dirty="0" smtClean="0"/>
              <a:t>هزینه های عمومی ،اداری و فروش               (180،000)                               (100،000)</a:t>
            </a:r>
          </a:p>
          <a:p>
            <a:pPr marL="0" indent="0" algn="r">
              <a:buNone/>
            </a:pPr>
            <a:r>
              <a:rPr lang="fa-IR" sz="1400" dirty="0" smtClean="0"/>
              <a:t>هزینه های مالی                                       (280،000)                              (132،000)</a:t>
            </a:r>
          </a:p>
          <a:p>
            <a:pPr marL="0" indent="0" algn="r">
              <a:buNone/>
            </a:pPr>
            <a:r>
              <a:rPr lang="fa-IR" sz="1400" dirty="0" smtClean="0"/>
              <a:t>مالیات بر درآمد                                          (6،000)                                    (32،000)</a:t>
            </a:r>
          </a:p>
          <a:p>
            <a:pPr marL="0" indent="0" algn="r">
              <a:buNone/>
            </a:pPr>
            <a:r>
              <a:rPr lang="fa-IR" sz="1400" dirty="0" smtClean="0"/>
              <a:t> سود خالص                                             44،000                                   96،000</a:t>
            </a:r>
          </a:p>
          <a:p>
            <a:pPr marL="0" indent="0" algn="r">
              <a:buNone/>
            </a:pPr>
            <a:r>
              <a:rPr lang="fa-IR" sz="1400" dirty="0" smtClean="0"/>
              <a:t>گردش حساب سود و زیان انباشته:</a:t>
            </a:r>
          </a:p>
          <a:p>
            <a:pPr marL="0" indent="0" algn="r">
              <a:buNone/>
            </a:pPr>
            <a:r>
              <a:rPr lang="fa-IR" sz="1400" dirty="0" smtClean="0"/>
              <a:t>سود انباشته اول دوره                              300،000                                     32،000</a:t>
            </a:r>
          </a:p>
          <a:p>
            <a:pPr marL="0" indent="0" algn="r">
              <a:buNone/>
            </a:pPr>
            <a:r>
              <a:rPr lang="fa-IR" sz="1400" dirty="0" smtClean="0"/>
              <a:t>سود خالص                                            44،000                                     96،000</a:t>
            </a:r>
          </a:p>
          <a:p>
            <a:pPr marL="0" indent="0" algn="r">
              <a:buNone/>
            </a:pPr>
            <a:r>
              <a:rPr lang="fa-IR" sz="1400" dirty="0" smtClean="0"/>
              <a:t>تقسیم سود                                         (80،000)                                    (24،000)</a:t>
            </a:r>
          </a:p>
          <a:p>
            <a:pPr marL="0" indent="0" algn="r">
              <a:buNone/>
            </a:pPr>
            <a:r>
              <a:rPr lang="fa-IR" sz="1400" dirty="0" smtClean="0"/>
              <a:t>سود انباشته پایان دوره                          264،000                                    104،000</a:t>
            </a:r>
          </a:p>
          <a:p>
            <a:pPr marL="0" indent="0" algn="r">
              <a:buNone/>
            </a:pPr>
            <a:endParaRPr lang="fa-IR" sz="1400" dirty="0" smtClean="0"/>
          </a:p>
          <a:p>
            <a:pPr marL="0" indent="0" algn="r">
              <a:buNone/>
            </a:pPr>
            <a:endParaRPr lang="fa-IR" sz="1400" dirty="0" smtClean="0"/>
          </a:p>
          <a:p>
            <a:pPr marL="0" indent="0" algn="r">
              <a:buNone/>
            </a:pP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676845" y="4373592"/>
            <a:ext cx="1414732" cy="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019909" y="4364966"/>
            <a:ext cx="1630393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048768" y="6029864"/>
            <a:ext cx="1422372" cy="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97547" y="6003985"/>
            <a:ext cx="1854679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82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9431" y="77637"/>
            <a:ext cx="8915400" cy="649569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dirty="0" smtClean="0"/>
              <a:t>                                                    </a:t>
            </a:r>
            <a:r>
              <a:rPr lang="fa-IR" sz="2800" dirty="0" smtClean="0"/>
              <a:t>ترازنامه</a:t>
            </a:r>
          </a:p>
          <a:p>
            <a:pPr marL="0" indent="0" algn="r">
              <a:buNone/>
            </a:pPr>
            <a:r>
              <a:rPr lang="fa-IR" sz="2800" dirty="0"/>
              <a:t> </a:t>
            </a:r>
            <a:r>
              <a:rPr lang="fa-IR" sz="2800" dirty="0" smtClean="0"/>
              <a:t>                               الف                ب</a:t>
            </a:r>
          </a:p>
          <a:p>
            <a:pPr marL="0" indent="0" algn="r">
              <a:buNone/>
            </a:pPr>
            <a:r>
              <a:rPr lang="fa-IR" sz="1600" dirty="0" smtClean="0"/>
              <a:t>موجودی نقد                                    260،000                        70،000 </a:t>
            </a:r>
          </a:p>
          <a:p>
            <a:pPr marL="0" indent="0" algn="r">
              <a:buNone/>
            </a:pPr>
            <a:r>
              <a:rPr lang="fa-IR" sz="1600" dirty="0" smtClean="0"/>
              <a:t>حسابهای دریافتنی                          220،000                        70،000</a:t>
            </a:r>
          </a:p>
          <a:p>
            <a:pPr marL="0" indent="0" algn="r">
              <a:buNone/>
            </a:pPr>
            <a:r>
              <a:rPr lang="fa-IR" sz="1600" dirty="0" smtClean="0"/>
              <a:t>موجودی کالا                                   220،000                        50،000</a:t>
            </a:r>
          </a:p>
          <a:p>
            <a:pPr marL="0" indent="0" algn="r">
              <a:buNone/>
            </a:pPr>
            <a:r>
              <a:rPr lang="fa-IR" sz="1600" dirty="0" smtClean="0"/>
              <a:t>سایر دارایی های جاری                       148،000                      35،000</a:t>
            </a:r>
          </a:p>
          <a:p>
            <a:pPr marL="0" indent="0" algn="r">
              <a:buNone/>
            </a:pPr>
            <a:r>
              <a:rPr lang="fa-IR" sz="1600" dirty="0" smtClean="0"/>
              <a:t>سرمایه گذاری در شرکت ب                   226،000                             0</a:t>
            </a:r>
          </a:p>
          <a:p>
            <a:pPr marL="0" indent="0" algn="r">
              <a:buNone/>
            </a:pPr>
            <a:r>
              <a:rPr lang="fa-IR" sz="1600" dirty="0" smtClean="0"/>
              <a:t>دارایی های ثابت مشهود                       344،000                       68،000</a:t>
            </a:r>
          </a:p>
          <a:p>
            <a:pPr marL="0" indent="0" algn="r">
              <a:buNone/>
            </a:pPr>
            <a:r>
              <a:rPr lang="fa-IR" sz="1600" dirty="0" smtClean="0"/>
              <a:t>دارایی های نامشهود                           128،000                        16،200</a:t>
            </a:r>
          </a:p>
          <a:p>
            <a:pPr marL="0" indent="0" algn="r">
              <a:buNone/>
            </a:pPr>
            <a:r>
              <a:rPr lang="fa-IR" sz="1600" dirty="0" smtClean="0"/>
              <a:t>جمع داراییها                                         1،546،000                 309،200</a:t>
            </a:r>
          </a:p>
          <a:p>
            <a:pPr marL="0" indent="0" algn="r">
              <a:buNone/>
            </a:pPr>
            <a:r>
              <a:rPr lang="fa-IR" sz="1600" dirty="0" smtClean="0"/>
              <a:t>بدهی های جاری                                  140،000                    44،000</a:t>
            </a:r>
          </a:p>
          <a:p>
            <a:pPr marL="0" indent="0" algn="r">
              <a:buNone/>
            </a:pPr>
            <a:r>
              <a:rPr lang="fa-IR" sz="1600" dirty="0" smtClean="0"/>
              <a:t>بدهی های غیر جاری                              182،000                  6،200</a:t>
            </a:r>
          </a:p>
          <a:p>
            <a:pPr marL="0" indent="0" algn="r">
              <a:buNone/>
            </a:pPr>
            <a:r>
              <a:rPr lang="fa-IR" sz="1600" dirty="0" smtClean="0"/>
              <a:t>سرمایه                                                700،000                  140،000</a:t>
            </a:r>
          </a:p>
          <a:p>
            <a:pPr marL="0" indent="0" algn="r">
              <a:buNone/>
            </a:pPr>
            <a:r>
              <a:rPr lang="fa-IR" sz="1600" dirty="0" smtClean="0"/>
              <a:t>اندوخته قانونی                                        160،000                 15،000</a:t>
            </a:r>
          </a:p>
          <a:p>
            <a:pPr marL="0" indent="0" algn="r">
              <a:buNone/>
            </a:pPr>
            <a:r>
              <a:rPr lang="fa-IR" sz="1600" dirty="0" smtClean="0"/>
              <a:t>سود انباشته                                         364،000                  104،000</a:t>
            </a:r>
          </a:p>
          <a:p>
            <a:pPr marL="0" indent="0" algn="r">
              <a:buNone/>
            </a:pPr>
            <a:r>
              <a:rPr lang="fa-IR" sz="1600" dirty="0" smtClean="0"/>
              <a:t>جمع بد هی و حقوق صاحبان سهام:             1،546،000           309،200</a:t>
            </a:r>
          </a:p>
          <a:p>
            <a:pPr marL="0" indent="0" algn="r">
              <a:buNone/>
            </a:pPr>
            <a:endParaRPr lang="fa-IR" sz="1600" dirty="0" smtClean="0"/>
          </a:p>
          <a:p>
            <a:pPr marL="0" indent="0" algn="r">
              <a:buNone/>
            </a:pPr>
            <a:endParaRPr lang="fa-IR" sz="1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590581" y="3726611"/>
            <a:ext cx="1318554" cy="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04581" y="3743864"/>
            <a:ext cx="1483744" cy="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366294" y="5965166"/>
            <a:ext cx="1293963" cy="12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658264" y="5952226"/>
            <a:ext cx="1250830" cy="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66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000" dirty="0" smtClean="0"/>
              <a:t>سود تقسیم شده شرکت بتا از محل سود انباشته قبل از تحصیل می باشد.</a:t>
            </a:r>
            <a:br>
              <a:rPr lang="fa-IR" sz="2000" dirty="0" smtClean="0"/>
            </a:br>
            <a:r>
              <a:rPr lang="fa-IR" sz="2000" dirty="0" smtClean="0"/>
              <a:t>مطلوبست : تهیه کاربرگ صورتهای مالی تلفیقی.</a:t>
            </a:r>
            <a:br>
              <a:rPr lang="fa-IR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ثبت در دفاتر قانونی الف:</a:t>
            </a:r>
          </a:p>
          <a:p>
            <a:pPr marL="0" indent="0" algn="r">
              <a:buNone/>
            </a:pPr>
            <a:r>
              <a:rPr lang="fa-IR" dirty="0" smtClean="0"/>
              <a:t>سرمایه گذاری در سهام ب         250،000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موجودی نقد                      250،000</a:t>
            </a: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موجودی نقد                       24،000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سرمایه گذاری در شرکت ب     24،000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864634" y="3925019"/>
            <a:ext cx="7565366" cy="51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55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1800" dirty="0" smtClean="0"/>
              <a:t>بهای تمام شده سرمایه گذاری                        250،000</a:t>
            </a:r>
            <a:br>
              <a:rPr lang="fa-IR" sz="1800" dirty="0" smtClean="0"/>
            </a:br>
            <a:r>
              <a:rPr lang="fa-IR" sz="1800" dirty="0" smtClean="0"/>
              <a:t>- خالص ارزش منصفانه دارایی ها                      (208،000)</a:t>
            </a:r>
            <a:br>
              <a:rPr lang="fa-IR" sz="1800" dirty="0" smtClean="0"/>
            </a:br>
            <a:r>
              <a:rPr lang="fa-IR" sz="1800" dirty="0"/>
              <a:t/>
            </a:r>
            <a:br>
              <a:rPr lang="fa-IR" sz="1800" dirty="0"/>
            </a:br>
            <a:r>
              <a:rPr lang="fa-IR" sz="1800" dirty="0" smtClean="0"/>
              <a:t>سرقفلی                                                       42،000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                                         مبلغ دفتری                    ارزش منصفانه               تفاوت</a:t>
            </a:r>
          </a:p>
          <a:p>
            <a:pPr marL="0" indent="0" algn="r">
              <a:buNone/>
            </a:pPr>
            <a:r>
              <a:rPr lang="fa-IR" dirty="0" smtClean="0"/>
              <a:t>موجودی کالا                        26،000                         30،000                        4،000</a:t>
            </a:r>
          </a:p>
          <a:p>
            <a:pPr marL="0" indent="0" algn="r">
              <a:buNone/>
            </a:pPr>
            <a:r>
              <a:rPr lang="fa-IR" dirty="0" smtClean="0"/>
              <a:t>دارایی ثابت مشهود               85،000                         100،000                     15،000</a:t>
            </a:r>
          </a:p>
          <a:p>
            <a:pPr marL="0" indent="0" algn="r">
              <a:buNone/>
            </a:pPr>
            <a:r>
              <a:rPr lang="fa-IR" dirty="0" smtClean="0"/>
              <a:t>دارایی نامشهود                    18،000                         20،000                       2،000</a:t>
            </a:r>
          </a:p>
          <a:p>
            <a:pPr marL="0" indent="0" algn="r">
              <a:buNone/>
            </a:pPr>
            <a:r>
              <a:rPr lang="fa-IR" dirty="0" smtClean="0"/>
              <a:t>جمع افزایش                                                                                               21،000</a:t>
            </a:r>
          </a:p>
          <a:p>
            <a:pPr marL="0" indent="0" algn="r">
              <a:buNone/>
            </a:pPr>
            <a:r>
              <a:rPr lang="fa-IR" dirty="0" smtClean="0"/>
              <a:t>سرقفلی                                                                                                    42،000</a:t>
            </a:r>
          </a:p>
          <a:p>
            <a:pPr marL="0" indent="0" algn="r">
              <a:buNone/>
            </a:pPr>
            <a:r>
              <a:rPr lang="fa-IR" dirty="0" smtClean="0"/>
              <a:t>جمع افزایش ارزش و سر قفلی                                                                       63،000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339751" y="1388853"/>
            <a:ext cx="1871932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91442" y="3528204"/>
            <a:ext cx="1121433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89212" y="4304581"/>
            <a:ext cx="1223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59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000" dirty="0" smtClean="0"/>
              <a:t>تعدیلات تلفیقی:</a:t>
            </a:r>
            <a:br>
              <a:rPr lang="fa-IR" sz="2000" dirty="0" smtClean="0"/>
            </a:br>
            <a:r>
              <a:rPr lang="fa-IR" sz="2000" dirty="0" smtClean="0"/>
              <a:t>1- تخصیص بهای تمام شده سرمایه گذاری:</a:t>
            </a:r>
            <a:br>
              <a:rPr lang="fa-IR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1575" y="1572882"/>
            <a:ext cx="8915400" cy="483654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dirty="0" smtClean="0"/>
              <a:t>1-1 سرمایه                         140،000</a:t>
            </a:r>
          </a:p>
          <a:p>
            <a:pPr marL="0" indent="0" algn="r">
              <a:buNone/>
            </a:pPr>
            <a:r>
              <a:rPr lang="fa-IR" dirty="0" smtClean="0"/>
              <a:t>اندوخته قانونی                     15،000</a:t>
            </a:r>
          </a:p>
          <a:p>
            <a:pPr marL="0" indent="0" algn="r">
              <a:buNone/>
            </a:pPr>
            <a:r>
              <a:rPr lang="fa-IR" dirty="0" smtClean="0"/>
              <a:t>سود انباشته                       32،000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سرمایه گذاری در سهام ب       187،000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1-2  موجودی کالا                4000</a:t>
            </a:r>
          </a:p>
          <a:p>
            <a:pPr marL="0" indent="0" algn="r">
              <a:buNone/>
            </a:pPr>
            <a:r>
              <a:rPr lang="fa-IR" dirty="0" smtClean="0"/>
              <a:t>دارایی های ثابت مشهود      15،000</a:t>
            </a:r>
          </a:p>
          <a:p>
            <a:pPr marL="0" indent="0" algn="r">
              <a:buNone/>
            </a:pPr>
            <a:r>
              <a:rPr lang="fa-IR" dirty="0" smtClean="0"/>
              <a:t>دارایی نامشهود                 2،000</a:t>
            </a:r>
          </a:p>
          <a:p>
            <a:pPr marL="0" indent="0" algn="r">
              <a:buNone/>
            </a:pPr>
            <a:r>
              <a:rPr lang="fa-IR" dirty="0" smtClean="0"/>
              <a:t>سرقفلی                          42،000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سرمایه گذاری در سهام ب            63،000</a:t>
            </a:r>
          </a:p>
          <a:p>
            <a:pPr marL="0" indent="0" algn="r">
              <a:buNone/>
            </a:pPr>
            <a:r>
              <a:rPr lang="fa-I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470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>2- شناسایی هزینه استهلاک مابه التفاوت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948" y="1469366"/>
            <a:ext cx="8915400" cy="4672642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سرقفلی                                  4،200  =  10  ÷ 42،000</a:t>
            </a:r>
          </a:p>
          <a:p>
            <a:pPr marL="0" indent="0" algn="r">
              <a:buNone/>
            </a:pPr>
            <a:r>
              <a:rPr lang="fa-IR" dirty="0" smtClean="0"/>
              <a:t>دارایی ثابت مشهود                    3،000 =   5   ÷ 15،000</a:t>
            </a:r>
          </a:p>
          <a:p>
            <a:pPr marL="0" indent="0" algn="r">
              <a:buNone/>
            </a:pPr>
            <a:r>
              <a:rPr lang="fa-IR" dirty="0" smtClean="0"/>
              <a:t>دارایی نامشهود                        200     =   10  ÷ 2،000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هزینه های عمومی و اداری               7،400</a:t>
            </a:r>
          </a:p>
          <a:p>
            <a:pPr marL="0" indent="0" algn="r">
              <a:buNone/>
            </a:pPr>
            <a:r>
              <a:rPr lang="fa-IR" dirty="0" smtClean="0"/>
              <a:t>بهای تمام شده فروش</a:t>
            </a:r>
            <a:r>
              <a:rPr lang="fa-IR" dirty="0"/>
              <a:t> </a:t>
            </a:r>
            <a:r>
              <a:rPr lang="fa-IR" dirty="0" smtClean="0"/>
              <a:t>                    4،000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سرقفلی                             4،200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دارایی ثابت مشهود              3،000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دارایی نامشهود                   200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موجودی کالا                      4،000</a:t>
            </a: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632231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277</TotalTime>
  <Words>774</Words>
  <Application>Microsoft Office PowerPoint</Application>
  <PresentationFormat>Widescreen</PresentationFormat>
  <Paragraphs>256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Tahoma</vt:lpstr>
      <vt:lpstr>Wingdings 3</vt:lpstr>
      <vt:lpstr>Wisp</vt:lpstr>
      <vt:lpstr>به نام خداوند جان و خرد</vt:lpstr>
      <vt:lpstr>موضوع این جلسه : نحوه برخورد با حسابهای کاهنده دارایی های شرکت فرعی در تاریخ تحصیل</vt:lpstr>
      <vt:lpstr>مثال : شرکت فرعی کاملا تحت تملک- سال اول پس از تحصیل شرکت الف مالکیت 100درصدی سهام شرکت ب را در ابتدای سال 97 با پرداخت 230،000میلیون ریال وجه نقد و 20،000میلیون ریال مخارج مستقیم تحصیل نمود ه است ارزش منصفانه و مبلغ دفتری داراییها و بدهی های شرکت ب در ابتدای سال90 و همچنین بخش حقوق صاحبان سهام آن به شرح زیر است: </vt:lpstr>
      <vt:lpstr>عمر باقیمانده داراییهای ثابت مشهود 5 سال و داراییهای نامشهود 10 سال است .برای ارزشگذاری موجودی کالا از روش اولین صادره از اولین وارده استفاده می شود .برای مستهلک کردن داراییها از روش خط مستقیم استفاده می شود .  ترازنامه شرکت الف وب به تاریخ 97/12/29 و صورت سود و زیان دو شرکت به شرح زیر می باشد  </vt:lpstr>
      <vt:lpstr>PowerPoint Presentation</vt:lpstr>
      <vt:lpstr>سود تقسیم شده شرکت بتا از محل سود انباشته قبل از تحصیل می باشد. مطلوبست : تهیه کاربرگ صورتهای مالی تلفیقی. </vt:lpstr>
      <vt:lpstr>بهای تمام شده سرمایه گذاری                        250،000 - خالص ارزش منصفانه دارایی ها                      (208،000)  سرقفلی                                                       42،000</vt:lpstr>
      <vt:lpstr>تعدیلات تلفیقی: 1- تخصیص بهای تمام شده سرمایه گذاری: </vt:lpstr>
      <vt:lpstr>2- شناسایی هزینه استهلاک مابه التفاوت</vt:lpstr>
      <vt:lpstr>3- حذف معاملات درون گروهی </vt:lpstr>
      <vt:lpstr>گروه الف  کاربرگ صورت های مالی تلفیقی برای سال منتهی به 97/12/29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جان و خرد</dc:title>
  <dc:creator>Khane Computer</dc:creator>
  <cp:lastModifiedBy>Khane Computer</cp:lastModifiedBy>
  <cp:revision>30</cp:revision>
  <dcterms:created xsi:type="dcterms:W3CDTF">2020-03-27T07:25:07Z</dcterms:created>
  <dcterms:modified xsi:type="dcterms:W3CDTF">2020-03-27T12:03:00Z</dcterms:modified>
</cp:coreProperties>
</file>