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5" r:id="rId4"/>
    <p:sldId id="257" r:id="rId5"/>
    <p:sldId id="258" r:id="rId6"/>
    <p:sldId id="259" r:id="rId7"/>
    <p:sldId id="260" r:id="rId8"/>
    <p:sldId id="261" r:id="rId9"/>
    <p:sldId id="264" r:id="rId10"/>
    <p:sldId id="262"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4926" y="271732"/>
            <a:ext cx="8915399" cy="875581"/>
          </a:xfrm>
        </p:spPr>
        <p:txBody>
          <a:bodyPr>
            <a:normAutofit fontScale="90000"/>
          </a:bodyPr>
          <a:lstStyle/>
          <a:p>
            <a:pPr algn="ctr"/>
            <a:r>
              <a:rPr lang="fa-IR" dirty="0" smtClean="0"/>
              <a:t>به نام خدا</a:t>
            </a:r>
            <a:endParaRPr lang="en-US" dirty="0"/>
          </a:p>
        </p:txBody>
      </p:sp>
      <p:sp>
        <p:nvSpPr>
          <p:cNvPr id="3" name="Subtitle 2"/>
          <p:cNvSpPr>
            <a:spLocks noGrp="1"/>
          </p:cNvSpPr>
          <p:nvPr>
            <p:ph type="subTitle" idx="1"/>
          </p:nvPr>
        </p:nvSpPr>
        <p:spPr>
          <a:xfrm>
            <a:off x="2589213" y="1423359"/>
            <a:ext cx="8915399" cy="4480304"/>
          </a:xfrm>
        </p:spPr>
        <p:txBody>
          <a:bodyPr/>
          <a:lstStyle/>
          <a:p>
            <a:pPr algn="r"/>
            <a:r>
              <a:rPr lang="fa-IR" sz="3200" dirty="0" smtClean="0"/>
              <a:t>موضوع این جلسه :</a:t>
            </a:r>
          </a:p>
          <a:p>
            <a:pPr algn="r"/>
            <a:endParaRPr lang="fa-IR" sz="3200" dirty="0" smtClean="0"/>
          </a:p>
          <a:p>
            <a:pPr algn="ctr"/>
            <a:r>
              <a:rPr lang="fa-IR" sz="3200" dirty="0" smtClean="0"/>
              <a:t>استاندارد شماره 32</a:t>
            </a:r>
          </a:p>
          <a:p>
            <a:pPr algn="ctr"/>
            <a:r>
              <a:rPr lang="fa-IR" sz="3200" dirty="0" smtClean="0"/>
              <a:t>کاهش ارزش داراییها </a:t>
            </a:r>
            <a:endParaRPr lang="en-US" sz="3200" dirty="0"/>
          </a:p>
        </p:txBody>
      </p:sp>
    </p:spTree>
    <p:extLst>
      <p:ext uri="{BB962C8B-B14F-4D97-AF65-F5344CB8AC3E}">
        <p14:creationId xmlns:p14="http://schemas.microsoft.com/office/powerpoint/2010/main" val="117488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000" dirty="0" smtClean="0"/>
              <a:t>زمانی که کلیه عوامل کاهنده ارزش از بین می رود ، استهلاک انباشته باید به میزان سالهای که استهلاک کمتر محاسبه و ثبت می شده است ، بستانکار گردد.</a:t>
            </a:r>
            <a:br>
              <a:rPr lang="fa-IR" sz="2000" dirty="0" smtClean="0"/>
            </a:br>
            <a:endParaRPr lang="en-US" sz="2000" dirty="0"/>
          </a:p>
        </p:txBody>
      </p:sp>
      <p:sp>
        <p:nvSpPr>
          <p:cNvPr id="3" name="Content Placeholder 2"/>
          <p:cNvSpPr>
            <a:spLocks noGrp="1"/>
          </p:cNvSpPr>
          <p:nvPr>
            <p:ph idx="1"/>
          </p:nvPr>
        </p:nvSpPr>
        <p:spPr/>
        <p:txBody>
          <a:bodyPr>
            <a:normAutofit lnSpcReduction="10000"/>
          </a:bodyPr>
          <a:lstStyle/>
          <a:p>
            <a:pPr marL="0" indent="0" algn="r">
              <a:buNone/>
            </a:pPr>
            <a:r>
              <a:rPr lang="fa-IR" dirty="0" smtClean="0"/>
              <a:t>هزینه استهلاک سالیانه قبلی                         </a:t>
            </a:r>
            <a:r>
              <a:rPr lang="fa-IR" dirty="0" smtClean="0"/>
              <a:t>       </a:t>
            </a:r>
            <a:r>
              <a:rPr lang="fa-IR" dirty="0" smtClean="0"/>
              <a:t>14،000،000</a:t>
            </a:r>
          </a:p>
          <a:p>
            <a:pPr marL="0" indent="0" algn="r">
              <a:buNone/>
            </a:pPr>
            <a:r>
              <a:rPr lang="fa-IR" dirty="0" smtClean="0"/>
              <a:t>هزینه استهلاک سالیانه فعلی                               (10،000،000)</a:t>
            </a:r>
          </a:p>
          <a:p>
            <a:pPr marL="0" indent="0" algn="r">
              <a:buNone/>
            </a:pPr>
            <a:r>
              <a:rPr lang="fa-IR" dirty="0" smtClean="0"/>
              <a:t>مابه التفاوت قابل اعمال                                        4،000،000 </a:t>
            </a:r>
          </a:p>
          <a:p>
            <a:pPr marL="0" indent="0" algn="r">
              <a:buNone/>
            </a:pPr>
            <a:r>
              <a:rPr lang="fa-IR" dirty="0" smtClean="0"/>
              <a:t>تعداد سنوات قابل اعمال                                            2  *</a:t>
            </a:r>
          </a:p>
          <a:p>
            <a:pPr marL="0" indent="0" algn="r">
              <a:buNone/>
            </a:pPr>
            <a:r>
              <a:rPr lang="fa-IR" dirty="0" smtClean="0"/>
              <a:t>کل مابه </a:t>
            </a:r>
            <a:r>
              <a:rPr lang="fa-IR" dirty="0" smtClean="0"/>
              <a:t>التفاوت </a:t>
            </a:r>
            <a:r>
              <a:rPr lang="fa-IR" dirty="0" smtClean="0"/>
              <a:t>استهلاک                                    </a:t>
            </a:r>
            <a:r>
              <a:rPr lang="fa-IR" dirty="0" smtClean="0"/>
              <a:t>   8،000،000</a:t>
            </a:r>
          </a:p>
          <a:p>
            <a:pPr marL="0" indent="0" algn="r">
              <a:buNone/>
            </a:pPr>
            <a:r>
              <a:rPr lang="fa-IR" dirty="0"/>
              <a:t> </a:t>
            </a:r>
          </a:p>
          <a:p>
            <a:pPr marL="0" indent="0" algn="r">
              <a:buNone/>
            </a:pPr>
            <a:endParaRPr lang="fa-IR" dirty="0" smtClean="0"/>
          </a:p>
          <a:p>
            <a:pPr marL="0" indent="0" algn="r">
              <a:buNone/>
            </a:pPr>
            <a:r>
              <a:rPr lang="fa-IR" dirty="0" smtClean="0"/>
              <a:t>ذخیره کاهش ارزش    28،000،000</a:t>
            </a:r>
          </a:p>
          <a:p>
            <a:pPr marL="0" indent="0" algn="r">
              <a:buNone/>
            </a:pPr>
            <a:r>
              <a:rPr lang="fa-IR" dirty="0"/>
              <a:t> </a:t>
            </a:r>
            <a:r>
              <a:rPr lang="fa-IR" dirty="0" smtClean="0"/>
              <a:t>                          استهلاک انباشته ماشین آلات    8،000،000</a:t>
            </a:r>
          </a:p>
          <a:p>
            <a:pPr marL="0" indent="0" algn="r">
              <a:buNone/>
            </a:pPr>
            <a:r>
              <a:rPr lang="fa-IR" dirty="0"/>
              <a:t> </a:t>
            </a:r>
            <a:r>
              <a:rPr lang="fa-IR" dirty="0" smtClean="0"/>
              <a:t>                          درآمد افزایش ارزش                 20،000،000</a:t>
            </a:r>
            <a:endParaRPr lang="en-US" dirty="0"/>
          </a:p>
        </p:txBody>
      </p:sp>
      <p:cxnSp>
        <p:nvCxnSpPr>
          <p:cNvPr id="5" name="Straight Connector 4"/>
          <p:cNvCxnSpPr/>
          <p:nvPr/>
        </p:nvCxnSpPr>
        <p:spPr>
          <a:xfrm flipV="1">
            <a:off x="4882551" y="2872596"/>
            <a:ext cx="1682151" cy="8626"/>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744528" y="3620218"/>
            <a:ext cx="2096219" cy="1725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7014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fa-IR" sz="4800" dirty="0" smtClean="0"/>
              <a:t>موفق باشید. </a:t>
            </a:r>
            <a:endParaRPr lang="en-US" sz="4800" dirty="0"/>
          </a:p>
        </p:txBody>
      </p:sp>
    </p:spTree>
    <p:extLst>
      <p:ext uri="{BB962C8B-B14F-4D97-AF65-F5344CB8AC3E}">
        <p14:creationId xmlns:p14="http://schemas.microsoft.com/office/powerpoint/2010/main" val="440540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t>تعاریف برخی اصطلاحات به کار رفته در ستاندارد32</a:t>
            </a:r>
            <a:endParaRPr lang="en-US" sz="3200" dirty="0"/>
          </a:p>
        </p:txBody>
      </p:sp>
      <p:sp>
        <p:nvSpPr>
          <p:cNvPr id="3" name="Content Placeholder 2"/>
          <p:cNvSpPr>
            <a:spLocks noGrp="1"/>
          </p:cNvSpPr>
          <p:nvPr>
            <p:ph idx="1"/>
          </p:nvPr>
        </p:nvSpPr>
        <p:spPr>
          <a:xfrm>
            <a:off x="2589212" y="1572882"/>
            <a:ext cx="8915400" cy="5000445"/>
          </a:xfrm>
        </p:spPr>
        <p:txBody>
          <a:bodyPr>
            <a:normAutofit/>
          </a:bodyPr>
          <a:lstStyle/>
          <a:p>
            <a:pPr marL="0" indent="0" algn="r">
              <a:buNone/>
            </a:pPr>
            <a:r>
              <a:rPr lang="fa-IR" sz="1400" dirty="0"/>
              <a:t>ارزش اقتصادي : ارزش فعلی خالص جریانهاي نقدي آتی مورد انتظار ناشی از کاربرد مستمر دارایی یا واحد مولد وجه نقد، از جمله جریانهاي نقدي ناشی از واگذاري نهایی آن است. </a:t>
            </a:r>
            <a:endParaRPr lang="fa-IR" sz="1400" dirty="0" smtClean="0"/>
          </a:p>
          <a:p>
            <a:pPr marL="0" indent="0" algn="r">
              <a:buNone/>
            </a:pPr>
            <a:r>
              <a:rPr lang="fa-IR" sz="1400" dirty="0"/>
              <a:t>ارزش باقیمانده: مبلغ برآوردي که واحد تجاري در حال حاضر میتواند از واگذاري دارایی پس از کسر مخارج برآوردي واگذاري بدست آورد، با این فرض که دارایی در وضعیت متصور در پایان عمر مفید باشد. </a:t>
            </a:r>
            <a:endParaRPr lang="fa-IR" sz="1400" dirty="0" smtClean="0"/>
          </a:p>
          <a:p>
            <a:pPr marL="0" indent="0" algn="r">
              <a:buNone/>
            </a:pPr>
            <a:r>
              <a:rPr lang="fa-IR" sz="1400" dirty="0"/>
              <a:t>استهلاك : تخصیص سیستماتیک مبلغ استهلاكپذیر یک دارایی طی عمر مفید آن. </a:t>
            </a:r>
            <a:endParaRPr lang="fa-IR" sz="1400" dirty="0" smtClean="0"/>
          </a:p>
          <a:p>
            <a:pPr marL="0" indent="0" algn="r">
              <a:buNone/>
            </a:pPr>
            <a:r>
              <a:rPr lang="fa-IR" sz="1400" dirty="0"/>
              <a:t>خالص ارزش فروش: مبلغ وجه نقد یا معادل آن که از طریق فروش یک دارایی یا واحد مولد وجه نقد در شرایط عادي </a:t>
            </a:r>
            <a:endParaRPr lang="fa-IR" sz="1400" dirty="0" smtClean="0"/>
          </a:p>
          <a:p>
            <a:pPr marL="0" indent="0" algn="r">
              <a:buNone/>
            </a:pPr>
            <a:r>
              <a:rPr lang="fa-IR" sz="1400" dirty="0"/>
              <a:t>و پس از کسر کلیه مخارج فروش حاصل میشود. </a:t>
            </a:r>
            <a:endParaRPr lang="fa-IR" sz="1400" dirty="0" smtClean="0"/>
          </a:p>
          <a:p>
            <a:pPr marL="0" indent="0" algn="r">
              <a:buNone/>
            </a:pPr>
            <a:r>
              <a:rPr lang="fa-IR" sz="1400" dirty="0"/>
              <a:t>زیان کاهش ارزش : مازاد مبلغ دفتري یک دارایی یا واحد مولد وجه نقد نسبت به مبلغ بازیافتنی آن است. </a:t>
            </a:r>
            <a:endParaRPr lang="fa-IR" sz="1400" dirty="0" smtClean="0"/>
          </a:p>
          <a:p>
            <a:pPr marL="0" indent="0" algn="r">
              <a:buNone/>
            </a:pPr>
            <a:r>
              <a:rPr lang="fa-IR" sz="1400" dirty="0"/>
              <a:t>عمر مفید عبارت است از : </a:t>
            </a:r>
            <a:endParaRPr lang="fa-IR" sz="1400" dirty="0" smtClean="0"/>
          </a:p>
          <a:p>
            <a:pPr marL="0" indent="0" algn="r">
              <a:buNone/>
            </a:pPr>
            <a:r>
              <a:rPr lang="fa-IR" sz="1400" dirty="0"/>
              <a:t>الف . مدت زمانی که انتظار میرود دارایی، مورد استفاده واحد تجاري قرار گیرد، یا </a:t>
            </a:r>
            <a:endParaRPr lang="fa-IR" sz="1400" dirty="0" smtClean="0"/>
          </a:p>
          <a:p>
            <a:pPr marL="0" indent="0" algn="r">
              <a:buNone/>
            </a:pPr>
            <a:r>
              <a:rPr lang="fa-IR" sz="1400" dirty="0"/>
              <a:t>ب. تعداد تولید یا واحدهاي مقداري مشابه که انتظار میرود در فرآیند استفاده از دارایی توسط واحد تجاري تحصیل </a:t>
            </a:r>
            <a:r>
              <a:rPr lang="fa-IR" sz="1400" dirty="0" smtClean="0"/>
              <a:t>شود</a:t>
            </a:r>
          </a:p>
          <a:p>
            <a:pPr marL="0" indent="0" algn="r">
              <a:buNone/>
            </a:pPr>
            <a:endParaRPr lang="fa-IR" sz="1400" dirty="0" smtClean="0"/>
          </a:p>
          <a:p>
            <a:pPr marL="0" indent="0" algn="r">
              <a:buNone/>
            </a:pPr>
            <a:r>
              <a:rPr lang="fa-IR" sz="1400" dirty="0"/>
              <a:t>مبلغ </a:t>
            </a:r>
            <a:r>
              <a:rPr lang="fa-IR" sz="1400" dirty="0" smtClean="0"/>
              <a:t>استهلاك پذیر </a:t>
            </a:r>
            <a:r>
              <a:rPr lang="fa-IR" sz="1400" dirty="0"/>
              <a:t>: بهاي تمام شده دارایی یا سایر مبالغ جایگزین بهاي تمام شده پس از کسر ارزش باقیمانده آن</a:t>
            </a:r>
            <a:r>
              <a:rPr lang="fa-IR" sz="1400" dirty="0" smtClean="0"/>
              <a:t>.</a:t>
            </a:r>
          </a:p>
          <a:p>
            <a:pPr marL="0" indent="0" algn="r">
              <a:buNone/>
            </a:pPr>
            <a:r>
              <a:rPr lang="fa-IR" sz="1400" dirty="0"/>
              <a:t>مبلغ بازیافتنی: خالص ارزش فروش یا ارزش اقتصادي یک دارایی یا واحد مولد وجه نقد، هر کدام که بیشتر است. </a:t>
            </a:r>
            <a:endParaRPr lang="en-US" sz="1400" dirty="0"/>
          </a:p>
        </p:txBody>
      </p:sp>
    </p:spTree>
    <p:extLst>
      <p:ext uri="{BB962C8B-B14F-4D97-AF65-F5344CB8AC3E}">
        <p14:creationId xmlns:p14="http://schemas.microsoft.com/office/powerpoint/2010/main" val="2974000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t>تعاریف برخی اصطلاحات به کار رفته در ستاندارد32</a:t>
            </a:r>
            <a:endParaRPr lang="en-US" sz="3200" dirty="0"/>
          </a:p>
        </p:txBody>
      </p:sp>
      <p:sp>
        <p:nvSpPr>
          <p:cNvPr id="3" name="Content Placeholder 2"/>
          <p:cNvSpPr>
            <a:spLocks noGrp="1"/>
          </p:cNvSpPr>
          <p:nvPr>
            <p:ph idx="1"/>
          </p:nvPr>
        </p:nvSpPr>
        <p:spPr>
          <a:xfrm>
            <a:off x="2589212" y="1572882"/>
            <a:ext cx="8915400" cy="5000445"/>
          </a:xfrm>
        </p:spPr>
        <p:txBody>
          <a:bodyPr>
            <a:normAutofit fontScale="92500" lnSpcReduction="10000"/>
          </a:bodyPr>
          <a:lstStyle/>
          <a:p>
            <a:pPr marL="0" indent="0" algn="r">
              <a:buNone/>
            </a:pPr>
            <a:r>
              <a:rPr lang="fa-IR" sz="1400" dirty="0"/>
              <a:t>مبلغ دفتري: مبلغی که دارایی پس از کسر استهلاك انباشته و کاهش ارزش انباشته مربوط، به آن مبلغ در ترازنامه منعکس میشود. </a:t>
            </a:r>
            <a:endParaRPr lang="fa-IR" sz="1400" dirty="0" smtClean="0"/>
          </a:p>
          <a:p>
            <a:pPr marL="0" indent="0" algn="r">
              <a:buNone/>
            </a:pPr>
            <a:r>
              <a:rPr lang="fa-IR" sz="1400" dirty="0"/>
              <a:t>مخارج فروش: کلیه مخارج تبعی که به طور مستقیم در رابطه با فروش دارایی یا واحد مولد وجه نقد، به استثناي مخارج تأمین مالی، واقع میشود. </a:t>
            </a:r>
            <a:endParaRPr lang="fa-IR" sz="1400" dirty="0" smtClean="0"/>
          </a:p>
          <a:p>
            <a:pPr marL="0" indent="0" algn="r">
              <a:buNone/>
            </a:pPr>
            <a:r>
              <a:rPr lang="fa-IR" sz="1400" dirty="0"/>
              <a:t>2 -زمانی ارزش یک دارایی کاهش مییابد که مبلغ دفتري دارایی از مبلغ بازیافتنی آن بیشتر باشد </a:t>
            </a:r>
            <a:endParaRPr lang="fa-IR" sz="1400" dirty="0" smtClean="0"/>
          </a:p>
          <a:p>
            <a:pPr marL="0" indent="0" algn="r">
              <a:buNone/>
            </a:pPr>
            <a:r>
              <a:rPr lang="fa-IR" sz="1400" dirty="0"/>
              <a:t>3 -خالص ارزش فروش یک دارایی را ممکن است بتوان تعیین کرد حتی اگر دارایی در بازاري فعال معامله نشود. با این </a:t>
            </a:r>
            <a:endParaRPr lang="fa-IR" sz="1400" dirty="0" smtClean="0"/>
          </a:p>
          <a:p>
            <a:pPr marL="0" indent="0" algn="r">
              <a:buNone/>
            </a:pPr>
            <a:r>
              <a:rPr lang="fa-IR" sz="1400" dirty="0"/>
              <a:t>حال، گاهی به دلیل اینکه هیچ مبنایی براي برآورد اتکاپذیر مبلغ حاصل از فروش دارایی در یک معامله حقیقی و در شرایط عادي بین طرفین مایل و آگاه وجود ندارد، تعیین خالص ارزش فروش امکانپذیر نیست. در این صورت واحد تجاري میتواند از ارزش اقتصادي یک دارایی به عنوان مبلغ بازیافتنی استفاده کند. </a:t>
            </a:r>
            <a:endParaRPr lang="fa-IR" sz="1400" dirty="0" smtClean="0"/>
          </a:p>
          <a:p>
            <a:pPr marL="0" indent="0" algn="r">
              <a:buNone/>
            </a:pPr>
            <a:r>
              <a:rPr lang="fa-IR" sz="1400" dirty="0"/>
              <a:t>4 -تنها در صورتی که مبلغ بازیافتنی یک دارایی از مبلغ دفتري آن کمتر باشد، مبلغ دفتري دارایی باید تا مبلغ بازیافتنی آن کاهش یابد. این تفاوت به عنوان زیان کاهش ارزش شناسایی میشود. </a:t>
            </a:r>
            <a:endParaRPr lang="fa-IR" sz="1400" dirty="0" smtClean="0"/>
          </a:p>
          <a:p>
            <a:pPr marL="0" indent="0" algn="r">
              <a:buNone/>
            </a:pPr>
            <a:r>
              <a:rPr lang="fa-IR" sz="1400" dirty="0"/>
              <a:t>زیان کاهش ارزش باید بلافاصله در سود و زیان شناسایی گردد، مگر اینکه طبق استاندارد حسابداري دیگري (براي مثال، مطابق رویه مجاز جایگزین در استاندارد حسابداري شماره 11 با عنوان ”داراییهاي ثابت مشهود“)، دارایی به مبلغ تجدید ارزیابی ارائه شده باشد. با هرگونه زیان کاهش ارزش یک دارایی تجدید ارزیابی شده، باید طبق استاندارد یاد شده به عنوان کاهش ناشی از تجدید ارزیابی برخورد شود. </a:t>
            </a:r>
            <a:endParaRPr lang="fa-IR" sz="1400" dirty="0" smtClean="0"/>
          </a:p>
          <a:p>
            <a:pPr marL="0" indent="0" algn="r">
              <a:buNone/>
            </a:pPr>
            <a:r>
              <a:rPr lang="fa-IR" sz="1400" dirty="0"/>
              <a:t>5 -زیان کاهش ارزش شناسایی شده در دورههاي قبل براي یک دارایی (به جز سرقفلی) تنها در صورتی برگشت داده میشود که مبلغ بازیافتنی دارایی، از زمان شناسایی آخرین زیان کاهش ارزش، افزایش یافته باشد. در این صورت، مبلغ دفتري دارایی (به استثناي مورد توصیف شده در بند 101 (باید تا مبلغ بازیافتنی آن افزایش یابد. این افزایش معرف برگشت زیان کاهش ارزش است. </a:t>
            </a:r>
            <a:endParaRPr lang="fa-IR" sz="1400" dirty="0" smtClean="0"/>
          </a:p>
          <a:p>
            <a:pPr marL="0" indent="0" algn="r">
              <a:buNone/>
            </a:pPr>
            <a:r>
              <a:rPr lang="fa-IR" sz="1400" dirty="0"/>
              <a:t>6 -افزایش مبلغ دفتري یک دارایی (به جز سرقفلی) ناشی از برگشت زیان کاهش ارزش، نباید موجب شود مبلغ دفتري جدید از مبلغ دفتري محاسبه شده با فرض عدم شناسایی زیان کاهش ارزش در سالهاي قبل، بیشتر شود. </a:t>
            </a:r>
            <a:endParaRPr lang="fa-IR" sz="1400" dirty="0" smtClean="0"/>
          </a:p>
        </p:txBody>
      </p:sp>
    </p:spTree>
    <p:extLst>
      <p:ext uri="{BB962C8B-B14F-4D97-AF65-F5344CB8AC3E}">
        <p14:creationId xmlns:p14="http://schemas.microsoft.com/office/powerpoint/2010/main" val="322906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400" dirty="0" smtClean="0"/>
              <a:t>مطابق با استاندارد حسابداری یک دارای نباید بیش از ارزش منصفانه آن در ترازنامه گزارش شود.</a:t>
            </a:r>
            <a:endParaRPr lang="en-US" sz="2400" dirty="0"/>
          </a:p>
        </p:txBody>
      </p:sp>
      <p:sp>
        <p:nvSpPr>
          <p:cNvPr id="3" name="Content Placeholder 2"/>
          <p:cNvSpPr>
            <a:spLocks noGrp="1"/>
          </p:cNvSpPr>
          <p:nvPr>
            <p:ph idx="1"/>
          </p:nvPr>
        </p:nvSpPr>
        <p:spPr/>
        <p:txBody>
          <a:bodyPr/>
          <a:lstStyle/>
          <a:p>
            <a:pPr marL="0" indent="0" algn="r">
              <a:buNone/>
            </a:pPr>
            <a:r>
              <a:rPr lang="fa-IR" dirty="0" smtClean="0"/>
              <a:t>در خصوص کاهش ارزش دارای ها باید دو شرط وجود داشته باشد</a:t>
            </a:r>
          </a:p>
          <a:p>
            <a:pPr marL="0" indent="0" algn="r">
              <a:buNone/>
            </a:pPr>
            <a:r>
              <a:rPr lang="fa-IR" dirty="0"/>
              <a:t> </a:t>
            </a:r>
            <a:r>
              <a:rPr lang="fa-IR" dirty="0" smtClean="0"/>
              <a:t>1- شواهدی مبنی بر کاهش ارزش با اهمیت در بازار مشاهده گردد.</a:t>
            </a:r>
          </a:p>
          <a:p>
            <a:pPr marL="0" indent="0" algn="r">
              <a:buNone/>
            </a:pPr>
            <a:endParaRPr lang="fa-IR" dirty="0"/>
          </a:p>
          <a:p>
            <a:pPr marL="0" indent="0" algn="r">
              <a:buNone/>
            </a:pPr>
            <a:r>
              <a:rPr lang="fa-IR" dirty="0" smtClean="0"/>
              <a:t>2- کاهش ارزش موقتی نباشد.</a:t>
            </a:r>
          </a:p>
          <a:p>
            <a:pPr marL="0" indent="0" algn="r">
              <a:buNone/>
            </a:pPr>
            <a:endParaRPr lang="en-US" dirty="0"/>
          </a:p>
        </p:txBody>
      </p:sp>
    </p:spTree>
    <p:extLst>
      <p:ext uri="{BB962C8B-B14F-4D97-AF65-F5344CB8AC3E}">
        <p14:creationId xmlns:p14="http://schemas.microsoft.com/office/powerpoint/2010/main" val="356934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4155" y="1331344"/>
            <a:ext cx="8996063" cy="5319622"/>
          </a:xfrm>
        </p:spPr>
        <p:txBody>
          <a:bodyPr>
            <a:normAutofit/>
          </a:bodyPr>
          <a:lstStyle/>
          <a:p>
            <a:pPr marL="0" indent="0" algn="r">
              <a:buNone/>
            </a:pPr>
            <a:r>
              <a:rPr lang="fa-IR" sz="3200" dirty="0" smtClean="0"/>
              <a:t>شناسایی و اندازه گیری زیان کاهش ارزش :</a:t>
            </a:r>
          </a:p>
          <a:p>
            <a:pPr marL="0" indent="0" algn="r">
              <a:buNone/>
            </a:pPr>
            <a:r>
              <a:rPr lang="fa-IR" sz="2800" dirty="0" smtClean="0"/>
              <a:t>تنها در صورتی که مبلغ باز یافتنی </a:t>
            </a:r>
            <a:r>
              <a:rPr lang="fa-IR" sz="1600" dirty="0" smtClean="0"/>
              <a:t>(</a:t>
            </a:r>
            <a:r>
              <a:rPr lang="fa-IR" sz="1600" dirty="0" smtClean="0"/>
              <a:t>خالص ارزش فروش یا ارزش اقتصادی یک دارایی یا واحد مولد وجه نقد هر کدام که بیشتر است</a:t>
            </a:r>
            <a:r>
              <a:rPr lang="fa-IR" sz="1600" dirty="0" smtClean="0"/>
              <a:t>)</a:t>
            </a:r>
            <a:r>
              <a:rPr lang="fa-IR" sz="2800" dirty="0" smtClean="0"/>
              <a:t> </a:t>
            </a:r>
            <a:r>
              <a:rPr lang="fa-IR" sz="2800" dirty="0" smtClean="0"/>
              <a:t>یک دارای از مبلغ دفتری آن کمتر باشد ، مبلغ دفتری دارای باید تا مبلغ باز یافتنی آن کاهش یابد .</a:t>
            </a:r>
          </a:p>
          <a:p>
            <a:pPr marL="0" indent="0" algn="r">
              <a:buNone/>
            </a:pPr>
            <a:r>
              <a:rPr lang="fa-IR" sz="2800" dirty="0" smtClean="0"/>
              <a:t>این تفاوت به عنوان زیان کاهش ارزش شناسایی می شود.</a:t>
            </a:r>
          </a:p>
          <a:p>
            <a:pPr marL="0" indent="0" algn="r">
              <a:buNone/>
            </a:pPr>
            <a:endParaRPr lang="fa-IR" sz="2000" dirty="0"/>
          </a:p>
          <a:p>
            <a:pPr marL="0" indent="0" algn="r">
              <a:buNone/>
            </a:pPr>
            <a:r>
              <a:rPr lang="fa-IR" sz="2800" dirty="0" smtClean="0"/>
              <a:t>زیان کاهش ارزش باید بلافاصله در سود و زیان شناسایی گردد</a:t>
            </a:r>
          </a:p>
          <a:p>
            <a:pPr marL="0" indent="0" algn="r">
              <a:buNone/>
            </a:pPr>
            <a:r>
              <a:rPr lang="fa-IR" sz="2000" dirty="0" smtClean="0"/>
              <a:t>  </a:t>
            </a:r>
          </a:p>
          <a:p>
            <a:pPr marL="0" indent="0" algn="r">
              <a:buNone/>
            </a:pPr>
            <a:endParaRPr lang="fa-IR" sz="2400" dirty="0" smtClean="0"/>
          </a:p>
        </p:txBody>
      </p:sp>
    </p:spTree>
    <p:extLst>
      <p:ext uri="{BB962C8B-B14F-4D97-AF65-F5344CB8AC3E}">
        <p14:creationId xmlns:p14="http://schemas.microsoft.com/office/powerpoint/2010/main" val="3337828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4155" y="1331344"/>
            <a:ext cx="8996063" cy="5319622"/>
          </a:xfrm>
        </p:spPr>
        <p:txBody>
          <a:bodyPr>
            <a:normAutofit lnSpcReduction="10000"/>
          </a:bodyPr>
          <a:lstStyle/>
          <a:p>
            <a:pPr marL="0" indent="0" algn="r">
              <a:buNone/>
            </a:pPr>
            <a:r>
              <a:rPr lang="fa-IR" sz="3200" dirty="0" smtClean="0"/>
              <a:t>برگشت زیان کاهش ارزش دارایی:</a:t>
            </a:r>
          </a:p>
          <a:p>
            <a:pPr marL="0" indent="0" algn="r">
              <a:buNone/>
            </a:pPr>
            <a:r>
              <a:rPr lang="fa-IR" sz="2000" dirty="0" smtClean="0"/>
              <a:t>افزایش مبلغ یک دارایی ناشی از برگشت زیان کاهش ارزش ، نباید موجب شود مبلغ دفتری جدید از مبلغ دفتری محاسبه شده با فرض عدم شناسایی زیان کاهش ارزش سالهای قبل، بیشتر شود.</a:t>
            </a:r>
          </a:p>
          <a:p>
            <a:pPr marL="0" indent="0" algn="r">
              <a:buNone/>
            </a:pPr>
            <a:r>
              <a:rPr lang="fa-IR" sz="2000" dirty="0" smtClean="0"/>
              <a:t>برگشت زیان کاهش ارزش دارایی تجدید ارزیابی شده ، مستقیماً به حساب مازاد تجدید ارزیابی بستانکار می شود . اما برگشت زیان تامیزان زیان کاهش ارزش شناسایی شده قبلی مربوط به همان دارایی که به عنوان هزینه شناسایی شده است ، به عنوان درآمد در سود و زیان شناسایی می گردد.</a:t>
            </a:r>
          </a:p>
          <a:p>
            <a:pPr marL="0" indent="0" algn="r">
              <a:buNone/>
            </a:pPr>
            <a:r>
              <a:rPr lang="fa-IR" sz="2000" dirty="0"/>
              <a:t> </a:t>
            </a:r>
            <a:r>
              <a:rPr lang="fa-IR" sz="2000" dirty="0" smtClean="0"/>
              <a:t>پس از </a:t>
            </a:r>
            <a:r>
              <a:rPr lang="fa-IR" sz="2000" dirty="0"/>
              <a:t>ش</a:t>
            </a:r>
            <a:r>
              <a:rPr lang="fa-IR" sz="2000" dirty="0" smtClean="0"/>
              <a:t>ناسایی </a:t>
            </a:r>
            <a:r>
              <a:rPr lang="fa-IR" sz="2000" dirty="0" smtClean="0"/>
              <a:t>برگشت زیان کاهش ارزش ، استهلاک دارای باید در دوره های آتی تعدیل شود  تا مبلغ دفتری جدید دارایی پس از کسر ارزش باقیمانده آن (در صورت وجود) بر مبنای سیستماتیک طی سال های باقیمانده عمر مفید دارایی تخصیص یابد.</a:t>
            </a:r>
          </a:p>
          <a:p>
            <a:pPr marL="0" indent="0" algn="r">
              <a:buNone/>
            </a:pPr>
            <a:endParaRPr lang="fa-IR" sz="2000" dirty="0"/>
          </a:p>
          <a:p>
            <a:pPr marL="0" indent="0" algn="r">
              <a:buNone/>
            </a:pPr>
            <a:r>
              <a:rPr lang="fa-IR" sz="2000" dirty="0" smtClean="0"/>
              <a:t> </a:t>
            </a:r>
          </a:p>
          <a:p>
            <a:pPr marL="0" indent="0" algn="r">
              <a:buNone/>
            </a:pPr>
            <a:endParaRPr lang="fa-IR" sz="2000" dirty="0"/>
          </a:p>
          <a:p>
            <a:pPr marL="0" indent="0" algn="r">
              <a:buNone/>
            </a:pPr>
            <a:r>
              <a:rPr lang="fa-IR" sz="2000" dirty="0" smtClean="0"/>
              <a:t>  </a:t>
            </a:r>
          </a:p>
          <a:p>
            <a:pPr marL="0" indent="0" algn="r">
              <a:buNone/>
            </a:pPr>
            <a:endParaRPr lang="fa-IR" sz="2400" dirty="0" smtClean="0"/>
          </a:p>
        </p:txBody>
      </p:sp>
    </p:spTree>
    <p:extLst>
      <p:ext uri="{BB962C8B-B14F-4D97-AF65-F5344CB8AC3E}">
        <p14:creationId xmlns:p14="http://schemas.microsoft.com/office/powerpoint/2010/main" val="1559967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مثال:</a:t>
            </a:r>
            <a:br>
              <a:rPr lang="fa-IR" dirty="0" smtClean="0"/>
            </a:br>
            <a:endParaRPr lang="en-US" dirty="0"/>
          </a:p>
        </p:txBody>
      </p:sp>
      <p:sp>
        <p:nvSpPr>
          <p:cNvPr id="3" name="Content Placeholder 2"/>
          <p:cNvSpPr>
            <a:spLocks noGrp="1"/>
          </p:cNvSpPr>
          <p:nvPr>
            <p:ph idx="1"/>
          </p:nvPr>
        </p:nvSpPr>
        <p:spPr/>
        <p:txBody>
          <a:bodyPr>
            <a:normAutofit/>
          </a:bodyPr>
          <a:lstStyle/>
          <a:p>
            <a:pPr marL="0" indent="0" algn="r">
              <a:buNone/>
            </a:pPr>
            <a:r>
              <a:rPr lang="fa-IR" sz="2000" dirty="0" smtClean="0"/>
              <a:t>اطلاعات مربوط به ماشین آلات شرکت جاجرود در دست است:</a:t>
            </a:r>
          </a:p>
          <a:p>
            <a:pPr marL="0" indent="0" algn="r">
              <a:buNone/>
            </a:pPr>
            <a:r>
              <a:rPr lang="fa-IR" sz="2000" dirty="0" smtClean="0"/>
              <a:t>بهای تمام شده ماشین آلات                         140،000،000</a:t>
            </a:r>
          </a:p>
          <a:p>
            <a:pPr marL="0" indent="0" algn="r">
              <a:buNone/>
            </a:pPr>
            <a:r>
              <a:rPr lang="fa-IR" sz="2000" dirty="0" smtClean="0"/>
              <a:t>تاریخ خرید                                                    84/01/01</a:t>
            </a:r>
          </a:p>
          <a:p>
            <a:pPr marL="0" indent="0" algn="r">
              <a:buNone/>
            </a:pPr>
            <a:r>
              <a:rPr lang="fa-IR" sz="2000" dirty="0" smtClean="0"/>
              <a:t>عمر مفید                                                       10 سال</a:t>
            </a:r>
          </a:p>
          <a:p>
            <a:pPr marL="0" indent="0" algn="r">
              <a:buNone/>
            </a:pPr>
            <a:r>
              <a:rPr lang="fa-IR" sz="2000" dirty="0" smtClean="0"/>
              <a:t>ارزش باز یافتنی در تاریخ 86/12/29                   70،000،000</a:t>
            </a:r>
          </a:p>
          <a:p>
            <a:pPr marL="0" indent="0" algn="r">
              <a:buNone/>
            </a:pPr>
            <a:r>
              <a:rPr lang="fa-IR" sz="2000" dirty="0" smtClean="0"/>
              <a:t>روش  استهلاک ماشین آلات خط مستقیم و ارزش اسقاط آن صفر می باشد.</a:t>
            </a:r>
          </a:p>
          <a:p>
            <a:pPr marL="0" indent="0" algn="r">
              <a:buNone/>
            </a:pPr>
            <a:r>
              <a:rPr lang="fa-IR" sz="2000" dirty="0" smtClean="0"/>
              <a:t>چناچه در پایان سال 88 و قبل از ثبت هزینه استهلاک ، کلیه عوامل کاهنده ارزش دارایی از بین رفته باشد ، شرکت جاجرود بابت رویدادهای فوق چه ثبت های ارائه خواهد نمود </a:t>
            </a:r>
            <a:endParaRPr lang="en-US" sz="2000" dirty="0"/>
          </a:p>
        </p:txBody>
      </p:sp>
    </p:spTree>
    <p:extLst>
      <p:ext uri="{BB962C8B-B14F-4D97-AF65-F5344CB8AC3E}">
        <p14:creationId xmlns:p14="http://schemas.microsoft.com/office/powerpoint/2010/main" val="1756589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2592925" y="500331"/>
                <a:ext cx="8911687" cy="2406771"/>
              </a:xfrm>
            </p:spPr>
            <p:txBody>
              <a:bodyPr>
                <a:normAutofit fontScale="90000"/>
              </a:bodyPr>
              <a:lstStyle/>
              <a:p>
                <a:r>
                  <a:rPr lang="fa-IR" sz="2000" dirty="0" smtClean="0"/>
                  <a:t>140،000،000 </a:t>
                </a:r>
                <a14:m>
                  <m:oMath xmlns:m="http://schemas.openxmlformats.org/officeDocument/2006/math">
                    <m:r>
                      <a:rPr lang="fa-IR" sz="2000" i="1" smtClean="0">
                        <a:latin typeface="Cambria Math" panose="02040503050406030204" pitchFamily="18" charset="0"/>
                        <a:ea typeface="Cambria Math" panose="02040503050406030204" pitchFamily="18" charset="0"/>
                      </a:rPr>
                      <m:t>÷</m:t>
                    </m:r>
                  </m:oMath>
                </a14:m>
                <a:r>
                  <a:rPr lang="fa-IR" sz="2000" dirty="0" smtClean="0"/>
                  <a:t>      هزینه استهلاک سالهای 84،85،86         14،000،000  = 10 </a:t>
                </a:r>
                <a:br>
                  <a:rPr lang="fa-IR" sz="2000" dirty="0" smtClean="0"/>
                </a:br>
                <a:r>
                  <a:rPr lang="fa-IR" sz="2000" dirty="0" smtClean="0"/>
                  <a:t/>
                </a:r>
                <a:br>
                  <a:rPr lang="fa-IR" sz="2000" dirty="0" smtClean="0"/>
                </a:br>
                <a:r>
                  <a:rPr lang="fa-IR" sz="2000" dirty="0" smtClean="0"/>
                  <a:t>14،000،000 </a:t>
                </a:r>
                <a14:m>
                  <m:oMath xmlns:m="http://schemas.openxmlformats.org/officeDocument/2006/math">
                    <m:r>
                      <a:rPr lang="fa-IR" sz="2000" b="0" i="0" smtClean="0">
                        <a:latin typeface="Cambria Math" panose="02040503050406030204" pitchFamily="18" charset="0"/>
                        <a:ea typeface="Cambria Math" panose="02040503050406030204" pitchFamily="18" charset="0"/>
                      </a:rPr>
                      <m:t>∗</m:t>
                    </m:r>
                  </m:oMath>
                </a14:m>
                <a:r>
                  <a:rPr lang="fa-IR" sz="2000" dirty="0"/>
                  <a:t>  </a:t>
                </a:r>
                <a:r>
                  <a:rPr lang="fa-IR" sz="2000" dirty="0" smtClean="0"/>
                  <a:t> استهلاک  انباشته 3 سال اول                 42،000،000  </a:t>
                </a:r>
                <a:r>
                  <a:rPr lang="fa-IR" sz="2000" dirty="0"/>
                  <a:t>= 3</a:t>
                </a:r>
                <a:r>
                  <a:rPr lang="fa-IR" sz="2000" dirty="0" smtClean="0"/>
                  <a:t> </a:t>
                </a:r>
                <a:r>
                  <a:rPr lang="fa-IR" sz="2000" dirty="0"/>
                  <a:t/>
                </a:r>
                <a:br>
                  <a:rPr lang="fa-IR" sz="2000" dirty="0"/>
                </a:br>
                <a:r>
                  <a:rPr lang="fa-IR" sz="2000" dirty="0" smtClean="0"/>
                  <a:t/>
                </a:r>
                <a:br>
                  <a:rPr lang="fa-IR" sz="2000" dirty="0" smtClean="0"/>
                </a:br>
                <a:r>
                  <a:rPr lang="fa-IR" sz="2000" dirty="0"/>
                  <a:t>140،000،000 </a:t>
                </a:r>
                <a14:m>
                  <m:oMath xmlns:m="http://schemas.openxmlformats.org/officeDocument/2006/math">
                    <m:r>
                      <a:rPr lang="fa-IR" sz="2000" b="0" i="1" smtClean="0">
                        <a:latin typeface="Cambria Math" panose="02040503050406030204" pitchFamily="18" charset="0"/>
                        <a:ea typeface="Cambria Math" panose="02040503050406030204" pitchFamily="18" charset="0"/>
                      </a:rPr>
                      <m:t>−</m:t>
                    </m:r>
                  </m:oMath>
                </a14:m>
                <a:r>
                  <a:rPr lang="fa-IR" sz="2000" dirty="0"/>
                  <a:t>     </a:t>
                </a:r>
                <a:r>
                  <a:rPr lang="fa-IR" sz="2000" dirty="0" smtClean="0"/>
                  <a:t>ارزش دفتری در تاریخ 86/12/29         98،000،000   </a:t>
                </a:r>
                <a:r>
                  <a:rPr lang="fa-IR" sz="2000" dirty="0"/>
                  <a:t>= </a:t>
                </a:r>
                <a:r>
                  <a:rPr lang="fa-IR" sz="2000" dirty="0" smtClean="0"/>
                  <a:t>42،000،000 </a:t>
                </a:r>
                <a:r>
                  <a:rPr lang="fa-IR" sz="2000" dirty="0"/>
                  <a:t/>
                </a:r>
                <a:br>
                  <a:rPr lang="fa-IR" sz="2000" dirty="0"/>
                </a:br>
                <a:r>
                  <a:rPr lang="fa-IR" sz="2000" dirty="0" smtClean="0"/>
                  <a:t/>
                </a:r>
                <a:br>
                  <a:rPr lang="fa-IR" sz="2000" dirty="0" smtClean="0"/>
                </a:br>
                <a:r>
                  <a:rPr lang="fa-IR" sz="2000" dirty="0" smtClean="0"/>
                  <a:t>98،000،000</a:t>
                </a:r>
                <a14:m>
                  <m:oMath xmlns:m="http://schemas.openxmlformats.org/officeDocument/2006/math">
                    <m:r>
                      <a:rPr lang="fa-IR" sz="2000" b="0" i="0" smtClean="0">
                        <a:latin typeface="Cambria Math" panose="02040503050406030204" pitchFamily="18" charset="0"/>
                        <a:ea typeface="Cambria Math" panose="02040503050406030204" pitchFamily="18" charset="0"/>
                      </a:rPr>
                      <m:t>−</m:t>
                    </m:r>
                  </m:oMath>
                </a14:m>
                <a:r>
                  <a:rPr lang="fa-IR" sz="2000" dirty="0" smtClean="0"/>
                  <a:t>     کاهش ارزش در تاریخ 86/12/29       28،000،000  </a:t>
                </a:r>
                <a:r>
                  <a:rPr lang="fa-IR" sz="2000" dirty="0"/>
                  <a:t>= </a:t>
                </a:r>
                <a:r>
                  <a:rPr lang="fa-IR" sz="2000" dirty="0" smtClean="0"/>
                  <a:t>70،000،000 </a:t>
                </a:r>
                <a:r>
                  <a:rPr lang="fa-IR" sz="2000" dirty="0"/>
                  <a:t/>
                </a:r>
                <a:br>
                  <a:rPr lang="fa-IR" sz="2000" dirty="0"/>
                </a:br>
                <a:r>
                  <a:rPr lang="fa-IR" sz="2000" dirty="0"/>
                  <a:t/>
                </a:r>
                <a:br>
                  <a:rPr lang="fa-IR" sz="2000" dirty="0"/>
                </a:br>
                <a:r>
                  <a:rPr lang="fa-IR" sz="2000" dirty="0"/>
                  <a:t/>
                </a:r>
                <a:br>
                  <a:rPr lang="fa-IR" sz="2000" dirty="0"/>
                </a:br>
                <a:endParaRPr lang="en-US" sz="2000"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2592925" y="500331"/>
                <a:ext cx="8911687" cy="2406771"/>
              </a:xfrm>
              <a:blipFill rotWithShape="0">
                <a:blip r:embed="rId2"/>
                <a:stretch>
                  <a:fillRect l="-616" t="-1266"/>
                </a:stretch>
              </a:blipFill>
            </p:spPr>
            <p:txBody>
              <a:bodyPr/>
              <a:lstStyle/>
              <a:p>
                <a:r>
                  <a:rPr lang="en-US">
                    <a:noFill/>
                  </a:rPr>
                  <a:t> </a:t>
                </a:r>
              </a:p>
            </p:txBody>
          </p:sp>
        </mc:Fallback>
      </mc:AlternateContent>
      <p:sp>
        <p:nvSpPr>
          <p:cNvPr id="3" name="Content Placeholder 2"/>
          <p:cNvSpPr>
            <a:spLocks noGrp="1"/>
          </p:cNvSpPr>
          <p:nvPr>
            <p:ph idx="1"/>
          </p:nvPr>
        </p:nvSpPr>
        <p:spPr>
          <a:xfrm>
            <a:off x="2589212" y="2562792"/>
            <a:ext cx="8915400" cy="4666143"/>
          </a:xfrm>
        </p:spPr>
        <p:txBody>
          <a:bodyPr>
            <a:normAutofit/>
          </a:bodyPr>
          <a:lstStyle/>
          <a:p>
            <a:pPr marL="0" indent="0" algn="r">
              <a:buNone/>
            </a:pPr>
            <a:r>
              <a:rPr lang="fa-IR" dirty="0" smtClean="0"/>
              <a:t>شرکت در تاریخ 86/12/29بایستی مبلغ 28،000،000 ریال زیان کاهش ارزش شناسایی نماید</a:t>
            </a:r>
          </a:p>
          <a:p>
            <a:pPr marL="0" indent="0" algn="r">
              <a:buNone/>
            </a:pPr>
            <a:r>
              <a:rPr lang="fa-IR" dirty="0" smtClean="0"/>
              <a:t>86/12/29  زیان کاهش ارزش            28،000،000</a:t>
            </a:r>
          </a:p>
          <a:p>
            <a:pPr marL="0" indent="0" algn="r">
              <a:buNone/>
            </a:pPr>
            <a:r>
              <a:rPr lang="fa-IR" dirty="0"/>
              <a:t> </a:t>
            </a:r>
            <a:r>
              <a:rPr lang="fa-IR" dirty="0" smtClean="0"/>
              <a:t>                     </a:t>
            </a:r>
          </a:p>
          <a:p>
            <a:pPr marL="0" indent="0" algn="r">
              <a:buNone/>
            </a:pPr>
            <a:r>
              <a:rPr lang="fa-IR" dirty="0"/>
              <a:t> </a:t>
            </a:r>
            <a:r>
              <a:rPr lang="fa-IR" dirty="0" smtClean="0"/>
              <a:t>                                  </a:t>
            </a:r>
            <a:r>
              <a:rPr lang="fa-IR" dirty="0" smtClean="0"/>
              <a:t>ذخیره کاهش ارزش  </a:t>
            </a:r>
            <a:r>
              <a:rPr lang="fa-IR" dirty="0" smtClean="0"/>
              <a:t>ماشین آلات                     </a:t>
            </a:r>
            <a:r>
              <a:rPr lang="fa-IR" dirty="0" smtClean="0"/>
              <a:t>28،000،000</a:t>
            </a:r>
          </a:p>
          <a:p>
            <a:pPr marL="0" indent="0" algn="r">
              <a:buNone/>
            </a:pPr>
            <a:r>
              <a:rPr lang="fa-IR" sz="1600" dirty="0"/>
              <a:t>حساب ذخیره کاهش ارزش دایمی در ترازنامه کاهنده حساب ماشین آلات بوده و سبب می شود ارزش دفتري ماشین آلات در ترازنامه به مبلغ </a:t>
            </a:r>
            <a:r>
              <a:rPr lang="fa-IR" sz="1600" dirty="0" smtClean="0"/>
              <a:t>70،000،000ریال </a:t>
            </a:r>
            <a:r>
              <a:rPr lang="fa-IR" sz="1600" dirty="0"/>
              <a:t>گزارش شود. که در زیر قسمتی از ترازنامه شرکت ایران در پایان سال </a:t>
            </a:r>
            <a:r>
              <a:rPr lang="fa-IR" sz="1600" dirty="0" smtClean="0"/>
              <a:t>86 نشان داده شده است </a:t>
            </a:r>
            <a:endParaRPr lang="fa-IR" sz="1600" dirty="0"/>
          </a:p>
          <a:p>
            <a:pPr marL="0" indent="0" algn="r">
              <a:buNone/>
            </a:pPr>
            <a:r>
              <a:rPr lang="fa-IR" sz="1600" dirty="0" smtClean="0"/>
              <a:t>ماشین الات                                 140،000،000</a:t>
            </a:r>
          </a:p>
          <a:p>
            <a:pPr marL="0" indent="0" algn="r">
              <a:buNone/>
            </a:pPr>
            <a:r>
              <a:rPr lang="fa-IR" sz="1600" dirty="0" smtClean="0"/>
              <a:t>کسر میشود:</a:t>
            </a:r>
          </a:p>
          <a:p>
            <a:pPr marL="0" indent="0" algn="r">
              <a:buNone/>
            </a:pPr>
            <a:r>
              <a:rPr lang="fa-IR" sz="1600" dirty="0" smtClean="0"/>
              <a:t>استهلاک انباشته                         (42،000،000)</a:t>
            </a:r>
          </a:p>
          <a:p>
            <a:pPr marL="0" indent="0" algn="r">
              <a:buNone/>
            </a:pPr>
            <a:r>
              <a:rPr lang="fa-IR" sz="1600" dirty="0" smtClean="0"/>
              <a:t>ذخیره کاهش ارزش                       (28،000،000)            </a:t>
            </a:r>
          </a:p>
          <a:p>
            <a:pPr marL="0" indent="0" algn="r">
              <a:buNone/>
            </a:pPr>
            <a:r>
              <a:rPr lang="fa-IR" dirty="0" smtClean="0"/>
              <a:t>ارزش دفتری ماشین آلات         70،000،000</a:t>
            </a:r>
            <a:endParaRPr lang="fa-IR" dirty="0" smtClean="0"/>
          </a:p>
          <a:p>
            <a:pPr marL="0" indent="0" algn="r">
              <a:buNone/>
            </a:pPr>
            <a:endParaRPr lang="en-US" dirty="0"/>
          </a:p>
        </p:txBody>
      </p:sp>
      <p:cxnSp>
        <p:nvCxnSpPr>
          <p:cNvPr id="5" name="Straight Connector 4"/>
          <p:cNvCxnSpPr/>
          <p:nvPr/>
        </p:nvCxnSpPr>
        <p:spPr>
          <a:xfrm flipV="1">
            <a:off x="6987396" y="6469811"/>
            <a:ext cx="1630393" cy="1725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4128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2592925" y="624110"/>
                <a:ext cx="8911687" cy="1342713"/>
              </a:xfrm>
            </p:spPr>
            <p:txBody>
              <a:bodyPr>
                <a:normAutofit fontScale="90000"/>
              </a:bodyPr>
              <a:lstStyle/>
              <a:p>
                <a:pPr algn="r"/>
                <a:r>
                  <a:rPr lang="fa-IR" sz="2000" dirty="0"/>
                  <a:t>هزینه استهلاک سال 87 بر اساس ارزش بازیافتنی تعیین می شود.</a:t>
                </a:r>
                <a:br>
                  <a:rPr lang="fa-IR" sz="2000" dirty="0"/>
                </a:br>
                <a:r>
                  <a:rPr lang="fa-IR" sz="2000" dirty="0"/>
                  <a:t> </a:t>
                </a:r>
                <a:r>
                  <a:rPr lang="fa-IR" sz="2000" dirty="0"/>
                  <a:t>70،000،000 </a:t>
                </a:r>
                <a14:m>
                  <m:oMath xmlns:m="http://schemas.openxmlformats.org/officeDocument/2006/math">
                    <m:r>
                      <a:rPr lang="fa-IR" sz="2000" i="1">
                        <a:latin typeface="Cambria Math" panose="02040503050406030204" pitchFamily="18" charset="0"/>
                        <a:ea typeface="Cambria Math" panose="02040503050406030204" pitchFamily="18" charset="0"/>
                      </a:rPr>
                      <m:t>÷</m:t>
                    </m:r>
                  </m:oMath>
                </a14:m>
                <a:r>
                  <a:rPr lang="fa-IR" sz="2000" dirty="0"/>
                  <a:t>      </a:t>
                </a:r>
                <a:r>
                  <a:rPr lang="fa-IR" sz="2000" dirty="0"/>
                  <a:t>استهلاک سال 87                            10،000،000  </a:t>
                </a:r>
                <a:r>
                  <a:rPr lang="fa-IR" sz="2000" dirty="0"/>
                  <a:t>= 7</a:t>
                </a:r>
                <a:r>
                  <a:rPr lang="fa-IR" sz="2000" dirty="0"/>
                  <a:t> </a:t>
                </a:r>
                <a:r>
                  <a:rPr lang="fa-IR" sz="2000" dirty="0"/>
                  <a:t/>
                </a:r>
                <a:br>
                  <a:rPr lang="fa-IR" sz="2000" dirty="0"/>
                </a:br>
                <a:r>
                  <a:rPr lang="fa-IR" sz="2000" dirty="0"/>
                  <a:t/>
                </a:r>
                <a:br>
                  <a:rPr lang="fa-IR" sz="2000" dirty="0"/>
                </a:br>
                <a:r>
                  <a:rPr lang="fa-IR" sz="2000" dirty="0"/>
                  <a:t>عمر مفید باقیمانده   =    7</a:t>
                </a:r>
                <a:r>
                  <a:rPr lang="fa-IR" sz="2400" dirty="0"/>
                  <a:t/>
                </a:r>
                <a:br>
                  <a:rPr lang="fa-IR" sz="2400" dirty="0"/>
                </a:br>
                <a:r>
                  <a:rPr lang="fa-IR" sz="2400" dirty="0" smtClean="0"/>
                  <a:t/>
                </a:r>
                <a:br>
                  <a:rPr lang="fa-IR" sz="2400" dirty="0" smtClean="0"/>
                </a:br>
                <a:r>
                  <a:rPr lang="fa-IR" sz="2400" dirty="0" smtClean="0"/>
                  <a:t>باید </a:t>
                </a:r>
                <a:r>
                  <a:rPr lang="fa-IR" sz="2400" dirty="0"/>
                  <a:t>دقت کنید که بعد از منظور نمودن زیان کاهش ارزش براي دارایی می بایست هزینه استهلاك دارایی با در نظر گرفتن ذخیره کاهش ارزش محاسبه گردد بنابر این در این مثال می بایست هزینه استهلاك با توجه به مبلغ ارزش </a:t>
                </a:r>
                <a:r>
                  <a:rPr lang="fa-IR" sz="2000" dirty="0" smtClean="0"/>
                  <a:t>بازیافتنی  </a:t>
                </a:r>
                <a:r>
                  <a:rPr lang="fa-IR" sz="2000" dirty="0"/>
                  <a:t>محاسبه گردد و این کار تا زمان برگشت کاهش ارزش </a:t>
                </a:r>
                <a:r>
                  <a:rPr lang="fa-IR" sz="2000" dirty="0" smtClean="0"/>
                  <a:t>(در این مثال سال 88)ادامه </a:t>
                </a:r>
                <a:r>
                  <a:rPr lang="fa-IR" sz="2000" dirty="0"/>
                  <a:t>می یابد. </a:t>
                </a:r>
                <a:r>
                  <a:rPr lang="fa-IR" sz="2400" dirty="0" smtClean="0"/>
                  <a:t> </a:t>
                </a:r>
                <a:endParaRPr lang="en-US" sz="2400" dirty="0"/>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2592925" y="624110"/>
                <a:ext cx="8911687" cy="1342713"/>
              </a:xfrm>
              <a:blipFill rotWithShape="0">
                <a:blip r:embed="rId2"/>
                <a:stretch>
                  <a:fillRect t="-2262" r="-821" b="-142534"/>
                </a:stretch>
              </a:blipFill>
            </p:spPr>
            <p:txBody>
              <a:bodyPr/>
              <a:lstStyle/>
              <a:p>
                <a:r>
                  <a:rPr lang="en-US">
                    <a:noFill/>
                  </a:rPr>
                  <a:t> </a:t>
                </a:r>
              </a:p>
            </p:txBody>
          </p:sp>
        </mc:Fallback>
      </mc:AlternateContent>
      <p:sp>
        <p:nvSpPr>
          <p:cNvPr id="3" name="Content Placeholder 2"/>
          <p:cNvSpPr>
            <a:spLocks noGrp="1"/>
          </p:cNvSpPr>
          <p:nvPr>
            <p:ph idx="1"/>
          </p:nvPr>
        </p:nvSpPr>
        <p:spPr>
          <a:xfrm>
            <a:off x="2592925" y="3933645"/>
            <a:ext cx="8915400" cy="1994828"/>
          </a:xfrm>
        </p:spPr>
        <p:txBody>
          <a:bodyPr/>
          <a:lstStyle/>
          <a:p>
            <a:pPr marL="0" indent="0" algn="r">
              <a:buNone/>
            </a:pPr>
            <a:r>
              <a:rPr lang="fa-IR" dirty="0" smtClean="0"/>
              <a:t>هزینه استهلاک ماشین آلات             10،000،000</a:t>
            </a:r>
          </a:p>
          <a:p>
            <a:pPr marL="0" indent="0" algn="r">
              <a:buNone/>
            </a:pPr>
            <a:r>
              <a:rPr lang="fa-IR" dirty="0"/>
              <a:t> </a:t>
            </a:r>
            <a:r>
              <a:rPr lang="fa-IR" dirty="0" smtClean="0"/>
              <a:t>                             استهلاک انباشته ماشین آلات        10،000،000</a:t>
            </a:r>
          </a:p>
        </p:txBody>
      </p:sp>
    </p:spTree>
    <p:extLst>
      <p:ext uri="{BB962C8B-B14F-4D97-AF65-F5344CB8AC3E}">
        <p14:creationId xmlns:p14="http://schemas.microsoft.com/office/powerpoint/2010/main" val="161327640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290</TotalTime>
  <Words>1191</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Cambria Math</vt:lpstr>
      <vt:lpstr>Century Gothic</vt:lpstr>
      <vt:lpstr>Tahoma</vt:lpstr>
      <vt:lpstr>Wingdings 3</vt:lpstr>
      <vt:lpstr>Wisp</vt:lpstr>
      <vt:lpstr>به نام خدا</vt:lpstr>
      <vt:lpstr>تعاریف برخی اصطلاحات به کار رفته در ستاندارد32</vt:lpstr>
      <vt:lpstr>تعاریف برخی اصطلاحات به کار رفته در ستاندارد32</vt:lpstr>
      <vt:lpstr>مطابق با استاندارد حسابداری یک دارای نباید بیش از ارزش منصفانه آن در ترازنامه گزارش شود.</vt:lpstr>
      <vt:lpstr>PowerPoint Presentation</vt:lpstr>
      <vt:lpstr>PowerPoint Presentation</vt:lpstr>
      <vt:lpstr>مثال: </vt:lpstr>
      <vt:lpstr>140،000،000 ÷      هزینه استهلاک سالهای 84،85،86         14،000،000  = 10   14،000،000 ∗   استهلاک  انباشته 3 سال اول                 42،000،000  = 3   140،000،000 -     ارزش دفتری در تاریخ 86/12/29         98،000،000   = 42،000،000   98،000،000-     کاهش ارزش در تاریخ 86/12/29       28،000،000  = 70،000،000    </vt:lpstr>
      <vt:lpstr>هزینه استهلاک سال 87 بر اساس ارزش بازیافتنی تعیین می شود.  70،000،000 ÷      استهلاک سال 87                            10،000،000  = 7   عمر مفید باقیمانده   =    7  باید دقت کنید که بعد از منظور نمودن زیان کاهش ارزش براي دارایی می بایست هزینه استهلاك دارایی با در نظر گرفتن ذخیره کاهش ارزش محاسبه گردد بنابر این در این مثال می بایست هزینه استهلاك با توجه به مبلغ ارزش بازیافتنی  محاسبه گردد و این کار تا زمان برگشت کاهش ارزش (در این مثال سال 88)ادامه می یابد.  </vt:lpstr>
      <vt:lpstr>زمانی که کلیه عوامل کاهنده ارزش از بین می رود ، استهلاک انباشته باید به میزان سالهای که استهلاک کمتر محاسبه و ثبت می شده است ، بستانکار گردد.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Khane Computer</dc:creator>
  <cp:lastModifiedBy>Khane Computer</cp:lastModifiedBy>
  <cp:revision>26</cp:revision>
  <dcterms:created xsi:type="dcterms:W3CDTF">2020-04-08T05:18:20Z</dcterms:created>
  <dcterms:modified xsi:type="dcterms:W3CDTF">2020-04-08T11:46:25Z</dcterms:modified>
</cp:coreProperties>
</file>