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20"/>
  </p:notesMasterIdLst>
  <p:handoutMasterIdLst>
    <p:handoutMasterId r:id="rId21"/>
  </p:handoutMasterIdLst>
  <p:sldIdLst>
    <p:sldId id="320" r:id="rId6"/>
    <p:sldId id="321" r:id="rId7"/>
    <p:sldId id="301" r:id="rId8"/>
    <p:sldId id="287" r:id="rId9"/>
    <p:sldId id="330" r:id="rId10"/>
    <p:sldId id="324" r:id="rId11"/>
    <p:sldId id="326" r:id="rId12"/>
    <p:sldId id="331" r:id="rId13"/>
    <p:sldId id="332" r:id="rId14"/>
    <p:sldId id="333" r:id="rId15"/>
    <p:sldId id="334" r:id="rId16"/>
    <p:sldId id="335" r:id="rId17"/>
    <p:sldId id="336" r:id="rId18"/>
    <p:sldId id="31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43779-275E-455C-BDB9-AC564EF324DF}" type="datetimeFigureOut">
              <a:rPr lang="en-US" smtClean="0"/>
              <a:pPr/>
              <a:t>1/21/2013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7D487-BCE5-4832-A841-F23063B655E6}" type="slidenum">
              <a:rPr lang="en-US" smtClean="0"/>
              <a:pPr/>
              <a:t>‹#›</a:t>
            </a:fld>
            <a:endParaRPr lang="en-US"/>
          </a:p>
        </p:txBody>
      </p:sp>
    </p:spTree>
    <p:extLst>
      <p:ext uri="{BB962C8B-B14F-4D97-AF65-F5344CB8AC3E}">
        <p14:creationId xmlns:p14="http://schemas.microsoft.com/office/powerpoint/2010/main" val="363537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B741-17C3-426F-ACB7-62A59AD8DF6E}" type="datetimeFigureOut">
              <a:rPr lang="en-US" smtClean="0"/>
              <a:pPr/>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51A-F6D0-472A-A7E9-E689BAF2B7AF}" type="slidenum">
              <a:rPr lang="en-US" smtClean="0"/>
              <a:pPr/>
              <a:t>‹#›</a:t>
            </a:fld>
            <a:endParaRPr lang="en-US"/>
          </a:p>
        </p:txBody>
      </p:sp>
    </p:spTree>
    <p:extLst>
      <p:ext uri="{BB962C8B-B14F-4D97-AF65-F5344CB8AC3E}">
        <p14:creationId xmlns:p14="http://schemas.microsoft.com/office/powerpoint/2010/main" val="24892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را </a:t>
            </a:r>
            <a:endParaRPr lang="en-US" dirty="0"/>
          </a:p>
        </p:txBody>
      </p:sp>
      <p:sp>
        <p:nvSpPr>
          <p:cNvPr id="4" name="Slide Number Placeholder 3"/>
          <p:cNvSpPr>
            <a:spLocks noGrp="1"/>
          </p:cNvSpPr>
          <p:nvPr>
            <p:ph type="sldNum" sz="quarter" idx="10"/>
          </p:nvPr>
        </p:nvSpPr>
        <p:spPr/>
        <p:txBody>
          <a:bodyPr/>
          <a:lstStyle/>
          <a:p>
            <a:fld id="{6592851A-F6D0-472A-A7E9-E689BAF2B7AF}" type="slidenum">
              <a:rPr lang="en-US" smtClean="0"/>
              <a:pPr/>
              <a:t>6</a:t>
            </a:fld>
            <a:endParaRPr lang="en-US"/>
          </a:p>
        </p:txBody>
      </p:sp>
    </p:spTree>
    <p:extLst>
      <p:ext uri="{BB962C8B-B14F-4D97-AF65-F5344CB8AC3E}">
        <p14:creationId xmlns:p14="http://schemas.microsoft.com/office/powerpoint/2010/main" val="396874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pPr/>
              <a:t>7</a:t>
            </a:fld>
            <a:endParaRPr lang="en-US"/>
          </a:p>
        </p:txBody>
      </p:sp>
    </p:spTree>
    <p:extLst>
      <p:ext uri="{BB962C8B-B14F-4D97-AF65-F5344CB8AC3E}">
        <p14:creationId xmlns:p14="http://schemas.microsoft.com/office/powerpoint/2010/main" val="143364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را </a:t>
            </a:r>
            <a:endParaRPr lang="en-US" dirty="0"/>
          </a:p>
        </p:txBody>
      </p:sp>
      <p:sp>
        <p:nvSpPr>
          <p:cNvPr id="4" name="Slide Number Placeholder 3"/>
          <p:cNvSpPr>
            <a:spLocks noGrp="1"/>
          </p:cNvSpPr>
          <p:nvPr>
            <p:ph type="sldNum" sz="quarter" idx="10"/>
          </p:nvPr>
        </p:nvSpPr>
        <p:spPr/>
        <p:txBody>
          <a:bodyPr/>
          <a:lstStyle/>
          <a:p>
            <a:fld id="{6592851A-F6D0-472A-A7E9-E689BAF2B7A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1071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620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را </a:t>
            </a:r>
            <a:endParaRPr lang="en-US" dirty="0"/>
          </a:p>
        </p:txBody>
      </p:sp>
      <p:sp>
        <p:nvSpPr>
          <p:cNvPr id="4" name="Slide Number Placeholder 3"/>
          <p:cNvSpPr>
            <a:spLocks noGrp="1"/>
          </p:cNvSpPr>
          <p:nvPr>
            <p:ph type="sldNum" sz="quarter" idx="10"/>
          </p:nvPr>
        </p:nvSpPr>
        <p:spPr/>
        <p:txBody>
          <a:bodyPr/>
          <a:lstStyle/>
          <a:p>
            <a:fld id="{6592851A-F6D0-472A-A7E9-E689BAF2B7A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5323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3779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2329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82F99-DA1D-41E6-B1E3-41570558C3C7}" type="slidenum">
              <a:rPr lang="ar-SA"/>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843D73-74AD-4239-92FD-9E53A3C52078}" type="slidenum">
              <a:rPr lang="ar-SA"/>
              <a:pPr>
                <a:defRPr/>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04921-2FF9-4768-AB2E-D45FAB979A8E}" type="slidenum">
              <a:rPr lang="ar-SA"/>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35E0D9-E16E-4578-8D35-D39B61D633D3}" type="slidenum">
              <a:rPr lang="ar-SA"/>
              <a:pPr>
                <a:defRPr/>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3"/>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3"/>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91EE5CD-282D-4461-B74B-9290673A37E7}" type="slidenum">
              <a:rPr lang="ar-SA"/>
              <a:pPr>
                <a:defRPr/>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EFB41F-8C4E-49D3-81C0-2A45DE7BBD45}" type="slidenum">
              <a:rPr lang="ar-SA"/>
              <a:pPr>
                <a:defRPr/>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60DBC0-6075-48FA-8D12-15EE81D153BC}" type="slidenum">
              <a:rPr lang="ar-SA"/>
              <a:pPr>
                <a:defRPr/>
              </a:pPr>
              <a:t>‹#›</a:t>
            </a:fld>
            <a:endParaRPr lang="en-US" dirty="0"/>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2" y="1524003"/>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273053"/>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5DA0B1-79EB-42A3-B238-80091B0216F6}" type="slidenum">
              <a:rPr lang="ar-SA"/>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619F06-9000-490A-AFA8-066F13A5250F}" type="slidenum">
              <a:rPr lang="ar-SA"/>
              <a:pPr>
                <a:defRPr/>
              </a:pPr>
              <a:t>‹#›</a:t>
            </a:fld>
            <a:endParaRPr lang="en-US" dirty="0"/>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75C077-B9DE-415A-B523-AB4FAD0C962D}" type="slidenum">
              <a:rPr lang="ar-SA"/>
              <a:pPr>
                <a:defRPr/>
              </a:pPr>
              <a:t>‹#›</a:t>
            </a:fld>
            <a:endParaRPr lang="en-US" dirty="0"/>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DA2AB-7287-4DB8-8D3D-9658E68930F2}" type="slidenum">
              <a:rPr lang="ar-SA"/>
              <a:pPr>
                <a:defRPr/>
              </a:pPr>
              <a:t>‹#›</a:t>
            </a:fld>
            <a:endParaRPr lang="en-US" dirty="0"/>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406210B-16D6-4DA8-9165-B652496F5520}" type="datetime1">
              <a:rPr lang="en-US"/>
              <a:pPr>
                <a:defRPr/>
              </a:pPr>
              <a:t>1/21/2013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162CFF8-9F72-4D37-8DFE-5276C48C79E2}"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50E9FCA-F265-41EF-BA3A-EB4681B57DA8}"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A134E6-E05C-45CE-A7D3-E0774D46E599}" type="slidenum">
              <a:rPr lang="ar-SA"/>
              <a:pPr>
                <a:defRPr/>
              </a:pPr>
              <a:t>‹#›</a:t>
            </a:fld>
            <a:endParaRPr lang="en-US"/>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2B966E-A06A-408E-8EFF-4F4C54D437C7}"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884F18-9B95-4C5B-8D72-EF0F80BCDB25}" type="slidenum">
              <a:rPr lang="ar-SA"/>
              <a:pPr>
                <a:defRPr/>
              </a:pPr>
              <a:t>‹#›</a:t>
            </a:fld>
            <a:endParaRPr lang="en-US"/>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AB93F7-AC6E-4814-8767-F79BB2ECDA1B}"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C80853-CDA7-4AA5-865A-EAA364E32CAA}" type="slidenum">
              <a:rPr lang="ar-SA"/>
              <a:pPr>
                <a:defRPr/>
              </a:pPr>
              <a:t>‹#›</a:t>
            </a:fld>
            <a:endParaRPr lang="en-US"/>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9DD5E2-7969-42C0-8274-1C8843715B77}" type="datetimeFigureOut">
              <a:rPr lang="ar-SA"/>
              <a:pPr>
                <a:defRPr/>
              </a:pPr>
              <a:t>10/03/1434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79D3E-D539-4FEC-827A-017574CDC1EF}" type="slidenum">
              <a:rPr lang="ar-SA"/>
              <a:pPr>
                <a:defRPr/>
              </a:pPr>
              <a:t>‹#›</a:t>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0B27EDC-C48B-4AF7-B5DB-5F9E503EDA97}" type="datetimeFigureOut">
              <a:rPr lang="ar-SA"/>
              <a:pPr>
                <a:defRPr/>
              </a:pPr>
              <a:t>10/03/1434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24E226-E014-4F41-B013-37D5A7E0E1D6}" type="slidenum">
              <a:rPr lang="ar-SA"/>
              <a:pPr>
                <a:defRPr/>
              </a:pPr>
              <a:t>‹#›</a:t>
            </a:fld>
            <a:endParaRPr lang="en-US"/>
          </a:p>
        </p:txBody>
      </p:sp>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41D568F-3EBD-4C7D-A6CE-5D3457A4B751}" type="datetimeFigureOut">
              <a:rPr lang="ar-SA"/>
              <a:pPr>
                <a:defRPr/>
              </a:pPr>
              <a:t>10/03/1434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23D2F4-77C5-467B-8295-FCB8D3447548}" type="slidenum">
              <a:rPr lang="ar-SA"/>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59ECF35-5C24-4774-8FC7-2C9D209661A8}" type="datetimeFigureOut">
              <a:rPr lang="ar-SA"/>
              <a:pPr>
                <a:defRPr/>
              </a:pPr>
              <a:t>10/03/1434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E5C29E-1EC1-49A0-9484-B9BAD06B2EF1}" type="slidenum">
              <a:rPr lang="ar-SA"/>
              <a:pPr>
                <a:defRPr/>
              </a:pPr>
              <a:t>‹#›</a:t>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072368-FCCA-447B-85D3-C49B7B94519F}" type="datetimeFigureOut">
              <a:rPr lang="ar-SA"/>
              <a:pPr>
                <a:defRPr/>
              </a:pPr>
              <a:t>10/03/1434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FB1429-4207-4B19-AEA5-DB265C730E63}" type="slidenum">
              <a:rPr lang="ar-SA"/>
              <a:pPr>
                <a:defRPr/>
              </a:pPr>
              <a:t>‹#›</a:t>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E6263E5-FF12-4E24-90B6-3D48CD7BBD89}" type="datetimeFigureOut">
              <a:rPr lang="ar-SA"/>
              <a:pPr>
                <a:defRPr/>
              </a:pPr>
              <a:t>10/03/1434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01FAEC-9DCA-4745-A5F1-E26746DC2922}" type="slidenum">
              <a:rPr lang="ar-SA"/>
              <a:pPr>
                <a:defRPr/>
              </a:pPr>
              <a:t>‹#›</a:t>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BBEB7-591E-4BF0-8903-11E8FEFB618C}"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750667-AD23-4356-A156-15EABA9307B0}" type="slidenum">
              <a:rPr lang="ar-SA"/>
              <a:pPr>
                <a:defRPr/>
              </a:pPr>
              <a:t>‹#›</a:t>
            </a:fld>
            <a:endParaRPr lang="en-US"/>
          </a:p>
        </p:txBody>
      </p:sp>
    </p:spTree>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CEB89D-42B4-43A2-927E-3B2D4CB1F61C}"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BBFFC-B7B6-4445-BBE3-8D2CB7F7D97E}" type="slidenum">
              <a:rPr lang="ar-SA"/>
              <a:pPr>
                <a:defRPr/>
              </a:pPr>
              <a:t>‹#›</a:t>
            </a:fld>
            <a:endParaRPr lang="en-US"/>
          </a:p>
        </p:txBody>
      </p:sp>
    </p:spTree>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D047B2C3-7404-4D33-A2B5-6838DE13BA40}" type="datetime1">
              <a:rPr lang="en-US"/>
              <a:pPr>
                <a:defRPr/>
              </a:pPr>
              <a:t>1/21/2013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7DA4C07-B1F2-46BC-AAB1-064A8909D569}" type="slidenum">
              <a:rPr lang="en-US"/>
              <a:pPr>
                <a:defRPr/>
              </a:pPr>
              <a:t>‹#›</a:t>
            </a:fld>
            <a:endParaRPr lang="en-US"/>
          </a:p>
        </p:txBody>
      </p:sp>
    </p:spTree>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684945-6A8B-4A87-9DFE-C2C37B64F0E4}" type="datetime1">
              <a:rPr lang="en-US" smtClean="0"/>
              <a:pPr/>
              <a:t>1/21/2013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7FD13B">
                    <a:tint val="20000"/>
                  </a:srgbClr>
                </a:solidFill>
              </a:rPr>
              <a:t>کاری از: مجید همتی</a:t>
            </a:r>
            <a:endParaRPr lang="en-US">
              <a:solidFill>
                <a:srgbClr val="7FD13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BD9136-514C-4BF6-AC00-ED113CE9DE04}" type="slidenum">
              <a:rPr lang="en-US" smtClean="0"/>
              <a:pPr/>
              <a:t>‹#›</a:t>
            </a:fld>
            <a:endParaRPr lang="en-US"/>
          </a:p>
        </p:txBody>
      </p:sp>
    </p:spTree>
    <p:extLst>
      <p:ext uri="{BB962C8B-B14F-4D97-AF65-F5344CB8AC3E}">
        <p14:creationId xmlns:p14="http://schemas.microsoft.com/office/powerpoint/2010/main" val="306347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25CE-DF1F-4504-BB7D-08AB79657C47}" type="datetime1">
              <a:rPr lang="en-US" smtClean="0">
                <a:solidFill>
                  <a:prstClr val="black"/>
                </a:solidFill>
              </a:rPr>
              <a:pPr/>
              <a:t>1/21/2013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302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315422-0843-4963-9B9E-AB25CC74BDDA}" type="datetime1">
              <a:rPr lang="en-US" smtClean="0">
                <a:solidFill>
                  <a:prstClr val="white"/>
                </a:solidFill>
              </a:rPr>
              <a:pPr/>
              <a:t>1/21/2013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77060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5BB0C1-BE92-4F6E-A3D1-F8F43D9C5C83}" type="datetime1">
              <a:rPr lang="en-US" smtClean="0">
                <a:solidFill>
                  <a:prstClr val="white"/>
                </a:solidFill>
              </a:rPr>
              <a:pPr/>
              <a:t>1/21/2013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1661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BFD186-2B00-4492-AA55-2CA267B9399A}" type="datetime1">
              <a:rPr lang="en-US" smtClean="0">
                <a:solidFill>
                  <a:prstClr val="black"/>
                </a:solidFill>
              </a:rPr>
              <a:pPr/>
              <a:t>1/21/2013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5873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773331-625F-4028-9C45-DD931F0D2EBC}" type="datetime1">
              <a:rPr lang="en-US" smtClean="0">
                <a:solidFill>
                  <a:prstClr val="white"/>
                </a:solidFill>
              </a:rPr>
              <a:pPr/>
              <a:t>1/21/2013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8258586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FFA21C-1DC2-4F4A-AF9C-0515AED77A8D}" type="datetime1">
              <a:rPr lang="en-US" smtClean="0">
                <a:solidFill>
                  <a:prstClr val="black"/>
                </a:solidFill>
              </a:rPr>
              <a:pPr/>
              <a:t>1/21/2013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1937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3DA877-A85E-4894-BA5F-96C130AA3066}" type="datetime1">
              <a:rPr lang="en-US" smtClean="0">
                <a:solidFill>
                  <a:prstClr val="black"/>
                </a:solidFill>
              </a:rPr>
              <a:pPr/>
              <a:t>1/21/2013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6833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0F34DC-7227-4FE2-A4E4-4DD9816A1FDF}" type="datetime1">
              <a:rPr lang="en-US" smtClean="0">
                <a:solidFill>
                  <a:prstClr val="white"/>
                </a:solidFill>
              </a:rPr>
              <a:pPr/>
              <a:t>1/21/2013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BD9136-514C-4BF6-AC00-ED113CE9DE0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075050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F100D-98CB-44EA-A2F3-6F6BB43F4B91}" type="datetime1">
              <a:rPr lang="en-US" smtClean="0">
                <a:solidFill>
                  <a:prstClr val="black"/>
                </a:solidFill>
              </a:rPr>
              <a:pPr/>
              <a:t>1/21/2013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374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B74C6-502F-4B90-BD02-B4A208D517DE}" type="datetime1">
              <a:rPr lang="en-US" smtClean="0">
                <a:solidFill>
                  <a:prstClr val="black"/>
                </a:solidFill>
              </a:rPr>
              <a:pPr/>
              <a:t>1/21/2013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305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29666614-ABA1-45C2-B879-E28FF7F1817A}" type="datetime1">
              <a:rPr lang="en-US"/>
              <a:pPr>
                <a:defRPr/>
              </a:pPr>
              <a:t>1/21/2013</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703F10DD-7D76-48BC-84EA-7F1837BE878D}" type="slidenum">
              <a:rPr/>
              <a:pPr>
                <a:defRPr/>
              </a:pPr>
              <a:t>‹#›</a:t>
            </a:fld>
            <a:endParaRPr/>
          </a:p>
        </p:txBody>
      </p:sp>
    </p:spTree>
    <p:extLst>
      <p:ext uri="{BB962C8B-B14F-4D97-AF65-F5344CB8AC3E}">
        <p14:creationId xmlns:p14="http://schemas.microsoft.com/office/powerpoint/2010/main" val="18212370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03E626B-5C39-47B2-8157-1A643BEB87D7}" type="datetime1">
              <a:rPr lang="en-US"/>
              <a:pPr>
                <a:defRPr/>
              </a:pPr>
              <a:t>1/21/2013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1DEA60F-B14D-48F8-A04E-EFADDB6F6B09}" type="slidenum">
              <a:rPr lang="en-US"/>
              <a:pPr>
                <a:defRPr/>
              </a:pPr>
              <a:t>‹#›</a:t>
            </a:fld>
            <a:endParaRPr lang="en-US"/>
          </a:p>
        </p:txBody>
      </p:sp>
    </p:spTree>
    <p:extLst>
      <p:ext uri="{BB962C8B-B14F-4D97-AF65-F5344CB8AC3E}">
        <p14:creationId xmlns:p14="http://schemas.microsoft.com/office/powerpoint/2010/main" val="3753072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7DD12639-EEFA-4B5D-A839-C69BB8393ECB}" type="datetime1">
              <a:rPr lang="en-US"/>
              <a:pPr>
                <a:defRPr/>
              </a:pPr>
              <a:t>1/21/2013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1A71CC0-2C5C-468E-A4DE-793D5C6392A3}" type="slidenum">
              <a:rPr lang="en-US"/>
              <a:pPr>
                <a:defRPr/>
              </a:pPr>
              <a:t>‹#›</a:t>
            </a:fld>
            <a:endParaRPr lang="en-US"/>
          </a:p>
        </p:txBody>
      </p:sp>
    </p:spTree>
    <p:extLst>
      <p:ext uri="{BB962C8B-B14F-4D97-AF65-F5344CB8AC3E}">
        <p14:creationId xmlns:p14="http://schemas.microsoft.com/office/powerpoint/2010/main" val="3469554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CD29A28-3163-49E0-8D38-44562CE29C64}" type="datetime1">
              <a:rPr lang="en-US"/>
              <a:pPr>
                <a:defRPr/>
              </a:pPr>
              <a:t>1/21/2013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4564BFDE-6392-4CF1-A430-28BDD2CD6433}" type="slidenum">
              <a:rPr lang="en-US"/>
              <a:pPr>
                <a:defRPr/>
              </a:pPr>
              <a:t>‹#›</a:t>
            </a:fld>
            <a:endParaRPr lang="en-US"/>
          </a:p>
        </p:txBody>
      </p:sp>
    </p:spTree>
    <p:extLst>
      <p:ext uri="{BB962C8B-B14F-4D97-AF65-F5344CB8AC3E}">
        <p14:creationId xmlns:p14="http://schemas.microsoft.com/office/powerpoint/2010/main" val="39114965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E609F7D-E18C-4018-9F49-C9C7680C5746}" type="datetime1">
              <a:rPr lang="en-US"/>
              <a:pPr>
                <a:defRPr/>
              </a:pPr>
              <a:t>1/21/2013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344E66E8-3EE9-4DF3-9C20-641CE5178BFD}" type="slidenum">
              <a:rPr lang="en-US"/>
              <a:pPr>
                <a:defRPr/>
              </a:pPr>
              <a:t>‹#›</a:t>
            </a:fld>
            <a:endParaRPr lang="en-US"/>
          </a:p>
        </p:txBody>
      </p:sp>
    </p:spTree>
    <p:extLst>
      <p:ext uri="{BB962C8B-B14F-4D97-AF65-F5344CB8AC3E}">
        <p14:creationId xmlns:p14="http://schemas.microsoft.com/office/powerpoint/2010/main" val="40005506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53D3B34-2DFB-46CF-ACCE-A70F97892586}" type="datetime1">
              <a:rPr lang="en-US"/>
              <a:pPr>
                <a:defRPr/>
              </a:pPr>
              <a:t>1/21/2013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1BC421E-E4DD-4F49-8690-F707ACDB1082}" type="slidenum">
              <a:rPr lang="en-US"/>
              <a:pPr>
                <a:defRPr/>
              </a:pPr>
              <a:t>‹#›</a:t>
            </a:fld>
            <a:endParaRPr lang="en-US"/>
          </a:p>
        </p:txBody>
      </p:sp>
    </p:spTree>
    <p:extLst>
      <p:ext uri="{BB962C8B-B14F-4D97-AF65-F5344CB8AC3E}">
        <p14:creationId xmlns:p14="http://schemas.microsoft.com/office/powerpoint/2010/main" val="95480701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C1B25FD2-8D0D-41B1-94B7-B60BCE0A780C}" type="datetime1">
              <a:rPr lang="en-US"/>
              <a:pPr>
                <a:defRPr/>
              </a:pPr>
              <a:t>1/21/2013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1AC07CB2-DB32-4769-83F4-BC5E3AAFA4FF}" type="slidenum">
              <a:rPr lang="en-US"/>
              <a:pPr>
                <a:defRPr/>
              </a:pPr>
              <a:t>‹#›</a:t>
            </a:fld>
            <a:endParaRPr lang="en-US"/>
          </a:p>
        </p:txBody>
      </p:sp>
    </p:spTree>
    <p:extLst>
      <p:ext uri="{BB962C8B-B14F-4D97-AF65-F5344CB8AC3E}">
        <p14:creationId xmlns:p14="http://schemas.microsoft.com/office/powerpoint/2010/main" val="2984383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4F7CB39-2EF3-4E53-A9D1-CE762068CC77}" type="datetime1">
              <a:rPr lang="en-US"/>
              <a:pPr>
                <a:defRPr/>
              </a:pPr>
              <a:t>1/21/2013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582C3E63-D70E-4D78-9ABE-168A456BAAE4}" type="slidenum">
              <a:rPr lang="en-US"/>
              <a:pPr>
                <a:defRPr/>
              </a:pPr>
              <a:t>‹#›</a:t>
            </a:fld>
            <a:endParaRPr lang="en-US"/>
          </a:p>
        </p:txBody>
      </p:sp>
    </p:spTree>
    <p:extLst>
      <p:ext uri="{BB962C8B-B14F-4D97-AF65-F5344CB8AC3E}">
        <p14:creationId xmlns:p14="http://schemas.microsoft.com/office/powerpoint/2010/main" val="13552927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7DD084BC-4405-48A5-B0B0-8165090AE5A9}" type="datetime1">
              <a:rPr lang="en-US"/>
              <a:pPr>
                <a:defRPr/>
              </a:pPr>
              <a:t>1/21/2013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5E8112-256F-40D6-832E-C0F79F9BE275}" type="slidenum">
              <a:rPr lang="en-US"/>
              <a:pPr>
                <a:defRPr/>
              </a:pPr>
              <a:t>‹#›</a:t>
            </a:fld>
            <a:endParaRPr lang="en-US"/>
          </a:p>
        </p:txBody>
      </p:sp>
    </p:spTree>
    <p:extLst>
      <p:ext uri="{BB962C8B-B14F-4D97-AF65-F5344CB8AC3E}">
        <p14:creationId xmlns:p14="http://schemas.microsoft.com/office/powerpoint/2010/main" val="4469562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31DA2C-0855-4FFB-8CF1-436ACAB6C0B7}" type="datetime1">
              <a:rPr lang="en-US"/>
              <a:pPr>
                <a:defRPr/>
              </a:pPr>
              <a:t>1/21/2013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5592489-F831-4153-A25F-3B959263F75F}" type="slidenum">
              <a:rPr lang="en-US"/>
              <a:pPr>
                <a:defRPr/>
              </a:pPr>
              <a:t>‹#›</a:t>
            </a:fld>
            <a:endParaRPr lang="en-US"/>
          </a:p>
        </p:txBody>
      </p:sp>
    </p:spTree>
    <p:extLst>
      <p:ext uri="{BB962C8B-B14F-4D97-AF65-F5344CB8AC3E}">
        <p14:creationId xmlns:p14="http://schemas.microsoft.com/office/powerpoint/2010/main" val="27336953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67D40537-3839-4CB3-A784-22F6CEBA917A}" type="datetime1">
              <a:rPr lang="en-US"/>
              <a:pPr>
                <a:defRPr/>
              </a:pPr>
              <a:t>1/21/2013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8F5B9131-13A7-4360-90BE-2B2B846AFB9E}" type="slidenum">
              <a:rPr lang="en-US"/>
              <a:pPr>
                <a:defRPr/>
              </a:pPr>
              <a:t>‹#›</a:t>
            </a:fld>
            <a:endParaRPr lang="en-US"/>
          </a:p>
        </p:txBody>
      </p:sp>
    </p:spTree>
    <p:extLst>
      <p:ext uri="{BB962C8B-B14F-4D97-AF65-F5344CB8AC3E}">
        <p14:creationId xmlns:p14="http://schemas.microsoft.com/office/powerpoint/2010/main" val="29173647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7CA26DC1-0E71-4C85-9947-40F22C48517F}" type="slidenum">
              <a:rPr lang="ar-SA"/>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2441F9B0-BB79-444D-A47B-720210FF215B}" type="datetimeFigureOut">
              <a:rPr lang="ar-SA"/>
              <a:pPr>
                <a:defRPr/>
              </a:pPr>
              <a:t>10/03/1434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Arial" charset="0"/>
              </a:defRPr>
            </a:lvl1pPr>
          </a:lstStyle>
          <a:p>
            <a:pPr>
              <a:defRPr/>
            </a:pPr>
            <a:fld id="{DF18C518-2FC9-4C22-8F8A-6EB4CD8144E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ipe dir="d"/>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68D30-502F-4F1C-9827-0F1CD535408E}" type="datetime1">
              <a:rPr lang="en-US" smtClean="0">
                <a:solidFill>
                  <a:prstClr val="black"/>
                </a:solidFill>
              </a:rPr>
              <a:pPr/>
              <a:t>1/21/2013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کاری از: مجید همتی</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36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Trebuchet MS"/>
                <a:cs typeface="+mn-cs"/>
              </a:defRPr>
            </a:lvl1pPr>
            <a:extLst/>
          </a:lstStyle>
          <a:p>
            <a:pPr>
              <a:defRPr/>
            </a:pPr>
            <a:fld id="{7A674CFF-EF14-4DCA-9795-224DD3F62C7A}" type="datetime1">
              <a:rPr lang="en-US"/>
              <a:pPr>
                <a:defRPr/>
              </a:pPr>
              <a:t>1/21/2013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Trebuchet MS"/>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rgbClr val="B13F9A"/>
                </a:solidFill>
                <a:latin typeface="Trebuchet MS"/>
                <a:cs typeface="+mn-cs"/>
              </a:defRPr>
            </a:lvl1pPr>
            <a:extLst/>
          </a:lstStyle>
          <a:p>
            <a:pPr>
              <a:defRPr/>
            </a:pPr>
            <a:fld id="{EB978305-6022-4003-A9DA-9B1486A9804F}" type="slidenum">
              <a:rPr lang="en-US"/>
              <a:pPr>
                <a:defRPr/>
              </a:pPr>
              <a:t>‹#›</a:t>
            </a:fld>
            <a:endParaRPr lang="en-US"/>
          </a:p>
        </p:txBody>
      </p:sp>
    </p:spTree>
    <p:extLst>
      <p:ext uri="{BB962C8B-B14F-4D97-AF65-F5344CB8AC3E}">
        <p14:creationId xmlns:p14="http://schemas.microsoft.com/office/powerpoint/2010/main" val="111713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Doa%20jadid.wmv" TargetMode="External"/><Relationship Id="rId2" Type="http://schemas.openxmlformats.org/officeDocument/2006/relationships/image" Target="../media/image6.jpeg"/><Relationship Id="rId1" Type="http://schemas.openxmlformats.org/officeDocument/2006/relationships/slideLayout" Target="../slideLayouts/slideLayout5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927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MMULT</a:t>
            </a:r>
            <a:r>
              <a:rPr lang="fa-IR" b="1" dirty="0" smtClean="0">
                <a:effectLst>
                  <a:outerShdw blurRad="38100" dist="38100" dir="2700000" algn="tl">
                    <a:srgbClr val="000000">
                      <a:alpha val="43137"/>
                    </a:srgbClr>
                  </a:outerShdw>
                </a:effectLst>
                <a:cs typeface="0 Zar" panose="00000400000000000000" pitchFamily="2" charset="-78"/>
              </a:rPr>
              <a:t>تابع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a:bodyPr>
          <a:lstStyle/>
          <a:p>
            <a:pPr marL="0" lvl="0" indent="0" algn="just" rtl="1">
              <a:buNone/>
            </a:pPr>
            <a:r>
              <a:rPr lang="fa-IR" sz="2400" dirty="0" smtClean="0">
                <a:cs typeface="0 Zar" panose="00000400000000000000" pitchFamily="2" charset="-78"/>
              </a:rPr>
              <a:t>این</a:t>
            </a:r>
            <a:r>
              <a:rPr lang="fa-IR" sz="2400" dirty="0" smtClean="0">
                <a:solidFill>
                  <a:prstClr val="black"/>
                </a:solidFill>
                <a:cs typeface="0 Zar" panose="00000400000000000000" pitchFamily="2" charset="-78"/>
              </a:rPr>
              <a:t> </a:t>
            </a:r>
            <a:r>
              <a:rPr lang="fa-IR" sz="2400" dirty="0">
                <a:solidFill>
                  <a:prstClr val="black"/>
                </a:solidFill>
                <a:cs typeface="0 Zar" panose="00000400000000000000" pitchFamily="2" charset="-78"/>
              </a:rPr>
              <a:t>تابع که در بخش توابع </a:t>
            </a:r>
            <a:r>
              <a:rPr lang="en-US" sz="2400" dirty="0">
                <a:solidFill>
                  <a:prstClr val="black"/>
                </a:solidFill>
                <a:cs typeface="0 Zar" panose="00000400000000000000" pitchFamily="2" charset="-78"/>
              </a:rPr>
              <a:t>MATH&amp;TRIG </a:t>
            </a:r>
            <a:r>
              <a:rPr lang="fa-IR" sz="2400" dirty="0">
                <a:solidFill>
                  <a:prstClr val="black"/>
                </a:solidFill>
                <a:cs typeface="0 Zar" panose="00000400000000000000" pitchFamily="2" charset="-78"/>
              </a:rPr>
              <a:t> قرار </a:t>
            </a:r>
            <a:r>
              <a:rPr lang="fa-IR" sz="2400" dirty="0" smtClean="0">
                <a:solidFill>
                  <a:prstClr val="black"/>
                </a:solidFill>
                <a:cs typeface="0 Zar" panose="00000400000000000000" pitchFamily="2" charset="-78"/>
              </a:rPr>
              <a:t>دارد، </a:t>
            </a:r>
            <a:r>
              <a:rPr lang="fa-IR" sz="2400" dirty="0" smtClean="0">
                <a:solidFill>
                  <a:prstClr val="black"/>
                </a:solidFill>
                <a:cs typeface="0 Zar" panose="00000400000000000000" pitchFamily="2" charset="-78"/>
              </a:rPr>
              <a:t>برادی ضرب دو تابع در هم به کار می رود. شرایط ضرب دو تابع به این صورت است که تعداد ستون ماتریس اول باید با تعداد سطر ماتریس دوم برابر باشد.</a:t>
            </a:r>
          </a:p>
          <a:p>
            <a:pPr marL="0" lvl="0" indent="0" algn="just" rtl="1">
              <a:buNone/>
            </a:pPr>
            <a:r>
              <a:rPr lang="fa-IR" sz="2400" dirty="0" smtClean="0">
                <a:solidFill>
                  <a:prstClr val="black"/>
                </a:solidFill>
                <a:cs typeface="0 Zar" panose="00000400000000000000" pitchFamily="2" charset="-78"/>
              </a:rPr>
              <a:t>تعداد سطر ماتریس حاصلضرب برابر با :تعداد سطر ماتریس اول و تعداد ستون آن برابر با تعداد ستون ماتریس دوم خواهد بود. </a:t>
            </a:r>
            <a:endParaRPr lang="en-US" sz="2400" dirty="0" smtClean="0">
              <a:solidFill>
                <a:prstClr val="black"/>
              </a:solidFill>
              <a:cs typeface="0 Zar" panose="00000400000000000000" pitchFamily="2" charset="-78"/>
            </a:endParaRPr>
          </a:p>
          <a:p>
            <a:pPr marL="0" lvl="0" indent="0" algn="just" rtl="1">
              <a:buNone/>
            </a:pPr>
            <a:r>
              <a:rPr lang="fa-IR" sz="2400" dirty="0" smtClean="0">
                <a:solidFill>
                  <a:prstClr val="black"/>
                </a:solidFill>
                <a:cs typeface="0 Zar" panose="00000400000000000000" pitchFamily="2" charset="-78"/>
              </a:rPr>
              <a:t>مثال.</a:t>
            </a:r>
            <a:r>
              <a:rPr lang="en-US" sz="2400" dirty="0" smtClean="0">
                <a:solidFill>
                  <a:prstClr val="black"/>
                </a:solidFill>
                <a:cs typeface="0 Zar" panose="00000400000000000000" pitchFamily="2" charset="-78"/>
              </a:rPr>
              <a:t>  </a:t>
            </a:r>
            <a:r>
              <a:rPr lang="fa-IR" sz="2400" dirty="0" smtClean="0">
                <a:solidFill>
                  <a:prstClr val="black"/>
                </a:solidFill>
                <a:cs typeface="0 Zar" panose="00000400000000000000" pitchFamily="2" charset="-78"/>
              </a:rPr>
              <a:t> قصد داریم دوماتریس مثال قبل (ماتریس اصلی و ماتریس معکوس) را در هم ضرب می نماییم.</a:t>
            </a:r>
            <a:endParaRPr lang="fa-IR" sz="2400" dirty="0" smtClean="0">
              <a:cs typeface="0 Zar"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316299153"/>
              </p:ext>
            </p:extLst>
          </p:nvPr>
        </p:nvGraphicFramePr>
        <p:xfrm>
          <a:off x="851169" y="4581128"/>
          <a:ext cx="7776863" cy="1849120"/>
        </p:xfrm>
        <a:graphic>
          <a:graphicData uri="http://schemas.openxmlformats.org/drawingml/2006/table">
            <a:tbl>
              <a:tblPr firstRow="1" bandRow="1">
                <a:tableStyleId>{5C22544A-7EE6-4342-B048-85BDC9FD1C3A}</a:tableStyleId>
              </a:tblPr>
              <a:tblGrid>
                <a:gridCol w="1014373"/>
                <a:gridCol w="929843"/>
                <a:gridCol w="1014373"/>
                <a:gridCol w="760780"/>
                <a:gridCol w="601111"/>
                <a:gridCol w="936104"/>
                <a:gridCol w="914188"/>
                <a:gridCol w="760780"/>
                <a:gridCol w="845311"/>
              </a:tblGrid>
              <a:tr h="149736">
                <a:tc>
                  <a:txBody>
                    <a:bodyPr/>
                    <a:lstStyle/>
                    <a:p>
                      <a:pPr algn="ctr"/>
                      <a:r>
                        <a:rPr lang="en-US" dirty="0" smtClean="0">
                          <a:cs typeface="B Zar" panose="00000400000000000000" pitchFamily="2" charset="-78"/>
                        </a:rPr>
                        <a:t>A</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B</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C</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D</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E</a:t>
                      </a:r>
                      <a:endParaRPr lang="en-US" dirty="0">
                        <a:cs typeface="B Zar" panose="00000400000000000000" pitchFamily="2" charset="-78"/>
                      </a:endParaRPr>
                    </a:p>
                  </a:txBody>
                  <a:tcPr/>
                </a:tc>
                <a:tc>
                  <a:txBody>
                    <a:bodyPr/>
                    <a:lstStyle/>
                    <a:p>
                      <a:pPr algn="ctr"/>
                      <a:r>
                        <a:rPr lang="en-US" dirty="0" smtClean="0">
                          <a:cs typeface="0 Zar" panose="00000400000000000000" pitchFamily="2" charset="-78"/>
                        </a:rPr>
                        <a:t>F</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G</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H</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I</a:t>
                      </a:r>
                      <a:endParaRPr lang="en-US" dirty="0">
                        <a:cs typeface="0 Zar" panose="00000400000000000000" pitchFamily="2" charset="-78"/>
                      </a:endParaRPr>
                    </a:p>
                  </a:txBody>
                  <a:tcPr/>
                </a:tc>
              </a:tr>
              <a:tr h="370840">
                <a:tc>
                  <a:txBody>
                    <a:bodyPr/>
                    <a:lstStyle/>
                    <a:p>
                      <a:pPr algn="ctr"/>
                      <a:r>
                        <a:rPr lang="en-US" dirty="0" smtClean="0">
                          <a:cs typeface="B Zar" panose="00000400000000000000" pitchFamily="2" charset="-78"/>
                        </a:rPr>
                        <a:t>5</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1</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r>
                        <a:rPr lang="en-US" dirty="0" smtClean="0">
                          <a:cs typeface="0 Zar" panose="00000400000000000000" pitchFamily="2" charset="-78"/>
                        </a:rPr>
                        <a:t>0.402</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-0.03</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0.101</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-0.31</a:t>
                      </a:r>
                      <a:endParaRPr lang="en-US" dirty="0">
                        <a:cs typeface="0 Zar" panose="00000400000000000000" pitchFamily="2" charset="-78"/>
                      </a:endParaRPr>
                    </a:p>
                  </a:txBody>
                  <a:tcPr/>
                </a:tc>
              </a:tr>
              <a:tr h="370840">
                <a:tc>
                  <a:txBody>
                    <a:bodyPr/>
                    <a:lstStyle/>
                    <a:p>
                      <a:pPr algn="ctr"/>
                      <a:r>
                        <a:rPr lang="en-US" dirty="0" smtClean="0">
                          <a:cs typeface="B Zar" panose="00000400000000000000" pitchFamily="2" charset="-78"/>
                        </a:rPr>
                        <a:t>2</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8</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2</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1</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r>
                        <a:rPr lang="en-US" dirty="0" smtClean="0">
                          <a:cs typeface="0 Zar" panose="00000400000000000000" pitchFamily="2" charset="-78"/>
                        </a:rPr>
                        <a:t>-0.07</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0.156</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-0.05</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0.043</a:t>
                      </a:r>
                      <a:endParaRPr lang="en-US" dirty="0">
                        <a:cs typeface="0 Zar" panose="00000400000000000000" pitchFamily="2" charset="-78"/>
                      </a:endParaRPr>
                    </a:p>
                  </a:txBody>
                  <a:tcPr/>
                </a:tc>
              </a:tr>
              <a:tr h="370840">
                <a:tc>
                  <a:txBody>
                    <a:bodyPr/>
                    <a:lstStyle/>
                    <a:p>
                      <a:pPr algn="ctr"/>
                      <a:r>
                        <a:rPr lang="en-US" dirty="0" smtClean="0">
                          <a:cs typeface="B Zar" panose="00000400000000000000" pitchFamily="2" charset="-78"/>
                        </a:rPr>
                        <a:t>3</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5</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9</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3</a:t>
                      </a: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r>
                        <a:rPr lang="en-US" dirty="0" smtClean="0">
                          <a:cs typeface="0 Zar" panose="00000400000000000000" pitchFamily="2" charset="-78"/>
                        </a:rPr>
                        <a:t>-0.04</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-0.04</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0.142</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-0.04</a:t>
                      </a:r>
                      <a:endParaRPr lang="en-US" dirty="0">
                        <a:cs typeface="0 Zar" panose="00000400000000000000" pitchFamily="2" charset="-78"/>
                      </a:endParaRPr>
                    </a:p>
                  </a:txBody>
                  <a:tcPr/>
                </a:tc>
              </a:tr>
              <a:tr h="370840">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6</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6</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r>
                        <a:rPr lang="en-US" dirty="0" smtClean="0">
                          <a:cs typeface="0 Zar" panose="00000400000000000000" pitchFamily="2" charset="-78"/>
                        </a:rPr>
                        <a:t>-0.17</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-0.11</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-0.12</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0.358</a:t>
                      </a:r>
                      <a:endParaRPr lang="en-US" dirty="0">
                        <a:cs typeface="0 Zar" panose="00000400000000000000" pitchFamily="2" charset="-78"/>
                      </a:endParaRPr>
                    </a:p>
                  </a:txBody>
                  <a:tcPr/>
                </a:tc>
              </a:tr>
            </a:tbl>
          </a:graphicData>
        </a:graphic>
      </p:graphicFrame>
    </p:spTree>
    <p:extLst>
      <p:ext uri="{BB962C8B-B14F-4D97-AF65-F5344CB8AC3E}">
        <p14:creationId xmlns:p14="http://schemas.microsoft.com/office/powerpoint/2010/main" val="2080397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16632"/>
            <a:ext cx="8363272" cy="6741369"/>
          </a:xfrm>
        </p:spPr>
        <p:txBody>
          <a:bodyPr>
            <a:normAutofit/>
          </a:bodyPr>
          <a:lstStyle/>
          <a:p>
            <a:pPr marL="0" indent="0" algn="just" rtl="1">
              <a:buNone/>
            </a:pPr>
            <a:r>
              <a:rPr lang="fa-IR" sz="2400" dirty="0" smtClean="0">
                <a:solidFill>
                  <a:srgbClr val="0070C0"/>
                </a:solidFill>
                <a:cs typeface="0 Zar" panose="00000400000000000000" pitchFamily="2" charset="-78"/>
              </a:rPr>
              <a:t>حل:</a:t>
            </a:r>
          </a:p>
          <a:p>
            <a:pPr marL="0" indent="0" algn="just" rtl="1">
              <a:buNone/>
            </a:pPr>
            <a:r>
              <a:rPr lang="fa-IR" sz="2400" dirty="0" smtClean="0">
                <a:solidFill>
                  <a:srgbClr val="0070C0"/>
                </a:solidFill>
                <a:cs typeface="0 Zar" panose="00000400000000000000" pitchFamily="2" charset="-78"/>
              </a:rPr>
              <a:t>چون هر دو ماتریس 4*4 هستند ماتریس حاصلضرب هم 4*4 خواهد بود. برای ضرب دو ماتریس ابتدا باید محدوده ماتریس حاصلضرب را با ماوس انتخاب (فعال) کنیم.  </a:t>
            </a:r>
            <a:r>
              <a:rPr lang="fa-IR" sz="2400" dirty="0" smtClean="0">
                <a:solidFill>
                  <a:srgbClr val="0070C0"/>
                </a:solidFill>
                <a:cs typeface="0 Zar" panose="00000400000000000000" pitchFamily="2" charset="-78"/>
              </a:rPr>
              <a:t>در این مثال می خواهیم ماتریس حاصلضرب در محدوده ی </a:t>
            </a:r>
            <a:r>
              <a:rPr lang="en-US" sz="2400" dirty="0" smtClean="0">
                <a:solidFill>
                  <a:srgbClr val="0070C0"/>
                </a:solidFill>
                <a:cs typeface="0 Zar" panose="00000400000000000000" pitchFamily="2" charset="-78"/>
              </a:rPr>
              <a:t>C7:F10</a:t>
            </a:r>
            <a:r>
              <a:rPr lang="fa-IR" sz="2400" dirty="0" smtClean="0">
                <a:solidFill>
                  <a:srgbClr val="0070C0"/>
                </a:solidFill>
                <a:cs typeface="0 Zar" panose="00000400000000000000" pitchFamily="2" charset="-78"/>
              </a:rPr>
              <a:t> نمایش داده شود.</a:t>
            </a:r>
          </a:p>
          <a:p>
            <a:pPr marL="0" indent="0" algn="just" rtl="1">
              <a:buNone/>
            </a:pPr>
            <a:r>
              <a:rPr lang="fa-IR" sz="2400" dirty="0" smtClean="0">
                <a:solidFill>
                  <a:srgbClr val="0070C0"/>
                </a:solidFill>
                <a:cs typeface="0 Zar" panose="00000400000000000000" pitchFamily="2" charset="-78"/>
              </a:rPr>
              <a:t>حالا </a:t>
            </a:r>
            <a:r>
              <a:rPr lang="en-US" sz="2400" dirty="0" smtClean="0">
                <a:solidFill>
                  <a:srgbClr val="0070C0"/>
                </a:solidFill>
                <a:cs typeface="0 Zar" panose="00000400000000000000" pitchFamily="2" charset="-78"/>
              </a:rPr>
              <a:t> MMULT</a:t>
            </a:r>
            <a:r>
              <a:rPr lang="fa-IR" sz="2400" dirty="0" smtClean="0">
                <a:solidFill>
                  <a:srgbClr val="0070C0"/>
                </a:solidFill>
                <a:cs typeface="0 Zar" panose="00000400000000000000" pitchFamily="2" charset="-78"/>
              </a:rPr>
              <a:t> را از بخش توابع </a:t>
            </a:r>
            <a:r>
              <a:rPr lang="en-US" sz="2400" dirty="0" smtClean="0">
                <a:solidFill>
                  <a:srgbClr val="0070C0"/>
                </a:solidFill>
                <a:cs typeface="0 Zar" panose="00000400000000000000" pitchFamily="2" charset="-78"/>
              </a:rPr>
              <a:t>MATH&amp; TRIG</a:t>
            </a:r>
            <a:r>
              <a:rPr lang="fa-IR" sz="2400" dirty="0" smtClean="0">
                <a:solidFill>
                  <a:srgbClr val="0070C0"/>
                </a:solidFill>
                <a:cs typeface="0 Zar" panose="00000400000000000000" pitchFamily="2" charset="-78"/>
              </a:rPr>
              <a:t> را فرا می خوانیم و به ترتیب مراحل  زیر را انجام می دهیم :</a:t>
            </a:r>
          </a:p>
          <a:p>
            <a:pPr marL="0" indent="0" algn="just" rtl="1">
              <a:buNone/>
            </a:pPr>
            <a:r>
              <a:rPr lang="fa-IR" sz="2400" dirty="0" smtClean="0">
                <a:solidFill>
                  <a:srgbClr val="0070C0"/>
                </a:solidFill>
                <a:cs typeface="0 Zar" panose="00000400000000000000" pitchFamily="2" charset="-78"/>
              </a:rPr>
              <a:t>1. </a:t>
            </a:r>
            <a:r>
              <a:rPr lang="fa-IR" sz="2400" dirty="0" smtClean="0">
                <a:solidFill>
                  <a:srgbClr val="0070C0"/>
                </a:solidFill>
                <a:cs typeface="0 Zar" panose="00000400000000000000" pitchFamily="2" charset="-78"/>
              </a:rPr>
              <a:t> این تابع دارای دو کادر به نام </a:t>
            </a:r>
            <a:r>
              <a:rPr lang="en-US" sz="2400" dirty="0" smtClean="0">
                <a:solidFill>
                  <a:srgbClr val="0070C0"/>
                </a:solidFill>
                <a:cs typeface="0 Zar" panose="00000400000000000000" pitchFamily="2" charset="-78"/>
              </a:rPr>
              <a:t>ARRAY</a:t>
            </a:r>
            <a:r>
              <a:rPr lang="en-US" sz="2400" dirty="0">
                <a:solidFill>
                  <a:srgbClr val="0070C0"/>
                </a:solidFill>
                <a:cs typeface="0 Zar" panose="00000400000000000000" pitchFamily="2" charset="-78"/>
              </a:rPr>
              <a:t>1</a:t>
            </a:r>
            <a:r>
              <a:rPr lang="en-US" sz="2400" dirty="0" smtClean="0">
                <a:solidFill>
                  <a:srgbClr val="0070C0"/>
                </a:solidFill>
                <a:cs typeface="0 Zar" panose="00000400000000000000" pitchFamily="2" charset="-78"/>
              </a:rPr>
              <a:t> </a:t>
            </a:r>
            <a:r>
              <a:rPr lang="fa-IR" sz="2400" dirty="0" smtClean="0">
                <a:solidFill>
                  <a:srgbClr val="0070C0"/>
                </a:solidFill>
                <a:cs typeface="0 Zar" panose="00000400000000000000" pitchFamily="2" charset="-78"/>
              </a:rPr>
              <a:t> و </a:t>
            </a:r>
            <a:r>
              <a:rPr lang="en-US" sz="2400" dirty="0" smtClean="0">
                <a:solidFill>
                  <a:srgbClr val="0070C0"/>
                </a:solidFill>
                <a:cs typeface="0 Zar" panose="00000400000000000000" pitchFamily="2" charset="-78"/>
              </a:rPr>
              <a:t>ARRAY2</a:t>
            </a:r>
            <a:r>
              <a:rPr lang="fa-IR" sz="2400" dirty="0" smtClean="0">
                <a:solidFill>
                  <a:srgbClr val="0070C0"/>
                </a:solidFill>
                <a:cs typeface="0 Zar" panose="00000400000000000000" pitchFamily="2" charset="-78"/>
              </a:rPr>
              <a:t> می باشد . که به ترتیب برای وارد کردن ماتریس اول و دوم </a:t>
            </a:r>
            <a:r>
              <a:rPr lang="fa-IR" sz="2400" dirty="0" smtClean="0">
                <a:solidFill>
                  <a:srgbClr val="0070C0"/>
                </a:solidFill>
                <a:cs typeface="0 Zar" panose="00000400000000000000" pitchFamily="2" charset="-78"/>
              </a:rPr>
              <a:t>برای ضرب در هم به کار می رود.</a:t>
            </a:r>
          </a:p>
          <a:p>
            <a:pPr marL="0" indent="0" algn="just" rtl="1">
              <a:buNone/>
            </a:pPr>
            <a:r>
              <a:rPr lang="fa-IR" sz="2400" dirty="0" smtClean="0">
                <a:solidFill>
                  <a:srgbClr val="0070C0"/>
                </a:solidFill>
                <a:cs typeface="0 Zar" panose="00000400000000000000" pitchFamily="2" charset="-78"/>
              </a:rPr>
              <a:t>2. درکادر اول محدوده ی ماتریس اول (</a:t>
            </a:r>
            <a:r>
              <a:rPr lang="en-US" sz="2400" dirty="0" smtClean="0">
                <a:solidFill>
                  <a:srgbClr val="0070C0"/>
                </a:solidFill>
                <a:cs typeface="0 Zar" panose="00000400000000000000" pitchFamily="2" charset="-78"/>
              </a:rPr>
              <a:t>A1:D4</a:t>
            </a:r>
            <a:r>
              <a:rPr lang="fa-IR" sz="2400" dirty="0" smtClean="0">
                <a:solidFill>
                  <a:srgbClr val="0070C0"/>
                </a:solidFill>
                <a:cs typeface="0 Zar" panose="00000400000000000000" pitchFamily="2" charset="-78"/>
              </a:rPr>
              <a:t>) </a:t>
            </a:r>
            <a:r>
              <a:rPr lang="fa-IR" sz="2400" dirty="0" smtClean="0">
                <a:solidFill>
                  <a:srgbClr val="0070C0"/>
                </a:solidFill>
                <a:cs typeface="0 Zar" panose="00000400000000000000" pitchFamily="2" charset="-78"/>
              </a:rPr>
              <a:t>را با ماوس انتخاب می کنیم.</a:t>
            </a:r>
          </a:p>
          <a:p>
            <a:pPr marL="0" indent="0" algn="just" rtl="1">
              <a:buNone/>
            </a:pPr>
            <a:r>
              <a:rPr lang="fa-IR" sz="2400" dirty="0" smtClean="0">
                <a:solidFill>
                  <a:srgbClr val="0070C0"/>
                </a:solidFill>
                <a:cs typeface="0 Zar" panose="00000400000000000000" pitchFamily="2" charset="-78"/>
              </a:rPr>
              <a:t>3. در کادر دوم محدوده ی ماتریس دوم (</a:t>
            </a:r>
            <a:r>
              <a:rPr lang="en-US" sz="2400" dirty="0" smtClean="0">
                <a:solidFill>
                  <a:srgbClr val="0070C0"/>
                </a:solidFill>
                <a:cs typeface="0 Zar" panose="00000400000000000000" pitchFamily="2" charset="-78"/>
              </a:rPr>
              <a:t>F1:I4</a:t>
            </a:r>
            <a:r>
              <a:rPr lang="fa-IR" sz="2400" dirty="0" smtClean="0">
                <a:solidFill>
                  <a:srgbClr val="0070C0"/>
                </a:solidFill>
                <a:cs typeface="0 Zar" panose="00000400000000000000" pitchFamily="2" charset="-78"/>
              </a:rPr>
              <a:t>) را با ماوس انتخاب می کنیم.</a:t>
            </a:r>
          </a:p>
          <a:p>
            <a:pPr marL="0" indent="0" algn="just" rtl="1">
              <a:buNone/>
            </a:pPr>
            <a:r>
              <a:rPr lang="fa-IR" sz="2400" dirty="0" smtClean="0">
                <a:solidFill>
                  <a:srgbClr val="0070C0"/>
                </a:solidFill>
                <a:cs typeface="0 Zar" panose="00000400000000000000" pitchFamily="2" charset="-78"/>
              </a:rPr>
              <a:t>4. در نهایت دکمه </a:t>
            </a:r>
            <a:r>
              <a:rPr lang="en-US" sz="2400" dirty="0" smtClean="0">
                <a:solidFill>
                  <a:srgbClr val="0070C0"/>
                </a:solidFill>
                <a:cs typeface="0 Zar" panose="00000400000000000000" pitchFamily="2" charset="-78"/>
              </a:rPr>
              <a:t>OK </a:t>
            </a:r>
            <a:r>
              <a:rPr lang="fa-IR" sz="2400" dirty="0" smtClean="0">
                <a:solidFill>
                  <a:srgbClr val="0070C0"/>
                </a:solidFill>
                <a:cs typeface="0 Zar" panose="00000400000000000000" pitchFamily="2" charset="-78"/>
              </a:rPr>
              <a:t> را می زنیم.</a:t>
            </a:r>
          </a:p>
          <a:p>
            <a:pPr marL="0" indent="0" algn="just" rtl="1">
              <a:buNone/>
            </a:pPr>
            <a:r>
              <a:rPr lang="fa-IR" sz="2400" dirty="0" smtClean="0">
                <a:solidFill>
                  <a:srgbClr val="0070C0"/>
                </a:solidFill>
                <a:cs typeface="0 Zar" panose="00000400000000000000" pitchFamily="2" charset="-78"/>
              </a:rPr>
              <a:t>5. پس از کلیک بر گزینه </a:t>
            </a:r>
            <a:r>
              <a:rPr lang="en-US" sz="2400" dirty="0" smtClean="0">
                <a:solidFill>
                  <a:srgbClr val="0070C0"/>
                </a:solidFill>
                <a:cs typeface="0 Zar" panose="00000400000000000000" pitchFamily="2" charset="-78"/>
              </a:rPr>
              <a:t>OK</a:t>
            </a:r>
            <a:r>
              <a:rPr lang="fa-IR" sz="2400" dirty="0" smtClean="0">
                <a:solidFill>
                  <a:srgbClr val="0070C0"/>
                </a:solidFill>
                <a:cs typeface="0 Zar" panose="00000400000000000000" pitchFamily="2" charset="-78"/>
              </a:rPr>
              <a:t> تنها آرایه ی اول ماتریس حاصلضرب حاصل شده است.</a:t>
            </a:r>
          </a:p>
          <a:p>
            <a:pPr marL="0" indent="0" algn="just" rtl="1">
              <a:buNone/>
            </a:pPr>
            <a:r>
              <a:rPr lang="fa-IR" sz="2400" dirty="0" smtClean="0">
                <a:solidFill>
                  <a:srgbClr val="0070C0"/>
                </a:solidFill>
                <a:cs typeface="0 Zar" panose="00000400000000000000" pitchFamily="2" charset="-78"/>
              </a:rPr>
              <a:t>6. در این لحظه ابتدا کلید </a:t>
            </a:r>
            <a:r>
              <a:rPr lang="en-US" sz="2400" dirty="0" smtClean="0">
                <a:solidFill>
                  <a:srgbClr val="0070C0"/>
                </a:solidFill>
                <a:cs typeface="0 Zar" panose="00000400000000000000" pitchFamily="2" charset="-78"/>
              </a:rPr>
              <a:t>F2 </a:t>
            </a:r>
            <a:r>
              <a:rPr lang="fa-IR" sz="2400" dirty="0" smtClean="0">
                <a:solidFill>
                  <a:srgbClr val="0070C0"/>
                </a:solidFill>
                <a:cs typeface="0 Zar" panose="00000400000000000000" pitchFamily="2" charset="-78"/>
              </a:rPr>
              <a:t> را می فشاریم تا فرمول سلول باز شود.</a:t>
            </a:r>
          </a:p>
          <a:p>
            <a:pPr marL="0" lvl="0" indent="0" algn="just" rtl="1">
              <a:buNone/>
            </a:pPr>
            <a:r>
              <a:rPr lang="fa-IR" sz="2400" dirty="0" smtClean="0">
                <a:solidFill>
                  <a:srgbClr val="0070C0"/>
                </a:solidFill>
                <a:cs typeface="0 Zar" panose="00000400000000000000" pitchFamily="2" charset="-78"/>
              </a:rPr>
              <a:t>7. </a:t>
            </a:r>
            <a:r>
              <a:rPr lang="fa-IR" sz="2400" dirty="0" smtClean="0">
                <a:solidFill>
                  <a:srgbClr val="0070C0"/>
                </a:solidFill>
                <a:cs typeface="0 Zar" panose="00000400000000000000" pitchFamily="2" charset="-78"/>
              </a:rPr>
              <a:t>وقتی </a:t>
            </a:r>
            <a:r>
              <a:rPr lang="fa-IR" sz="2400" dirty="0">
                <a:solidFill>
                  <a:srgbClr val="0070C0"/>
                </a:solidFill>
                <a:cs typeface="0 Zar" panose="00000400000000000000" pitchFamily="2" charset="-78"/>
              </a:rPr>
              <a:t>فرمول سلول باز شد در این زمان سه کلید</a:t>
            </a:r>
            <a:r>
              <a:rPr lang="en-US" sz="2400" dirty="0">
                <a:solidFill>
                  <a:srgbClr val="0070C0"/>
                </a:solidFill>
                <a:cs typeface="0 Zar" panose="00000400000000000000" pitchFamily="2" charset="-78"/>
              </a:rPr>
              <a:t> CTRL + SHIFT + ENTER </a:t>
            </a:r>
            <a:r>
              <a:rPr lang="fa-IR" sz="2400" dirty="0">
                <a:solidFill>
                  <a:srgbClr val="0070C0"/>
                </a:solidFill>
                <a:cs typeface="0 Zar" panose="00000400000000000000" pitchFamily="2" charset="-78"/>
              </a:rPr>
              <a:t> را همزمان می فشاریم، پس از این کار ماتریس </a:t>
            </a:r>
            <a:r>
              <a:rPr lang="fa-IR" sz="2400" dirty="0" smtClean="0">
                <a:solidFill>
                  <a:srgbClr val="0070C0"/>
                </a:solidFill>
                <a:cs typeface="0 Zar" panose="00000400000000000000" pitchFamily="2" charset="-78"/>
              </a:rPr>
              <a:t>حاصلضرب آماده </a:t>
            </a:r>
            <a:r>
              <a:rPr lang="fa-IR" sz="2400" dirty="0">
                <a:solidFill>
                  <a:srgbClr val="0070C0"/>
                </a:solidFill>
                <a:cs typeface="0 Zar" panose="00000400000000000000" pitchFamily="2" charset="-78"/>
              </a:rPr>
              <a:t>است.</a:t>
            </a:r>
            <a:endParaRPr lang="en-US" sz="2400" dirty="0">
              <a:solidFill>
                <a:srgbClr val="0070C0"/>
              </a:solidFill>
              <a:cs typeface="0 Zar" panose="00000400000000000000" pitchFamily="2" charset="-78"/>
            </a:endParaRPr>
          </a:p>
          <a:p>
            <a:pPr marL="0" indent="0" algn="just" rtl="1">
              <a:buNone/>
            </a:pPr>
            <a:endParaRPr lang="fa-IR" sz="2400" dirty="0">
              <a:solidFill>
                <a:srgbClr val="0070C0"/>
              </a:solidFill>
              <a:cs typeface="0 Zar" panose="00000400000000000000" pitchFamily="2" charset="-78"/>
            </a:endParaRPr>
          </a:p>
        </p:txBody>
      </p:sp>
    </p:spTree>
    <p:extLst>
      <p:ext uri="{BB962C8B-B14F-4D97-AF65-F5344CB8AC3E}">
        <p14:creationId xmlns:p14="http://schemas.microsoft.com/office/powerpoint/2010/main" val="3770860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988840"/>
            <a:ext cx="8363272" cy="4869161"/>
          </a:xfrm>
        </p:spPr>
        <p:txBody>
          <a:bodyPr>
            <a:normAutofit/>
          </a:bodyPr>
          <a:lstStyle/>
          <a:p>
            <a:pPr marL="0" indent="0" algn="just" rtl="1">
              <a:buNone/>
            </a:pPr>
            <a:r>
              <a:rPr lang="fa-IR" sz="2400" dirty="0" smtClean="0">
                <a:solidFill>
                  <a:srgbClr val="0070C0"/>
                </a:solidFill>
                <a:cs typeface="0 Zar" panose="00000400000000000000" pitchFamily="2" charset="-78"/>
              </a:rPr>
              <a:t>8. حاصلضرب یک ماتریس در معکوس خود، همواره یک ماتریس یکه خواهد بود.</a:t>
            </a:r>
          </a:p>
          <a:p>
            <a:pPr marL="0" indent="0" algn="just" rtl="1">
              <a:buNone/>
            </a:pPr>
            <a:endParaRPr lang="fa-IR" sz="2400" dirty="0">
              <a:solidFill>
                <a:srgbClr val="0070C0"/>
              </a:solidFill>
              <a:cs typeface="0 Zar"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841826176"/>
              </p:ext>
            </p:extLst>
          </p:nvPr>
        </p:nvGraphicFramePr>
        <p:xfrm>
          <a:off x="2915816" y="2852936"/>
          <a:ext cx="4572000" cy="1483360"/>
        </p:xfrm>
        <a:graphic>
          <a:graphicData uri="http://schemas.openxmlformats.org/drawingml/2006/table">
            <a:tbl>
              <a:tblPr firstRow="1" bandRow="1">
                <a:tableStyleId>{5C22544A-7EE6-4342-B048-85BDC9FD1C3A}</a:tableStyleId>
              </a:tblPr>
              <a:tblGrid>
                <a:gridCol w="1224136"/>
                <a:gridCol w="1152128"/>
                <a:gridCol w="1152128"/>
                <a:gridCol w="1043608"/>
              </a:tblGrid>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p:spTree>
    <p:extLst>
      <p:ext uri="{BB962C8B-B14F-4D97-AF65-F5344CB8AC3E}">
        <p14:creationId xmlns:p14="http://schemas.microsoft.com/office/powerpoint/2010/main" val="2236164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88641"/>
            <a:ext cx="8363272" cy="6408711"/>
          </a:xfrm>
        </p:spPr>
        <p:txBody>
          <a:bodyPr>
            <a:normAutofit/>
          </a:bodyPr>
          <a:lstStyle/>
          <a:p>
            <a:pPr marL="0" indent="0" algn="just" rtl="1">
              <a:buNone/>
            </a:pPr>
            <a:r>
              <a:rPr lang="fa-IR" sz="2800" dirty="0" smtClean="0">
                <a:solidFill>
                  <a:schemeClr val="accent1">
                    <a:lumMod val="75000"/>
                  </a:schemeClr>
                </a:solidFill>
                <a:cs typeface="0 Zar" panose="00000400000000000000" pitchFamily="2" charset="-78"/>
              </a:rPr>
              <a:t>تمرین </a:t>
            </a:r>
            <a:endParaRPr lang="fa-IR" sz="2800" dirty="0" smtClean="0">
              <a:solidFill>
                <a:schemeClr val="accent1">
                  <a:lumMod val="75000"/>
                </a:schemeClr>
              </a:solidFill>
              <a:cs typeface="0 Zar" panose="00000400000000000000" pitchFamily="2" charset="-78"/>
            </a:endParaRPr>
          </a:p>
          <a:p>
            <a:pPr marL="0" indent="0" algn="just" rtl="1">
              <a:buNone/>
            </a:pPr>
            <a:r>
              <a:rPr lang="fa-IR" sz="2800" dirty="0" smtClean="0">
                <a:solidFill>
                  <a:schemeClr val="accent1">
                    <a:lumMod val="75000"/>
                  </a:schemeClr>
                </a:solidFill>
                <a:cs typeface="0 Zar" panose="00000400000000000000" pitchFamily="2" charset="-78"/>
              </a:rPr>
              <a:t>دانشجویان عزیزم لطفا:</a:t>
            </a:r>
            <a:endParaRPr lang="fa-IR" sz="2800" dirty="0" smtClean="0">
              <a:solidFill>
                <a:schemeClr val="accent1">
                  <a:lumMod val="75000"/>
                </a:schemeClr>
              </a:solidFill>
              <a:cs typeface="0 Zar" panose="00000400000000000000" pitchFamily="2" charset="-78"/>
            </a:endParaRPr>
          </a:p>
          <a:p>
            <a:pPr marL="457200" indent="-457200" algn="just" rtl="1">
              <a:buAutoNum type="arabicPeriod"/>
            </a:pPr>
            <a:r>
              <a:rPr lang="fa-IR" sz="2400" dirty="0" smtClean="0">
                <a:solidFill>
                  <a:schemeClr val="accent1">
                    <a:lumMod val="75000"/>
                  </a:schemeClr>
                </a:solidFill>
                <a:cs typeface="0 Zar" panose="00000400000000000000" pitchFamily="2" charset="-78"/>
              </a:rPr>
              <a:t>تعداد حالت هایی را که می توان از بین 9 نفر گروه های 6 نفره تشکیل داد محاسبه </a:t>
            </a:r>
            <a:r>
              <a:rPr lang="fa-IR" sz="2400" dirty="0" smtClean="0">
                <a:solidFill>
                  <a:schemeClr val="accent1">
                    <a:lumMod val="75000"/>
                  </a:schemeClr>
                </a:solidFill>
                <a:cs typeface="0 Zar" panose="00000400000000000000" pitchFamily="2" charset="-78"/>
              </a:rPr>
              <a:t>نمایید.</a:t>
            </a:r>
            <a:endParaRPr lang="fa-IR" sz="2400" dirty="0" smtClean="0">
              <a:solidFill>
                <a:schemeClr val="accent1">
                  <a:lumMod val="75000"/>
                </a:schemeClr>
              </a:solidFill>
              <a:cs typeface="0 Zar" panose="00000400000000000000" pitchFamily="2" charset="-78"/>
            </a:endParaRPr>
          </a:p>
          <a:p>
            <a:pPr marL="457200" indent="-457200" algn="just" rtl="1">
              <a:buAutoNum type="arabicPeriod"/>
            </a:pPr>
            <a:r>
              <a:rPr lang="fa-IR" sz="2400" dirty="0" smtClean="0">
                <a:solidFill>
                  <a:schemeClr val="accent1">
                    <a:lumMod val="75000"/>
                  </a:schemeClr>
                </a:solidFill>
                <a:cs typeface="0 Zar" panose="00000400000000000000" pitchFamily="2" charset="-78"/>
              </a:rPr>
              <a:t>فاکتوریل اعداد 8،7،4 را محاسبه </a:t>
            </a:r>
            <a:r>
              <a:rPr lang="fa-IR" sz="2400" dirty="0" smtClean="0">
                <a:solidFill>
                  <a:schemeClr val="accent1">
                    <a:lumMod val="75000"/>
                  </a:schemeClr>
                </a:solidFill>
                <a:cs typeface="0 Zar" panose="00000400000000000000" pitchFamily="2" charset="-78"/>
              </a:rPr>
              <a:t>نمایید.</a:t>
            </a:r>
          </a:p>
          <a:p>
            <a:pPr marL="457200" indent="-457200" algn="just" rtl="1">
              <a:buAutoNum type="arabicPeriod"/>
            </a:pPr>
            <a:r>
              <a:rPr lang="fa-IR" sz="2400" dirty="0" smtClean="0">
                <a:solidFill>
                  <a:schemeClr val="accent1">
                    <a:lumMod val="75000"/>
                  </a:schemeClr>
                </a:solidFill>
                <a:cs typeface="0 Zar" panose="00000400000000000000" pitchFamily="2" charset="-78"/>
              </a:rPr>
              <a:t>دترمینان، ماتریس معکوس، ماتریس زیر را محاسبه و سپس حاصلضرب ماتریس را در ماتریس معکوس به دست بیاور.</a:t>
            </a:r>
          </a:p>
          <a:p>
            <a:pPr marL="0" indent="0" algn="just" rtl="1">
              <a:buNone/>
            </a:pPr>
            <a:endParaRPr lang="fa-IR" sz="2400" dirty="0" smtClean="0">
              <a:solidFill>
                <a:schemeClr val="accent1">
                  <a:lumMod val="75000"/>
                </a:schemeClr>
              </a:solidFill>
              <a:cs typeface="0 Zar" panose="00000400000000000000" pitchFamily="2" charset="-78"/>
            </a:endParaRPr>
          </a:p>
          <a:p>
            <a:pPr marL="0" indent="0" algn="just" rtl="1">
              <a:buNone/>
            </a:pPr>
            <a:endParaRPr lang="fa-IR" sz="2400" dirty="0" smtClean="0">
              <a:solidFill>
                <a:schemeClr val="accent1">
                  <a:lumMod val="75000"/>
                </a:schemeClr>
              </a:solidFill>
              <a:cs typeface="0 Zar" panose="00000400000000000000" pitchFamily="2" charset="-78"/>
            </a:endParaRPr>
          </a:p>
          <a:p>
            <a:pPr marL="457200" indent="-457200" algn="just" rtl="1">
              <a:buAutoNum type="arabicPeriod"/>
            </a:pPr>
            <a:endParaRPr lang="fa-IR" sz="2400" dirty="0" smtClean="0">
              <a:solidFill>
                <a:schemeClr val="accent1">
                  <a:lumMod val="75000"/>
                </a:schemeClr>
              </a:solidFill>
              <a:cs typeface="0 Zar" panose="00000400000000000000" pitchFamily="2" charset="-78"/>
            </a:endParaRPr>
          </a:p>
          <a:p>
            <a:pPr marL="457200" indent="-457200" algn="just" rtl="1">
              <a:buAutoNum type="arabicPeriod"/>
            </a:pPr>
            <a:endParaRPr lang="fa-IR" sz="2400" dirty="0" smtClean="0">
              <a:cs typeface="0 Zar"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516298015"/>
              </p:ext>
            </p:extLst>
          </p:nvPr>
        </p:nvGraphicFramePr>
        <p:xfrm>
          <a:off x="1619672" y="3501008"/>
          <a:ext cx="6096000" cy="1844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r h="185420">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r>
              <a:tr h="18542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r>
            </a:tbl>
          </a:graphicData>
        </a:graphic>
      </p:graphicFrame>
    </p:spTree>
    <p:extLst>
      <p:ext uri="{BB962C8B-B14F-4D97-AF65-F5344CB8AC3E}">
        <p14:creationId xmlns:p14="http://schemas.microsoft.com/office/powerpoint/2010/main" val="172451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Copy_3~1.gif"/>
          <p:cNvPicPr>
            <a:picLocks noGrp="1" noChangeAspect="1"/>
          </p:cNvPicPr>
          <p:nvPr>
            <p:ph/>
          </p:nvPr>
        </p:nvPicPr>
        <p:blipFill>
          <a:blip r:embed="rId2"/>
          <a:srcRect/>
          <a:stretch>
            <a:fillRect/>
          </a:stretch>
        </p:blipFill>
        <p:spPr>
          <a:xfrm>
            <a:off x="0" y="-76200"/>
            <a:ext cx="9144000" cy="6858000"/>
          </a:xfrm>
          <a:prstGeom prst="rect">
            <a:avLst/>
          </a:prstGeom>
          <a:ln>
            <a:noFill/>
          </a:ln>
          <a:effectLst>
            <a:softEdge rad="112500"/>
          </a:effectLst>
        </p:spPr>
      </p:pic>
      <p:sp>
        <p:nvSpPr>
          <p:cNvPr id="4" name="Rectangle 3"/>
          <p:cNvSpPr/>
          <p:nvPr/>
        </p:nvSpPr>
        <p:spPr>
          <a:xfrm rot="20237326">
            <a:off x="126801" y="1442046"/>
            <a:ext cx="8067499" cy="175432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خدایا چنان کن سرانجام کار </a:t>
            </a:r>
            <a:b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b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تو خشنود باشی و ما رستگار</a:t>
            </a:r>
            <a:endParaRPr lang="en-US"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endParaRPr>
          </a:p>
        </p:txBody>
      </p:sp>
      <p:sp>
        <p:nvSpPr>
          <p:cNvPr id="59396" name="Rectangle 4"/>
          <p:cNvSpPr>
            <a:spLocks noChangeArrowheads="1"/>
          </p:cNvSpPr>
          <p:nvPr/>
        </p:nvSpPr>
        <p:spPr bwMode="auto">
          <a:xfrm>
            <a:off x="71406" y="5862661"/>
            <a:ext cx="2377574"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a-IR" sz="5400" b="1" dirty="0">
                <a:solidFill>
                  <a:srgbClr val="00FFFF"/>
                </a:solidFill>
                <a:effectLst>
                  <a:outerShdw blurRad="38100" dist="38100" dir="2700000" algn="tl">
                    <a:srgbClr val="000000">
                      <a:alpha val="43137"/>
                    </a:srgbClr>
                  </a:outerShdw>
                </a:effectLst>
                <a:cs typeface="B Ziba" panose="00000400000000000000" pitchFamily="2" charset="-78"/>
              </a:rPr>
              <a:t>التماس دعا</a:t>
            </a:r>
            <a:endParaRPr lang="en-US" sz="5400" b="1" dirty="0">
              <a:solidFill>
                <a:srgbClr val="00FFFF"/>
              </a:solidFill>
              <a:effectLst>
                <a:outerShdw blurRad="38100" dist="38100" dir="2700000" algn="tl">
                  <a:srgbClr val="000000">
                    <a:alpha val="43137"/>
                  </a:srgbClr>
                </a:outerShdw>
              </a:effectLst>
              <a:cs typeface="B Ziba" panose="00000400000000000000" pitchFamily="2" charset="-78"/>
            </a:endParaRPr>
          </a:p>
        </p:txBody>
      </p:sp>
      <p:sp>
        <p:nvSpPr>
          <p:cNvPr id="6" name="Slide Number Placeholder 5"/>
          <p:cNvSpPr>
            <a:spLocks noGrp="1"/>
          </p:cNvSpPr>
          <p:nvPr>
            <p:ph type="sldNum" sz="quarter" idx="12"/>
          </p:nvPr>
        </p:nvSpPr>
        <p:spPr/>
        <p:txBody>
          <a:bodyPr/>
          <a:lstStyle/>
          <a:p>
            <a:pPr>
              <a:defRPr/>
            </a:pPr>
            <a:fld id="{8C4A60DA-64C6-4E91-AF71-817F60578398}" type="slidenum">
              <a:rPr lang="en-US" smtClean="0"/>
              <a:pPr>
                <a:defRPr/>
              </a:pPr>
              <a:t>14</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5" presetClass="entr" presetSubtype="0" fill="hold" grpId="0"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18" dur="1000" fill="hold"/>
                                        <p:tgtEl>
                                          <p:spTgt spid="5939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9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6" descr="salav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8419" name="Picture 7" descr="toplisten">
            <a:hlinkClick r:id="rId3" action="ppaction://hlinkfile"/>
          </p:cNvPr>
          <p:cNvPicPr>
            <a:picLocks noChangeAspect="1" noChangeArrowheads="1" noCrop="1"/>
          </p:cNvPicPr>
          <p:nvPr/>
        </p:nvPicPr>
        <p:blipFill>
          <a:blip r:embed="rId4"/>
          <a:srcRect/>
          <a:stretch>
            <a:fillRect/>
          </a:stretch>
        </p:blipFill>
        <p:spPr bwMode="auto">
          <a:xfrm>
            <a:off x="6146800" y="3848100"/>
            <a:ext cx="2844800" cy="2933700"/>
          </a:xfrm>
          <a:prstGeom prst="rect">
            <a:avLst/>
          </a:prstGeom>
          <a:noFill/>
          <a:ln w="9525">
            <a:noFill/>
            <a:miter lim="800000"/>
            <a:headEnd/>
            <a:tailEnd/>
          </a:ln>
        </p:spPr>
      </p:pic>
    </p:spTree>
    <p:extLst>
      <p:ext uri="{BB962C8B-B14F-4D97-AF65-F5344CB8AC3E}">
        <p14:creationId xmlns:p14="http://schemas.microsoft.com/office/powerpoint/2010/main" val="18383696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9" name="Picture 2" descr="D:\تصاویر عمومی\picture\Wallpapers\Nista Wallpapers\vplants3_015.jpg"/>
          <p:cNvPicPr>
            <a:picLocks noChangeAspect="1" noChangeArrowheads="1"/>
          </p:cNvPicPr>
          <p:nvPr/>
        </p:nvPicPr>
        <p:blipFill>
          <a:blip r:embed="rId2"/>
          <a:srcRect/>
          <a:stretch>
            <a:fillRect/>
          </a:stretch>
        </p:blipFill>
        <p:spPr bwMode="auto">
          <a:xfrm>
            <a:off x="0" y="69376"/>
            <a:ext cx="9144000" cy="6781800"/>
          </a:xfrm>
          <a:prstGeom prst="rect">
            <a:avLst/>
          </a:prstGeom>
          <a:noFill/>
          <a:ln w="9525">
            <a:noFill/>
            <a:miter lim="800000"/>
            <a:headEnd/>
            <a:tailEnd/>
          </a:ln>
        </p:spPr>
      </p:pic>
      <p:sp>
        <p:nvSpPr>
          <p:cNvPr id="6" name="Rectangle 5"/>
          <p:cNvSpPr/>
          <p:nvPr/>
        </p:nvSpPr>
        <p:spPr>
          <a:xfrm>
            <a:off x="755576" y="274638"/>
            <a:ext cx="7488832" cy="2954655"/>
          </a:xfrm>
          <a:prstGeom prst="rect">
            <a:avLst/>
          </a:prstGeom>
          <a:solidFill>
            <a:schemeClr val="accent3">
              <a:lumMod val="20000"/>
              <a:lumOff val="80000"/>
            </a:schemeClr>
          </a:solidFill>
          <a:ln>
            <a:solidFill>
              <a:schemeClr val="accent2">
                <a:lumMod val="50000"/>
              </a:schemeClr>
            </a:solidFill>
          </a:ln>
        </p:spPr>
        <p:txBody>
          <a:bodyPr wrap="square">
            <a:spAutoFit/>
          </a:bodyPr>
          <a:lstStyle/>
          <a:p>
            <a:pPr algn="ctr" rtl="1" eaLnBrk="0" hangingPunct="0">
              <a:defRPr/>
            </a:pPr>
            <a:r>
              <a:rPr lang="fa-IR" sz="5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سیستم رایانه ای پیشرفته حسابداری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مدرس: حمیده رشیدی فیروزآبادی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مقطع : کارشناسی حسابداری مالی ترم 2</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جلسه : 5</a:t>
            </a:r>
            <a:endParaRPr lang="fa-IR" sz="287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Arial" charset="0"/>
              <a:cs typeface="0 Zar" panose="00000400000000000000" pitchFamily="2" charset="-78"/>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COMBIN</a:t>
            </a:r>
            <a:r>
              <a:rPr lang="fa-IR" b="1" dirty="0" smtClean="0">
                <a:effectLst>
                  <a:outerShdw blurRad="38100" dist="38100" dir="2700000" algn="tl">
                    <a:srgbClr val="000000">
                      <a:alpha val="43137"/>
                    </a:srgbClr>
                  </a:outerShdw>
                </a:effectLst>
                <a:cs typeface="0 Zar" panose="00000400000000000000" pitchFamily="2" charset="-78"/>
              </a:rPr>
              <a:t>تابع</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lnSpcReduction="10000"/>
          </a:bodyPr>
          <a:lstStyle/>
          <a:p>
            <a:pPr marL="0" indent="0" algn="just" rtl="1">
              <a:buNone/>
            </a:pPr>
            <a:r>
              <a:rPr lang="fa-IR" sz="2400" dirty="0" smtClean="0">
                <a:cs typeface="0 Zar" panose="00000400000000000000" pitchFamily="2" charset="-78"/>
              </a:rPr>
              <a:t>این تابع که در بخش توابع </a:t>
            </a:r>
            <a:r>
              <a:rPr lang="en-US" sz="2400" dirty="0" smtClean="0">
                <a:cs typeface="0 Zar" panose="00000400000000000000" pitchFamily="2" charset="-78"/>
              </a:rPr>
              <a:t>MATH&amp;TRIG </a:t>
            </a:r>
            <a:r>
              <a:rPr lang="fa-IR" sz="2400" dirty="0" smtClean="0">
                <a:cs typeface="0 Zar" panose="00000400000000000000" pitchFamily="2" charset="-78"/>
              </a:rPr>
              <a:t> قرار دارد برای محاسبه حالات ترکیب ریاضی کاربرد دارد.</a:t>
            </a:r>
          </a:p>
          <a:p>
            <a:pPr marL="0" indent="0" algn="just" rtl="1">
              <a:buNone/>
            </a:pPr>
            <a:r>
              <a:rPr lang="fa-IR" sz="2400" dirty="0" smtClean="0">
                <a:cs typeface="0 Zar" panose="00000400000000000000" pitchFamily="2" charset="-78"/>
              </a:rPr>
              <a:t>مثال1. فرض کنید می خواهید از بین 8 نفر گروه های 5 نفره تشکیل دهید.به چند حالت می توانید این گروه ها را تشکیل دهید.</a:t>
            </a:r>
          </a:p>
          <a:p>
            <a:pPr marL="0" indent="0" algn="just" rtl="1">
              <a:buNone/>
            </a:pPr>
            <a:r>
              <a:rPr lang="fa-IR" sz="2400" dirty="0" smtClean="0">
                <a:solidFill>
                  <a:srgbClr val="0070C0"/>
                </a:solidFill>
                <a:cs typeface="0 Zar" panose="00000400000000000000" pitchFamily="2" charset="-78"/>
              </a:rPr>
              <a:t>حل:</a:t>
            </a:r>
          </a:p>
          <a:p>
            <a:pPr marL="0" indent="0" algn="just" rtl="1">
              <a:buNone/>
            </a:pPr>
            <a:r>
              <a:rPr lang="fa-IR" sz="2400" dirty="0" smtClean="0">
                <a:solidFill>
                  <a:srgbClr val="0070C0"/>
                </a:solidFill>
                <a:cs typeface="0 Zar" panose="00000400000000000000" pitchFamily="2" charset="-78"/>
              </a:rPr>
              <a:t>برای محاسبه ی ترکیب، تابع فوق را فرا می خوانیم. در کادر باز شده به ترتیب زیر عمل می نماییم:</a:t>
            </a:r>
          </a:p>
          <a:p>
            <a:pPr marL="457200" indent="-457200" algn="just" rtl="1">
              <a:buAutoNum type="arabicPeriod"/>
            </a:pPr>
            <a:r>
              <a:rPr lang="fa-IR" sz="2400" dirty="0" smtClean="0">
                <a:solidFill>
                  <a:srgbClr val="0070C0"/>
                </a:solidFill>
                <a:cs typeface="0 Zar" panose="00000400000000000000" pitchFamily="2" charset="-78"/>
              </a:rPr>
              <a:t>در کادر </a:t>
            </a:r>
            <a:r>
              <a:rPr lang="en-US" sz="2400" dirty="0" smtClean="0">
                <a:solidFill>
                  <a:srgbClr val="0070C0"/>
                </a:solidFill>
                <a:cs typeface="0 Zar" panose="00000400000000000000" pitchFamily="2" charset="-78"/>
              </a:rPr>
              <a:t>NUMBER </a:t>
            </a:r>
            <a:r>
              <a:rPr lang="fa-IR" sz="2400" dirty="0" smtClean="0">
                <a:solidFill>
                  <a:srgbClr val="0070C0"/>
                </a:solidFill>
                <a:cs typeface="0 Zar" panose="00000400000000000000" pitchFamily="2" charset="-78"/>
              </a:rPr>
              <a:t> تعداد کل افراد یا اشیا باید وارد شود.(طبق مثال عدد8)</a:t>
            </a:r>
          </a:p>
          <a:p>
            <a:pPr marL="457200" indent="-457200" algn="just" rtl="1">
              <a:buAutoNum type="arabicPeriod"/>
            </a:pPr>
            <a:r>
              <a:rPr lang="fa-IR" sz="2400" dirty="0" smtClean="0">
                <a:solidFill>
                  <a:srgbClr val="0070C0"/>
                </a:solidFill>
                <a:cs typeface="0 Zar" panose="00000400000000000000" pitchFamily="2" charset="-78"/>
              </a:rPr>
              <a:t>در کادر </a:t>
            </a:r>
            <a:r>
              <a:rPr lang="en-US" sz="2400" dirty="0" smtClean="0">
                <a:solidFill>
                  <a:srgbClr val="0070C0"/>
                </a:solidFill>
                <a:cs typeface="0 Zar" panose="00000400000000000000" pitchFamily="2" charset="-78"/>
              </a:rPr>
              <a:t>NUMBER-CHOSE</a:t>
            </a:r>
            <a:r>
              <a:rPr lang="en-US" sz="2400" dirty="0">
                <a:solidFill>
                  <a:srgbClr val="0070C0"/>
                </a:solidFill>
                <a:cs typeface="0 Zar" panose="00000400000000000000" pitchFamily="2" charset="-78"/>
              </a:rPr>
              <a:t>N</a:t>
            </a:r>
            <a:r>
              <a:rPr lang="fa-IR" sz="2400" dirty="0" smtClean="0">
                <a:solidFill>
                  <a:srgbClr val="0070C0"/>
                </a:solidFill>
                <a:cs typeface="0 Zar" panose="00000400000000000000" pitchFamily="2" charset="-78"/>
              </a:rPr>
              <a:t> تعداد افراد هر ترکیب را باید وارد کرد.(طبق مثال عدد 5)</a:t>
            </a:r>
          </a:p>
          <a:p>
            <a:pPr marL="457200" indent="-457200" algn="just" rtl="1">
              <a:buAutoNum type="arabicPeriod"/>
            </a:pPr>
            <a:r>
              <a:rPr lang="fa-IR" sz="2400" dirty="0" smtClean="0">
                <a:solidFill>
                  <a:srgbClr val="0070C0"/>
                </a:solidFill>
                <a:cs typeface="0 Zar" panose="00000400000000000000" pitchFamily="2" charset="-78"/>
              </a:rPr>
              <a:t>در نهایت دکمه </a:t>
            </a:r>
            <a:r>
              <a:rPr lang="en-US" sz="2400" dirty="0" smtClean="0">
                <a:solidFill>
                  <a:srgbClr val="0070C0"/>
                </a:solidFill>
                <a:cs typeface="0 Zar" panose="00000400000000000000" pitchFamily="2" charset="-78"/>
              </a:rPr>
              <a:t>OK</a:t>
            </a:r>
            <a:r>
              <a:rPr lang="fa-IR" sz="2400" dirty="0" smtClean="0">
                <a:solidFill>
                  <a:srgbClr val="0070C0"/>
                </a:solidFill>
                <a:cs typeface="0 Zar" panose="00000400000000000000" pitchFamily="2" charset="-78"/>
              </a:rPr>
              <a:t> را می زنیم .مشاهده می کنید که به 56 حالت میتوان از بین 8 نفر می توان گروه های 5 نفره تشکیل داد.</a:t>
            </a:r>
          </a:p>
          <a:p>
            <a:pPr marL="0" indent="0" algn="just" rtl="1">
              <a:buNone/>
            </a:pPr>
            <a:r>
              <a:rPr lang="fa-IR" sz="2400" dirty="0" smtClean="0">
                <a:cs typeface="0 Zar" panose="00000400000000000000" pitchFamily="2" charset="-78"/>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FACT</a:t>
            </a:r>
            <a:r>
              <a:rPr lang="fa-IR" b="1" dirty="0" smtClean="0">
                <a:effectLst>
                  <a:outerShdw blurRad="38100" dist="38100" dir="2700000" algn="tl">
                    <a:srgbClr val="000000">
                      <a:alpha val="43137"/>
                    </a:srgbClr>
                  </a:outerShdw>
                </a:effectLst>
                <a:cs typeface="0 Zar" panose="00000400000000000000" pitchFamily="2" charset="-78"/>
              </a:rPr>
              <a:t>تابع</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lnSpcReduction="10000"/>
          </a:bodyPr>
          <a:lstStyle/>
          <a:p>
            <a:pPr marL="0" indent="0" algn="just" rtl="1">
              <a:buNone/>
            </a:pPr>
            <a:r>
              <a:rPr lang="fa-IR" sz="2400" dirty="0" smtClean="0">
                <a:cs typeface="0 Zar" panose="00000400000000000000" pitchFamily="2" charset="-78"/>
              </a:rPr>
              <a:t>این تابع که در بخش توابع </a:t>
            </a:r>
            <a:r>
              <a:rPr lang="en-US" sz="2400" dirty="0" smtClean="0">
                <a:cs typeface="0 Zar" panose="00000400000000000000" pitchFamily="2" charset="-78"/>
              </a:rPr>
              <a:t>MATH&amp;TRIG </a:t>
            </a:r>
            <a:r>
              <a:rPr lang="fa-IR" sz="2400" dirty="0" smtClean="0">
                <a:cs typeface="0 Zar" panose="00000400000000000000" pitchFamily="2" charset="-78"/>
              </a:rPr>
              <a:t> قرار دارد برای محاسبه مقدار فاکتوریل یک عددکاربرد دارد</a:t>
            </a:r>
          </a:p>
          <a:p>
            <a:pPr marL="0" indent="0" algn="just" rtl="1">
              <a:buNone/>
            </a:pPr>
            <a:r>
              <a:rPr lang="fa-IR" sz="2400" dirty="0" smtClean="0">
                <a:cs typeface="0 Zar" panose="00000400000000000000" pitchFamily="2" charset="-78"/>
              </a:rPr>
              <a:t>مثال1. فرض کنید می خواهید فا کتوریل عدد 9 را محاسبه نمایید.</a:t>
            </a:r>
          </a:p>
          <a:p>
            <a:pPr marL="0" indent="0" algn="just" rtl="1">
              <a:buNone/>
            </a:pPr>
            <a:r>
              <a:rPr lang="fa-IR" sz="2400" dirty="0" smtClean="0">
                <a:solidFill>
                  <a:srgbClr val="0070C0"/>
                </a:solidFill>
                <a:cs typeface="0 Zar" panose="00000400000000000000" pitchFamily="2" charset="-78"/>
              </a:rPr>
              <a:t>حل:</a:t>
            </a:r>
          </a:p>
          <a:p>
            <a:pPr marL="0" indent="0" algn="just" rtl="1">
              <a:buNone/>
            </a:pPr>
            <a:r>
              <a:rPr lang="fa-IR" sz="2400" dirty="0" smtClean="0">
                <a:solidFill>
                  <a:srgbClr val="0070C0"/>
                </a:solidFill>
                <a:cs typeface="0 Zar" panose="00000400000000000000" pitchFamily="2" charset="-78"/>
              </a:rPr>
              <a:t>برای محاسبه ی فاکتوریل ، تابع فوق را فرا می خوانیم. در کادر باز شده به ترتیب زیر عمل می نماییم:</a:t>
            </a:r>
          </a:p>
          <a:p>
            <a:pPr marL="457200" indent="-457200" algn="just" rtl="1">
              <a:buAutoNum type="arabicPeriod"/>
            </a:pPr>
            <a:r>
              <a:rPr lang="fa-IR" sz="2400" dirty="0" smtClean="0">
                <a:solidFill>
                  <a:srgbClr val="0070C0"/>
                </a:solidFill>
                <a:cs typeface="0 Zar" panose="00000400000000000000" pitchFamily="2" charset="-78"/>
              </a:rPr>
              <a:t>در کادر </a:t>
            </a:r>
            <a:r>
              <a:rPr lang="en-US" sz="2400" dirty="0" smtClean="0">
                <a:solidFill>
                  <a:srgbClr val="0070C0"/>
                </a:solidFill>
                <a:cs typeface="0 Zar" panose="00000400000000000000" pitchFamily="2" charset="-78"/>
              </a:rPr>
              <a:t>NUMBER </a:t>
            </a:r>
            <a:r>
              <a:rPr lang="fa-IR" sz="2400" dirty="0" smtClean="0">
                <a:solidFill>
                  <a:srgbClr val="0070C0"/>
                </a:solidFill>
                <a:cs typeface="0 Zar" panose="00000400000000000000" pitchFamily="2" charset="-78"/>
              </a:rPr>
              <a:t> عددی را که می خواهیم فاکتوریل آن را حساب کنیم وارد می کنیم.(طبق </a:t>
            </a:r>
            <a:r>
              <a:rPr lang="fa-IR" sz="2400" dirty="0">
                <a:solidFill>
                  <a:srgbClr val="0070C0"/>
                </a:solidFill>
                <a:cs typeface="0 Zar" panose="00000400000000000000" pitchFamily="2" charset="-78"/>
              </a:rPr>
              <a:t>مثال </a:t>
            </a:r>
            <a:r>
              <a:rPr lang="fa-IR" sz="2400" dirty="0" smtClean="0">
                <a:solidFill>
                  <a:srgbClr val="0070C0"/>
                </a:solidFill>
                <a:cs typeface="0 Zar" panose="00000400000000000000" pitchFamily="2" charset="-78"/>
              </a:rPr>
              <a:t>عدد 9)</a:t>
            </a:r>
          </a:p>
          <a:p>
            <a:pPr marL="457200" indent="-457200" algn="just" rtl="1">
              <a:buAutoNum type="arabicPeriod"/>
            </a:pPr>
            <a:r>
              <a:rPr lang="fa-IR" sz="2400" dirty="0" smtClean="0">
                <a:solidFill>
                  <a:srgbClr val="0070C0"/>
                </a:solidFill>
                <a:cs typeface="0 Zar" panose="00000400000000000000" pitchFamily="2" charset="-78"/>
              </a:rPr>
              <a:t>در نهایت دکمه </a:t>
            </a:r>
            <a:r>
              <a:rPr lang="en-US" sz="2400" dirty="0" smtClean="0">
                <a:solidFill>
                  <a:srgbClr val="0070C0"/>
                </a:solidFill>
                <a:cs typeface="0 Zar" panose="00000400000000000000" pitchFamily="2" charset="-78"/>
              </a:rPr>
              <a:t>OK</a:t>
            </a:r>
            <a:r>
              <a:rPr lang="fa-IR" sz="2400" dirty="0" smtClean="0">
                <a:solidFill>
                  <a:srgbClr val="0070C0"/>
                </a:solidFill>
                <a:cs typeface="0 Zar" panose="00000400000000000000" pitchFamily="2" charset="-78"/>
              </a:rPr>
              <a:t> را می زنیم .</a:t>
            </a:r>
          </a:p>
          <a:p>
            <a:pPr marL="0" indent="0" algn="just" rtl="1">
              <a:buNone/>
            </a:pPr>
            <a:r>
              <a:rPr lang="fa-IR" sz="2400" dirty="0" smtClean="0">
                <a:solidFill>
                  <a:srgbClr val="0070C0"/>
                </a:solidFill>
                <a:cs typeface="0 Zar" panose="00000400000000000000" pitchFamily="2" charset="-78"/>
              </a:rPr>
              <a:t>نکته : در حالت ساده ریاضی فاکتوریل عدد 9 برابر است با :</a:t>
            </a:r>
          </a:p>
          <a:p>
            <a:pPr marL="0" indent="0" algn="ctr" rtl="1">
              <a:buNone/>
            </a:pPr>
            <a:r>
              <a:rPr lang="fa-IR" sz="2400" dirty="0" smtClean="0">
                <a:solidFill>
                  <a:srgbClr val="0070C0"/>
                </a:solidFill>
                <a:cs typeface="0 Zar" panose="00000400000000000000" pitchFamily="2" charset="-78"/>
              </a:rPr>
              <a:t>1*2*3*4*5*6*7*8*9 = !9</a:t>
            </a:r>
          </a:p>
          <a:p>
            <a:pPr marL="0" indent="0" algn="just" rtl="1">
              <a:buNone/>
            </a:pPr>
            <a:r>
              <a:rPr lang="fa-IR" sz="2400" dirty="0" smtClean="0">
                <a:cs typeface="0 Zar" panose="00000400000000000000" pitchFamily="2" charset="-78"/>
              </a:rPr>
              <a:t> </a:t>
            </a:r>
          </a:p>
        </p:txBody>
      </p:sp>
    </p:spTree>
    <p:extLst>
      <p:ext uri="{BB962C8B-B14F-4D97-AF65-F5344CB8AC3E}">
        <p14:creationId xmlns:p14="http://schemas.microsoft.com/office/powerpoint/2010/main" val="111777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MDETERM</a:t>
            </a:r>
            <a:r>
              <a:rPr lang="fa-IR" b="1" dirty="0" smtClean="0">
                <a:effectLst>
                  <a:outerShdw blurRad="38100" dist="38100" dir="2700000" algn="tl">
                    <a:srgbClr val="000000">
                      <a:alpha val="43137"/>
                    </a:srgbClr>
                  </a:outerShdw>
                </a:effectLst>
                <a:cs typeface="0 Zar" panose="00000400000000000000" pitchFamily="2" charset="-78"/>
              </a:rPr>
              <a:t> تابع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a:bodyPr>
          <a:lstStyle/>
          <a:p>
            <a:pPr marL="0" lvl="0" indent="0" algn="just" rtl="1">
              <a:buNone/>
            </a:pPr>
            <a:r>
              <a:rPr lang="fa-IR" sz="2400" dirty="0" smtClean="0">
                <a:cs typeface="0 Zar" panose="00000400000000000000" pitchFamily="2" charset="-78"/>
              </a:rPr>
              <a:t>این</a:t>
            </a:r>
            <a:r>
              <a:rPr lang="fa-IR" sz="2400" dirty="0" smtClean="0">
                <a:solidFill>
                  <a:prstClr val="black"/>
                </a:solidFill>
                <a:cs typeface="0 Zar" panose="00000400000000000000" pitchFamily="2" charset="-78"/>
              </a:rPr>
              <a:t> </a:t>
            </a:r>
            <a:r>
              <a:rPr lang="fa-IR" sz="2400" dirty="0">
                <a:solidFill>
                  <a:prstClr val="black"/>
                </a:solidFill>
                <a:cs typeface="0 Zar" panose="00000400000000000000" pitchFamily="2" charset="-78"/>
              </a:rPr>
              <a:t>تابع که در بخش توابع </a:t>
            </a:r>
            <a:r>
              <a:rPr lang="en-US" sz="2400" dirty="0">
                <a:solidFill>
                  <a:prstClr val="black"/>
                </a:solidFill>
                <a:cs typeface="0 Zar" panose="00000400000000000000" pitchFamily="2" charset="-78"/>
              </a:rPr>
              <a:t>MATH&amp;TRIG </a:t>
            </a:r>
            <a:r>
              <a:rPr lang="fa-IR" sz="2400" dirty="0">
                <a:solidFill>
                  <a:prstClr val="black"/>
                </a:solidFill>
                <a:cs typeface="0 Zar" panose="00000400000000000000" pitchFamily="2" charset="-78"/>
              </a:rPr>
              <a:t> قرار </a:t>
            </a:r>
            <a:r>
              <a:rPr lang="fa-IR" sz="2400" dirty="0" smtClean="0">
                <a:solidFill>
                  <a:prstClr val="black"/>
                </a:solidFill>
                <a:cs typeface="0 Zar" panose="00000400000000000000" pitchFamily="2" charset="-78"/>
              </a:rPr>
              <a:t>دارد، برای محاسبه دترمینان یک ماتریس کاربرد دارد.</a:t>
            </a:r>
            <a:endParaRPr lang="en-US" sz="2400" dirty="0" smtClean="0">
              <a:solidFill>
                <a:prstClr val="black"/>
              </a:solidFill>
              <a:cs typeface="0 Zar" panose="00000400000000000000" pitchFamily="2" charset="-78"/>
            </a:endParaRPr>
          </a:p>
          <a:p>
            <a:pPr marL="0" lvl="0" indent="0" algn="just" rtl="1">
              <a:buNone/>
            </a:pPr>
            <a:r>
              <a:rPr lang="fa-IR" sz="2400" dirty="0" smtClean="0">
                <a:solidFill>
                  <a:prstClr val="black"/>
                </a:solidFill>
                <a:cs typeface="0 Zar" panose="00000400000000000000" pitchFamily="2" charset="-78"/>
              </a:rPr>
              <a:t>شرط محاسبه ی دترمینان تساوی تعداد ستون و سطر ماتریس می باشد. در واقع دترمینان تنها در ماتریس های مربع قابل محاسبه است.</a:t>
            </a:r>
          </a:p>
          <a:p>
            <a:pPr marL="0" lvl="0" indent="0" algn="just" rtl="1">
              <a:buNone/>
            </a:pPr>
            <a:r>
              <a:rPr lang="fa-IR" sz="2400" dirty="0" smtClean="0">
                <a:solidFill>
                  <a:prstClr val="black"/>
                </a:solidFill>
                <a:cs typeface="0 Zar" panose="00000400000000000000" pitchFamily="2" charset="-78"/>
              </a:rPr>
              <a:t>مثال. در محدوده ی سلول های </a:t>
            </a:r>
            <a:r>
              <a:rPr lang="en-US" sz="2400" dirty="0" smtClean="0">
                <a:solidFill>
                  <a:prstClr val="black"/>
                </a:solidFill>
                <a:cs typeface="0 Zar" panose="00000400000000000000" pitchFamily="2" charset="-78"/>
              </a:rPr>
              <a:t>A1 </a:t>
            </a:r>
            <a:r>
              <a:rPr lang="fa-IR" sz="2400" dirty="0">
                <a:solidFill>
                  <a:prstClr val="black"/>
                </a:solidFill>
                <a:cs typeface="0 Zar" panose="00000400000000000000" pitchFamily="2" charset="-78"/>
              </a:rPr>
              <a:t> </a:t>
            </a:r>
            <a:r>
              <a:rPr lang="fa-IR" sz="2400" dirty="0" smtClean="0">
                <a:solidFill>
                  <a:prstClr val="black"/>
                </a:solidFill>
                <a:cs typeface="0 Zar" panose="00000400000000000000" pitchFamily="2" charset="-78"/>
              </a:rPr>
              <a:t>تا </a:t>
            </a:r>
            <a:r>
              <a:rPr lang="en-US" sz="2400" dirty="0" smtClean="0">
                <a:solidFill>
                  <a:prstClr val="black"/>
                </a:solidFill>
                <a:cs typeface="0 Zar" panose="00000400000000000000" pitchFamily="2" charset="-78"/>
              </a:rPr>
              <a:t>D4 </a:t>
            </a:r>
            <a:r>
              <a:rPr lang="fa-IR" sz="2400" dirty="0" smtClean="0">
                <a:solidFill>
                  <a:prstClr val="black"/>
                </a:solidFill>
                <a:cs typeface="0 Zar" panose="00000400000000000000" pitchFamily="2" charset="-78"/>
              </a:rPr>
              <a:t> یک ماتریس مربع 4*4 داریم و می خواهیم دترمینان آن را در سلول </a:t>
            </a:r>
            <a:r>
              <a:rPr lang="en-US" sz="2400" dirty="0" smtClean="0">
                <a:solidFill>
                  <a:prstClr val="black"/>
                </a:solidFill>
                <a:cs typeface="0 Zar" panose="00000400000000000000" pitchFamily="2" charset="-78"/>
              </a:rPr>
              <a:t>F2 </a:t>
            </a:r>
            <a:r>
              <a:rPr lang="fa-IR" sz="2400" dirty="0" smtClean="0">
                <a:solidFill>
                  <a:prstClr val="black"/>
                </a:solidFill>
                <a:cs typeface="0 Zar" panose="00000400000000000000" pitchFamily="2" charset="-78"/>
              </a:rPr>
              <a:t> محاسبه کنیم.</a:t>
            </a:r>
            <a:endParaRPr lang="fa-IR" sz="2400" dirty="0" smtClean="0">
              <a:cs typeface="0 Zar"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809055477"/>
              </p:ext>
            </p:extLst>
          </p:nvPr>
        </p:nvGraphicFramePr>
        <p:xfrm>
          <a:off x="1547664" y="4149080"/>
          <a:ext cx="5723287" cy="1854200"/>
        </p:xfrm>
        <a:graphic>
          <a:graphicData uri="http://schemas.openxmlformats.org/drawingml/2006/table">
            <a:tbl>
              <a:tblPr firstRow="1" bandRow="1">
                <a:tableStyleId>{5C22544A-7EE6-4342-B048-85BDC9FD1C3A}</a:tableStyleId>
              </a:tblPr>
              <a:tblGrid>
                <a:gridCol w="720080"/>
                <a:gridCol w="864096"/>
                <a:gridCol w="936104"/>
                <a:gridCol w="936104"/>
                <a:gridCol w="648072"/>
                <a:gridCol w="1618831"/>
              </a:tblGrid>
              <a:tr h="370840">
                <a:tc>
                  <a:txBody>
                    <a:bodyPr/>
                    <a:lstStyle/>
                    <a:p>
                      <a:pPr algn="ctr"/>
                      <a:r>
                        <a:rPr lang="en-US" dirty="0" smtClean="0">
                          <a:cs typeface="B Zar" panose="00000400000000000000" pitchFamily="2" charset="-78"/>
                        </a:rPr>
                        <a:t>A</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B</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C</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D</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E</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F</a:t>
                      </a:r>
                      <a:endParaRPr lang="en-US" dirty="0">
                        <a:cs typeface="B Zar" panose="00000400000000000000" pitchFamily="2" charset="-78"/>
                      </a:endParaRPr>
                    </a:p>
                  </a:txBody>
                  <a:tcPr/>
                </a:tc>
              </a:tr>
              <a:tr h="370840">
                <a:tc>
                  <a:txBody>
                    <a:bodyPr/>
                    <a:lstStyle/>
                    <a:p>
                      <a:pPr algn="ctr"/>
                      <a:r>
                        <a:rPr lang="en-US" dirty="0" smtClean="0">
                          <a:cs typeface="B Zar" panose="00000400000000000000" pitchFamily="2" charset="-78"/>
                        </a:rPr>
                        <a:t>5</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1</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endParaRPr lang="en-US">
                        <a:cs typeface="B Zar" panose="00000400000000000000" pitchFamily="2" charset="-78"/>
                      </a:endParaRPr>
                    </a:p>
                  </a:txBody>
                  <a:tcPr/>
                </a:tc>
              </a:tr>
              <a:tr h="370840">
                <a:tc>
                  <a:txBody>
                    <a:bodyPr/>
                    <a:lstStyle/>
                    <a:p>
                      <a:pPr algn="ctr"/>
                      <a:r>
                        <a:rPr lang="en-US" dirty="0" smtClean="0">
                          <a:cs typeface="B Zar" panose="00000400000000000000" pitchFamily="2" charset="-78"/>
                        </a:rPr>
                        <a:t>2</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8</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2</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1</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r>
                        <a:rPr lang="en-US" dirty="0" smtClean="0">
                          <a:cs typeface="B Zar" panose="00000400000000000000" pitchFamily="2" charset="-78"/>
                        </a:rPr>
                        <a:t>=MDETERM</a:t>
                      </a:r>
                      <a:endParaRPr lang="en-US" dirty="0">
                        <a:cs typeface="B Zar" panose="00000400000000000000" pitchFamily="2" charset="-78"/>
                      </a:endParaRPr>
                    </a:p>
                  </a:txBody>
                  <a:tcPr/>
                </a:tc>
              </a:tr>
              <a:tr h="370840">
                <a:tc>
                  <a:txBody>
                    <a:bodyPr/>
                    <a:lstStyle/>
                    <a:p>
                      <a:pPr algn="ctr"/>
                      <a:r>
                        <a:rPr lang="en-US" dirty="0" smtClean="0">
                          <a:cs typeface="B Zar" panose="00000400000000000000" pitchFamily="2" charset="-78"/>
                        </a:rPr>
                        <a:t>3</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5</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9</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3</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endParaRPr lang="en-US">
                        <a:cs typeface="B Zar" panose="00000400000000000000" pitchFamily="2" charset="-78"/>
                      </a:endParaRPr>
                    </a:p>
                  </a:txBody>
                  <a:tcPr/>
                </a:tc>
              </a:tr>
              <a:tr h="370840">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6</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6</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endParaRPr lang="en-US" dirty="0">
                        <a:cs typeface="B Zar" panose="00000400000000000000" pitchFamily="2" charset="-78"/>
                      </a:endParaRPr>
                    </a:p>
                  </a:txBody>
                  <a:tcPr/>
                </a:tc>
              </a:tr>
            </a:tbl>
          </a:graphicData>
        </a:graphic>
      </p:graphicFrame>
    </p:spTree>
    <p:extLst>
      <p:ext uri="{BB962C8B-B14F-4D97-AF65-F5344CB8AC3E}">
        <p14:creationId xmlns:p14="http://schemas.microsoft.com/office/powerpoint/2010/main" val="1987866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76673"/>
            <a:ext cx="8363272" cy="6381328"/>
          </a:xfrm>
        </p:spPr>
        <p:txBody>
          <a:bodyPr>
            <a:normAutofit/>
          </a:bodyPr>
          <a:lstStyle/>
          <a:p>
            <a:pPr marL="0" indent="0" algn="just" rtl="1">
              <a:buNone/>
            </a:pPr>
            <a:r>
              <a:rPr lang="fa-IR" sz="2400" dirty="0" smtClean="0">
                <a:solidFill>
                  <a:srgbClr val="0070C0"/>
                </a:solidFill>
                <a:cs typeface="0 Zar" panose="00000400000000000000" pitchFamily="2" charset="-78"/>
              </a:rPr>
              <a:t>حل:</a:t>
            </a:r>
          </a:p>
          <a:p>
            <a:pPr marL="0" indent="0" algn="just" rtl="1">
              <a:buNone/>
            </a:pPr>
            <a:r>
              <a:rPr lang="fa-IR" sz="2400" dirty="0" smtClean="0">
                <a:solidFill>
                  <a:srgbClr val="0070C0"/>
                </a:solidFill>
                <a:cs typeface="0 Zar" panose="00000400000000000000" pitchFamily="2" charset="-78"/>
              </a:rPr>
              <a:t>برای محاسبه دترمینان ابتدا سلول مقصد یعنی </a:t>
            </a:r>
            <a:r>
              <a:rPr lang="en-US" sz="2400" dirty="0" smtClean="0">
                <a:solidFill>
                  <a:srgbClr val="0070C0"/>
                </a:solidFill>
                <a:cs typeface="0 Zar" panose="00000400000000000000" pitchFamily="2" charset="-78"/>
              </a:rPr>
              <a:t>F2</a:t>
            </a:r>
            <a:r>
              <a:rPr lang="fa-IR" sz="2400" dirty="0" smtClean="0">
                <a:solidFill>
                  <a:srgbClr val="0070C0"/>
                </a:solidFill>
                <a:cs typeface="0 Zar" panose="00000400000000000000" pitchFamily="2" charset="-78"/>
              </a:rPr>
              <a:t> را فعال کرده و سپس از بخش </a:t>
            </a:r>
            <a:r>
              <a:rPr lang="en-US" sz="2400" dirty="0" smtClean="0">
                <a:solidFill>
                  <a:srgbClr val="0070C0"/>
                </a:solidFill>
                <a:cs typeface="0 Zar" panose="00000400000000000000" pitchFamily="2" charset="-78"/>
              </a:rPr>
              <a:t>MATH&amp;TRIG</a:t>
            </a:r>
            <a:r>
              <a:rPr lang="fa-IR" sz="2400" dirty="0" smtClean="0">
                <a:solidFill>
                  <a:srgbClr val="0070C0"/>
                </a:solidFill>
                <a:cs typeface="0 Zar" panose="00000400000000000000" pitchFamily="2" charset="-78"/>
              </a:rPr>
              <a:t> تابع فوق را فرا می خوانیم. این تابع یک کادر به نام </a:t>
            </a:r>
            <a:r>
              <a:rPr lang="en-US" sz="2400" dirty="0" smtClean="0">
                <a:solidFill>
                  <a:srgbClr val="0070C0"/>
                </a:solidFill>
                <a:cs typeface="0 Zar" panose="00000400000000000000" pitchFamily="2" charset="-78"/>
              </a:rPr>
              <a:t>ARRAY</a:t>
            </a:r>
            <a:r>
              <a:rPr lang="fa-IR" sz="2400" dirty="0" smtClean="0">
                <a:solidFill>
                  <a:srgbClr val="0070C0"/>
                </a:solidFill>
                <a:cs typeface="0 Zar" panose="00000400000000000000" pitchFamily="2" charset="-78"/>
              </a:rPr>
              <a:t>  دارد که در آن باید محدوده ی ماتریس را وارد ویا با ماوس آن را انتخاب کنیم.</a:t>
            </a:r>
          </a:p>
          <a:p>
            <a:pPr marL="0" indent="0" algn="just" rtl="1">
              <a:buNone/>
            </a:pPr>
            <a:r>
              <a:rPr lang="fa-IR" sz="2400" dirty="0" smtClean="0">
                <a:solidFill>
                  <a:srgbClr val="0070C0"/>
                </a:solidFill>
                <a:cs typeface="0 Zar" panose="00000400000000000000" pitchFamily="2" charset="-78"/>
              </a:rPr>
              <a:t>در این مثال محدوده ی ماتریس سلول های </a:t>
            </a:r>
            <a:r>
              <a:rPr lang="en-US" sz="2400" dirty="0" smtClean="0">
                <a:solidFill>
                  <a:srgbClr val="0070C0"/>
                </a:solidFill>
                <a:cs typeface="0 Zar" panose="00000400000000000000" pitchFamily="2" charset="-78"/>
              </a:rPr>
              <a:t>A1:D4</a:t>
            </a:r>
            <a:r>
              <a:rPr lang="fa-IR" sz="2400" dirty="0" smtClean="0">
                <a:solidFill>
                  <a:srgbClr val="0070C0"/>
                </a:solidFill>
                <a:cs typeface="0 Zar" panose="00000400000000000000" pitchFamily="2" charset="-78"/>
              </a:rPr>
              <a:t> است . با ماوس این منطقه را در کادر مربوطه وارد می کنیم.</a:t>
            </a:r>
          </a:p>
          <a:p>
            <a:pPr marL="0" indent="0" algn="just" rtl="1">
              <a:buNone/>
            </a:pPr>
            <a:r>
              <a:rPr lang="fa-IR" sz="2400" dirty="0" smtClean="0">
                <a:solidFill>
                  <a:srgbClr val="0070C0"/>
                </a:solidFill>
                <a:cs typeface="0 Zar" panose="00000400000000000000" pitchFamily="2" charset="-78"/>
              </a:rPr>
              <a:t>با کلیک بر گزینه </a:t>
            </a:r>
            <a:r>
              <a:rPr lang="en-US" sz="2400" dirty="0" smtClean="0">
                <a:solidFill>
                  <a:srgbClr val="0070C0"/>
                </a:solidFill>
                <a:cs typeface="0 Zar" panose="00000400000000000000" pitchFamily="2" charset="-78"/>
              </a:rPr>
              <a:t>OK</a:t>
            </a:r>
            <a:r>
              <a:rPr lang="fa-IR" sz="2400" dirty="0" smtClean="0">
                <a:solidFill>
                  <a:srgbClr val="0070C0"/>
                </a:solidFill>
                <a:cs typeface="0 Zar" panose="00000400000000000000" pitchFamily="2" charset="-78"/>
              </a:rPr>
              <a:t> مقدار دترمینان ماتریس در سلول </a:t>
            </a:r>
            <a:r>
              <a:rPr lang="en-US" sz="2400" dirty="0" smtClean="0">
                <a:solidFill>
                  <a:srgbClr val="0070C0"/>
                </a:solidFill>
                <a:cs typeface="0 Zar" panose="00000400000000000000" pitchFamily="2" charset="-78"/>
              </a:rPr>
              <a:t>F2</a:t>
            </a:r>
            <a:r>
              <a:rPr lang="fa-IR" sz="2400" dirty="0" smtClean="0">
                <a:solidFill>
                  <a:srgbClr val="0070C0"/>
                </a:solidFill>
                <a:cs typeface="0 Zar" panose="00000400000000000000" pitchFamily="2" charset="-78"/>
              </a:rPr>
              <a:t>  محاسبه می شود. حاصل عدد 692 خواهد بود.</a:t>
            </a:r>
            <a:endParaRPr lang="fa-IR" sz="2400" dirty="0">
              <a:solidFill>
                <a:srgbClr val="0070C0"/>
              </a:solidFill>
              <a:cs typeface="0 Zar" panose="00000400000000000000" pitchFamily="2" charset="-78"/>
            </a:endParaRPr>
          </a:p>
        </p:txBody>
      </p:sp>
    </p:spTree>
    <p:extLst>
      <p:ext uri="{BB962C8B-B14F-4D97-AF65-F5344CB8AC3E}">
        <p14:creationId xmlns:p14="http://schemas.microsoft.com/office/powerpoint/2010/main" val="2123944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MINVERSE</a:t>
            </a:r>
            <a:r>
              <a:rPr lang="fa-IR" b="1" dirty="0" smtClean="0">
                <a:effectLst>
                  <a:outerShdw blurRad="38100" dist="38100" dir="2700000" algn="tl">
                    <a:srgbClr val="000000">
                      <a:alpha val="43137"/>
                    </a:srgbClr>
                  </a:outerShdw>
                </a:effectLst>
                <a:cs typeface="0 Zar" panose="00000400000000000000" pitchFamily="2" charset="-78"/>
              </a:rPr>
              <a:t>تابع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a:bodyPr>
          <a:lstStyle/>
          <a:p>
            <a:pPr marL="0" lvl="0" indent="0" algn="just" rtl="1">
              <a:buNone/>
            </a:pPr>
            <a:r>
              <a:rPr lang="fa-IR" sz="2400" dirty="0" smtClean="0">
                <a:cs typeface="0 Zar" panose="00000400000000000000" pitchFamily="2" charset="-78"/>
              </a:rPr>
              <a:t>این</a:t>
            </a:r>
            <a:r>
              <a:rPr lang="fa-IR" sz="2400" dirty="0" smtClean="0">
                <a:solidFill>
                  <a:prstClr val="black"/>
                </a:solidFill>
                <a:cs typeface="0 Zar" panose="00000400000000000000" pitchFamily="2" charset="-78"/>
              </a:rPr>
              <a:t> </a:t>
            </a:r>
            <a:r>
              <a:rPr lang="fa-IR" sz="2400" dirty="0">
                <a:solidFill>
                  <a:prstClr val="black"/>
                </a:solidFill>
                <a:cs typeface="0 Zar" panose="00000400000000000000" pitchFamily="2" charset="-78"/>
              </a:rPr>
              <a:t>تابع که در بخش توابع </a:t>
            </a:r>
            <a:r>
              <a:rPr lang="en-US" sz="2400" dirty="0">
                <a:solidFill>
                  <a:prstClr val="black"/>
                </a:solidFill>
                <a:cs typeface="0 Zar" panose="00000400000000000000" pitchFamily="2" charset="-78"/>
              </a:rPr>
              <a:t>MATH&amp;TRIG </a:t>
            </a:r>
            <a:r>
              <a:rPr lang="fa-IR" sz="2400" dirty="0">
                <a:solidFill>
                  <a:prstClr val="black"/>
                </a:solidFill>
                <a:cs typeface="0 Zar" panose="00000400000000000000" pitchFamily="2" charset="-78"/>
              </a:rPr>
              <a:t> قرار </a:t>
            </a:r>
            <a:r>
              <a:rPr lang="fa-IR" sz="2400" dirty="0" smtClean="0">
                <a:solidFill>
                  <a:prstClr val="black"/>
                </a:solidFill>
                <a:cs typeface="0 Zar" panose="00000400000000000000" pitchFamily="2" charset="-78"/>
              </a:rPr>
              <a:t>دارد، برای </a:t>
            </a:r>
            <a:r>
              <a:rPr lang="fa-IR" sz="2400" dirty="0" smtClean="0">
                <a:solidFill>
                  <a:prstClr val="black"/>
                </a:solidFill>
                <a:cs typeface="0 Zar" panose="00000400000000000000" pitchFamily="2" charset="-78"/>
              </a:rPr>
              <a:t>محاسبه</a:t>
            </a:r>
            <a:r>
              <a:rPr lang="fa-IR" sz="2400" dirty="0">
                <a:solidFill>
                  <a:prstClr val="black"/>
                </a:solidFill>
                <a:cs typeface="0 Zar" panose="00000400000000000000" pitchFamily="2" charset="-78"/>
              </a:rPr>
              <a:t> </a:t>
            </a:r>
            <a:r>
              <a:rPr lang="fa-IR" sz="2400" dirty="0" smtClean="0">
                <a:solidFill>
                  <a:prstClr val="black"/>
                </a:solidFill>
                <a:cs typeface="0 Zar" panose="00000400000000000000" pitchFamily="2" charset="-78"/>
              </a:rPr>
              <a:t>و تشکیل ماتریس معکوس</a:t>
            </a:r>
            <a:r>
              <a:rPr lang="fa-IR" sz="2400" dirty="0" smtClean="0">
                <a:solidFill>
                  <a:prstClr val="black"/>
                </a:solidFill>
                <a:cs typeface="0 Zar" panose="00000400000000000000" pitchFamily="2" charset="-78"/>
              </a:rPr>
              <a:t> </a:t>
            </a:r>
            <a:r>
              <a:rPr lang="fa-IR" sz="2400" dirty="0" smtClean="0">
                <a:solidFill>
                  <a:prstClr val="black"/>
                </a:solidFill>
                <a:cs typeface="0 Zar" panose="00000400000000000000" pitchFamily="2" charset="-78"/>
              </a:rPr>
              <a:t>یک ماتریس کاربرد دارد.</a:t>
            </a:r>
            <a:endParaRPr lang="en-US" sz="2400" dirty="0" smtClean="0">
              <a:solidFill>
                <a:prstClr val="black"/>
              </a:solidFill>
              <a:cs typeface="0 Zar" panose="00000400000000000000" pitchFamily="2" charset="-78"/>
            </a:endParaRPr>
          </a:p>
          <a:p>
            <a:pPr marL="0" lvl="0" indent="0" algn="just" rtl="1">
              <a:buNone/>
            </a:pPr>
            <a:r>
              <a:rPr lang="fa-IR" sz="2400" dirty="0" smtClean="0">
                <a:solidFill>
                  <a:prstClr val="black"/>
                </a:solidFill>
                <a:cs typeface="0 Zar" panose="00000400000000000000" pitchFamily="2" charset="-78"/>
              </a:rPr>
              <a:t>شرط محاسبه ی </a:t>
            </a:r>
            <a:r>
              <a:rPr lang="fa-IR" sz="2400" dirty="0" smtClean="0">
                <a:solidFill>
                  <a:prstClr val="black"/>
                </a:solidFill>
                <a:cs typeface="0 Zar" panose="00000400000000000000" pitchFamily="2" charset="-78"/>
              </a:rPr>
              <a:t>ماتریس معکوس تساوی </a:t>
            </a:r>
            <a:r>
              <a:rPr lang="fa-IR" sz="2400" dirty="0" smtClean="0">
                <a:solidFill>
                  <a:prstClr val="black"/>
                </a:solidFill>
                <a:cs typeface="0 Zar" panose="00000400000000000000" pitchFamily="2" charset="-78"/>
              </a:rPr>
              <a:t>تعداد ستون و سطر ماتریس می باشد</a:t>
            </a:r>
            <a:r>
              <a:rPr lang="fa-IR" sz="2400" dirty="0" smtClean="0">
                <a:solidFill>
                  <a:prstClr val="black"/>
                </a:solidFill>
                <a:cs typeface="0 Zar" panose="00000400000000000000" pitchFamily="2" charset="-78"/>
              </a:rPr>
              <a:t>.</a:t>
            </a:r>
            <a:endParaRPr lang="fa-IR" sz="2400" dirty="0" smtClean="0">
              <a:solidFill>
                <a:prstClr val="black"/>
              </a:solidFill>
              <a:cs typeface="0 Zar" panose="00000400000000000000" pitchFamily="2" charset="-78"/>
            </a:endParaRPr>
          </a:p>
          <a:p>
            <a:pPr marL="0" lvl="0" indent="0" algn="just" rtl="1">
              <a:buNone/>
            </a:pPr>
            <a:r>
              <a:rPr lang="fa-IR" sz="2400" dirty="0" smtClean="0">
                <a:solidFill>
                  <a:prstClr val="black"/>
                </a:solidFill>
                <a:cs typeface="0 Zar" panose="00000400000000000000" pitchFamily="2" charset="-78"/>
              </a:rPr>
              <a:t>مثال. در محدوده ی سلول های </a:t>
            </a:r>
            <a:r>
              <a:rPr lang="en-US" sz="2400" dirty="0" smtClean="0">
                <a:solidFill>
                  <a:prstClr val="black"/>
                </a:solidFill>
                <a:cs typeface="0 Zar" panose="00000400000000000000" pitchFamily="2" charset="-78"/>
              </a:rPr>
              <a:t>A1 </a:t>
            </a:r>
            <a:r>
              <a:rPr lang="fa-IR" sz="2400" dirty="0">
                <a:solidFill>
                  <a:prstClr val="black"/>
                </a:solidFill>
                <a:cs typeface="0 Zar" panose="00000400000000000000" pitchFamily="2" charset="-78"/>
              </a:rPr>
              <a:t> </a:t>
            </a:r>
            <a:r>
              <a:rPr lang="fa-IR" sz="2400" dirty="0" smtClean="0">
                <a:solidFill>
                  <a:prstClr val="black"/>
                </a:solidFill>
                <a:cs typeface="0 Zar" panose="00000400000000000000" pitchFamily="2" charset="-78"/>
              </a:rPr>
              <a:t>تا </a:t>
            </a:r>
            <a:r>
              <a:rPr lang="en-US" sz="2400" dirty="0" smtClean="0">
                <a:solidFill>
                  <a:prstClr val="black"/>
                </a:solidFill>
                <a:cs typeface="0 Zar" panose="00000400000000000000" pitchFamily="2" charset="-78"/>
              </a:rPr>
              <a:t>D4 </a:t>
            </a:r>
            <a:r>
              <a:rPr lang="fa-IR" sz="2400" dirty="0" smtClean="0">
                <a:solidFill>
                  <a:prstClr val="black"/>
                </a:solidFill>
                <a:cs typeface="0 Zar" panose="00000400000000000000" pitchFamily="2" charset="-78"/>
              </a:rPr>
              <a:t> یک ماتریس مربع 4*4 داریم و می خواهیم </a:t>
            </a:r>
            <a:r>
              <a:rPr lang="fa-IR" sz="2400" dirty="0" smtClean="0">
                <a:solidFill>
                  <a:prstClr val="black"/>
                </a:solidFill>
                <a:cs typeface="0 Zar" panose="00000400000000000000" pitchFamily="2" charset="-78"/>
              </a:rPr>
              <a:t>ماتریس معکوس آن </a:t>
            </a:r>
            <a:r>
              <a:rPr lang="fa-IR" sz="2400" dirty="0" smtClean="0">
                <a:solidFill>
                  <a:prstClr val="black"/>
                </a:solidFill>
                <a:cs typeface="0 Zar" panose="00000400000000000000" pitchFamily="2" charset="-78"/>
              </a:rPr>
              <a:t>را </a:t>
            </a:r>
            <a:r>
              <a:rPr lang="fa-IR" sz="2400" dirty="0" smtClean="0">
                <a:solidFill>
                  <a:prstClr val="black"/>
                </a:solidFill>
                <a:cs typeface="0 Zar" panose="00000400000000000000" pitchFamily="2" charset="-78"/>
              </a:rPr>
              <a:t>محاسبه </a:t>
            </a:r>
            <a:r>
              <a:rPr lang="fa-IR" sz="2400" dirty="0" smtClean="0">
                <a:solidFill>
                  <a:prstClr val="black"/>
                </a:solidFill>
                <a:cs typeface="0 Zar" panose="00000400000000000000" pitchFamily="2" charset="-78"/>
              </a:rPr>
              <a:t>کنیم.</a:t>
            </a:r>
            <a:endParaRPr lang="fa-IR" sz="2400" dirty="0" smtClean="0">
              <a:cs typeface="0 Zar"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875732428"/>
              </p:ext>
            </p:extLst>
          </p:nvPr>
        </p:nvGraphicFramePr>
        <p:xfrm>
          <a:off x="1115616" y="4221088"/>
          <a:ext cx="6624736" cy="1854200"/>
        </p:xfrm>
        <a:graphic>
          <a:graphicData uri="http://schemas.openxmlformats.org/drawingml/2006/table">
            <a:tbl>
              <a:tblPr firstRow="1" bandRow="1">
                <a:tableStyleId>{5C22544A-7EE6-4342-B048-85BDC9FD1C3A}</a:tableStyleId>
              </a:tblPr>
              <a:tblGrid>
                <a:gridCol w="864096"/>
                <a:gridCol w="792088"/>
                <a:gridCol w="864096"/>
                <a:gridCol w="648072"/>
                <a:gridCol w="783795"/>
                <a:gridCol w="728373"/>
                <a:gridCol w="576064"/>
                <a:gridCol w="648072"/>
                <a:gridCol w="720080"/>
              </a:tblGrid>
              <a:tr h="370840">
                <a:tc>
                  <a:txBody>
                    <a:bodyPr/>
                    <a:lstStyle/>
                    <a:p>
                      <a:pPr algn="ctr"/>
                      <a:r>
                        <a:rPr lang="en-US" dirty="0" smtClean="0">
                          <a:cs typeface="B Zar" panose="00000400000000000000" pitchFamily="2" charset="-78"/>
                        </a:rPr>
                        <a:t>A</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B</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C</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D</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E</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F</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G</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H</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I</a:t>
                      </a:r>
                      <a:endParaRPr lang="en-US" dirty="0">
                        <a:cs typeface="B Zar" panose="00000400000000000000" pitchFamily="2" charset="-78"/>
                      </a:endParaRPr>
                    </a:p>
                  </a:txBody>
                  <a:tcPr/>
                </a:tc>
              </a:tr>
              <a:tr h="370840">
                <a:tc>
                  <a:txBody>
                    <a:bodyPr/>
                    <a:lstStyle/>
                    <a:p>
                      <a:pPr algn="ctr"/>
                      <a:r>
                        <a:rPr lang="en-US" dirty="0" smtClean="0">
                          <a:cs typeface="B Zar" panose="00000400000000000000" pitchFamily="2" charset="-78"/>
                        </a:rPr>
                        <a:t>5</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1</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r>
              <a:tr h="370840">
                <a:tc>
                  <a:txBody>
                    <a:bodyPr/>
                    <a:lstStyle/>
                    <a:p>
                      <a:pPr algn="ctr"/>
                      <a:r>
                        <a:rPr lang="en-US" dirty="0" smtClean="0">
                          <a:cs typeface="B Zar" panose="00000400000000000000" pitchFamily="2" charset="-78"/>
                        </a:rPr>
                        <a:t>2</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8</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2</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1</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r>
              <a:tr h="370840">
                <a:tc>
                  <a:txBody>
                    <a:bodyPr/>
                    <a:lstStyle/>
                    <a:p>
                      <a:pPr algn="ctr"/>
                      <a:r>
                        <a:rPr lang="en-US" dirty="0" smtClean="0">
                          <a:cs typeface="B Zar" panose="00000400000000000000" pitchFamily="2" charset="-78"/>
                        </a:rPr>
                        <a:t>3</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5</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9</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3</a:t>
                      </a: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r>
              <a:tr h="370840">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6</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4</a:t>
                      </a:r>
                      <a:endParaRPr lang="en-US" dirty="0">
                        <a:cs typeface="B Zar" panose="00000400000000000000" pitchFamily="2" charset="-78"/>
                      </a:endParaRPr>
                    </a:p>
                  </a:txBody>
                  <a:tcPr/>
                </a:tc>
                <a:tc>
                  <a:txBody>
                    <a:bodyPr/>
                    <a:lstStyle/>
                    <a:p>
                      <a:pPr algn="ctr"/>
                      <a:r>
                        <a:rPr lang="en-US" dirty="0" smtClean="0">
                          <a:cs typeface="B Zar" panose="00000400000000000000" pitchFamily="2" charset="-78"/>
                        </a:rPr>
                        <a:t>6</a:t>
                      </a:r>
                      <a:endParaRPr lang="en-US" dirty="0">
                        <a:cs typeface="B Zar" panose="00000400000000000000" pitchFamily="2" charset="-78"/>
                      </a:endParaRPr>
                    </a:p>
                  </a:txBody>
                  <a:tcPr/>
                </a:tc>
                <a:tc>
                  <a:txBody>
                    <a:bodyPr/>
                    <a:lstStyle/>
                    <a:p>
                      <a:pPr algn="ctr"/>
                      <a:endParaRPr lang="en-US">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c>
                  <a:txBody>
                    <a:bodyPr/>
                    <a:lstStyle/>
                    <a:p>
                      <a:pPr algn="ctr"/>
                      <a:endParaRPr lang="en-US" dirty="0">
                        <a:cs typeface="B Zar" panose="00000400000000000000" pitchFamily="2" charset="-78"/>
                      </a:endParaRPr>
                    </a:p>
                  </a:txBody>
                  <a:tcPr/>
                </a:tc>
              </a:tr>
            </a:tbl>
          </a:graphicData>
        </a:graphic>
      </p:graphicFrame>
    </p:spTree>
    <p:extLst>
      <p:ext uri="{BB962C8B-B14F-4D97-AF65-F5344CB8AC3E}">
        <p14:creationId xmlns:p14="http://schemas.microsoft.com/office/powerpoint/2010/main" val="3566073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0"/>
            <a:ext cx="8363272" cy="6858001"/>
          </a:xfrm>
        </p:spPr>
        <p:txBody>
          <a:bodyPr>
            <a:normAutofit/>
          </a:bodyPr>
          <a:lstStyle/>
          <a:p>
            <a:pPr marL="0" indent="0" algn="just" rtl="1">
              <a:buNone/>
            </a:pPr>
            <a:r>
              <a:rPr lang="fa-IR" sz="2400" dirty="0" smtClean="0">
                <a:solidFill>
                  <a:srgbClr val="0070C0"/>
                </a:solidFill>
                <a:cs typeface="0 Zar" panose="00000400000000000000" pitchFamily="2" charset="-78"/>
              </a:rPr>
              <a:t>حل:</a:t>
            </a:r>
          </a:p>
          <a:p>
            <a:pPr marL="0" indent="0" algn="just" rtl="1">
              <a:buNone/>
            </a:pPr>
            <a:r>
              <a:rPr lang="fa-IR" sz="2400" dirty="0" smtClean="0">
                <a:solidFill>
                  <a:srgbClr val="0070C0"/>
                </a:solidFill>
                <a:cs typeface="0 Zar" panose="00000400000000000000" pitchFamily="2" charset="-78"/>
              </a:rPr>
              <a:t>برای محاسبه </a:t>
            </a:r>
            <a:r>
              <a:rPr lang="fa-IR" sz="2400" dirty="0" smtClean="0">
                <a:solidFill>
                  <a:srgbClr val="0070C0"/>
                </a:solidFill>
                <a:cs typeface="0 Zar" panose="00000400000000000000" pitchFamily="2" charset="-78"/>
              </a:rPr>
              <a:t>ماتریس معکوس</a:t>
            </a:r>
            <a:r>
              <a:rPr lang="fa-IR" sz="2400" dirty="0" smtClean="0">
                <a:solidFill>
                  <a:srgbClr val="0070C0"/>
                </a:solidFill>
                <a:cs typeface="0 Zar" panose="00000400000000000000" pitchFamily="2" charset="-78"/>
              </a:rPr>
              <a:t> ابتدا محدوده مورد نظر (طبق مثال </a:t>
            </a:r>
            <a:r>
              <a:rPr lang="en-US" sz="2400" dirty="0" smtClean="0">
                <a:solidFill>
                  <a:srgbClr val="0070C0"/>
                </a:solidFill>
                <a:cs typeface="0 Zar" panose="00000400000000000000" pitchFamily="2" charset="-78"/>
              </a:rPr>
              <a:t>F1:I4</a:t>
            </a:r>
            <a:r>
              <a:rPr lang="fa-IR" sz="2400" dirty="0" smtClean="0">
                <a:solidFill>
                  <a:srgbClr val="0070C0"/>
                </a:solidFill>
                <a:cs typeface="0 Zar" panose="00000400000000000000" pitchFamily="2" charset="-78"/>
              </a:rPr>
              <a:t>) را با ماوس انتخاب کرده </a:t>
            </a:r>
            <a:r>
              <a:rPr lang="fa-IR" sz="2400" dirty="0" smtClean="0">
                <a:solidFill>
                  <a:srgbClr val="0070C0"/>
                </a:solidFill>
                <a:cs typeface="0 Zar" panose="00000400000000000000" pitchFamily="2" charset="-78"/>
              </a:rPr>
              <a:t>و سپس از بخش </a:t>
            </a:r>
            <a:r>
              <a:rPr lang="en-US" sz="2400" dirty="0" smtClean="0">
                <a:solidFill>
                  <a:srgbClr val="0070C0"/>
                </a:solidFill>
                <a:cs typeface="0 Zar" panose="00000400000000000000" pitchFamily="2" charset="-78"/>
              </a:rPr>
              <a:t>MATH&amp;TRIG</a:t>
            </a:r>
            <a:r>
              <a:rPr lang="fa-IR" sz="2400" dirty="0" smtClean="0">
                <a:solidFill>
                  <a:srgbClr val="0070C0"/>
                </a:solidFill>
                <a:cs typeface="0 Zar" panose="00000400000000000000" pitchFamily="2" charset="-78"/>
              </a:rPr>
              <a:t> تابع فوق را فرا می خوانیم. این تابع یک کادر به نام </a:t>
            </a:r>
            <a:r>
              <a:rPr lang="en-US" sz="2400" dirty="0" smtClean="0">
                <a:solidFill>
                  <a:srgbClr val="0070C0"/>
                </a:solidFill>
                <a:cs typeface="0 Zar" panose="00000400000000000000" pitchFamily="2" charset="-78"/>
              </a:rPr>
              <a:t>ARRAY</a:t>
            </a:r>
            <a:r>
              <a:rPr lang="fa-IR" sz="2400" dirty="0" smtClean="0">
                <a:solidFill>
                  <a:srgbClr val="0070C0"/>
                </a:solidFill>
                <a:cs typeface="0 Zar" panose="00000400000000000000" pitchFamily="2" charset="-78"/>
              </a:rPr>
              <a:t>  دارد که در آن باید محدوده ی ماتریس </a:t>
            </a:r>
            <a:r>
              <a:rPr lang="fa-IR" sz="2400" dirty="0" smtClean="0">
                <a:solidFill>
                  <a:srgbClr val="0070C0"/>
                </a:solidFill>
                <a:cs typeface="0 Zar" panose="00000400000000000000" pitchFamily="2" charset="-78"/>
              </a:rPr>
              <a:t>اصلی را </a:t>
            </a:r>
            <a:r>
              <a:rPr lang="fa-IR" sz="2400" dirty="0" smtClean="0">
                <a:solidFill>
                  <a:srgbClr val="0070C0"/>
                </a:solidFill>
                <a:cs typeface="0 Zar" panose="00000400000000000000" pitchFamily="2" charset="-78"/>
              </a:rPr>
              <a:t>وارد ویا با ماوس آن را انتخاب کنیم.</a:t>
            </a:r>
          </a:p>
          <a:p>
            <a:pPr marL="0" indent="0" algn="just" rtl="1">
              <a:buNone/>
            </a:pPr>
            <a:r>
              <a:rPr lang="fa-IR" sz="2400" dirty="0" smtClean="0">
                <a:solidFill>
                  <a:srgbClr val="0070C0"/>
                </a:solidFill>
                <a:cs typeface="0 Zar" panose="00000400000000000000" pitchFamily="2" charset="-78"/>
              </a:rPr>
              <a:t>1. </a:t>
            </a:r>
            <a:r>
              <a:rPr lang="fa-IR" sz="2400" dirty="0" smtClean="0">
                <a:solidFill>
                  <a:srgbClr val="0070C0"/>
                </a:solidFill>
                <a:cs typeface="0 Zar" panose="00000400000000000000" pitchFamily="2" charset="-78"/>
              </a:rPr>
              <a:t>محدوده </a:t>
            </a:r>
            <a:r>
              <a:rPr lang="fa-IR" sz="2400" dirty="0" smtClean="0">
                <a:solidFill>
                  <a:srgbClr val="0070C0"/>
                </a:solidFill>
                <a:cs typeface="0 Zar" panose="00000400000000000000" pitchFamily="2" charset="-78"/>
              </a:rPr>
              <a:t>ی ماتریس سلول های </a:t>
            </a:r>
            <a:r>
              <a:rPr lang="en-US" sz="2400" dirty="0" smtClean="0">
                <a:solidFill>
                  <a:srgbClr val="0070C0"/>
                </a:solidFill>
                <a:cs typeface="0 Zar" panose="00000400000000000000" pitchFamily="2" charset="-78"/>
              </a:rPr>
              <a:t>A1:D4</a:t>
            </a:r>
            <a:r>
              <a:rPr lang="fa-IR" sz="2400" dirty="0" smtClean="0">
                <a:solidFill>
                  <a:srgbClr val="0070C0"/>
                </a:solidFill>
                <a:cs typeface="0 Zar" panose="00000400000000000000" pitchFamily="2" charset="-78"/>
              </a:rPr>
              <a:t> است . با ماوس این منطقه را در کادر مربوطه وارد می کنیم.</a:t>
            </a:r>
          </a:p>
          <a:p>
            <a:pPr marL="0" indent="0" algn="just" rtl="1">
              <a:buNone/>
            </a:pPr>
            <a:r>
              <a:rPr lang="fa-IR" sz="2400" dirty="0" smtClean="0">
                <a:solidFill>
                  <a:srgbClr val="0070C0"/>
                </a:solidFill>
                <a:cs typeface="0 Zar" panose="00000400000000000000" pitchFamily="2" charset="-78"/>
              </a:rPr>
              <a:t>2. با </a:t>
            </a:r>
            <a:r>
              <a:rPr lang="fa-IR" sz="2400" dirty="0" smtClean="0">
                <a:solidFill>
                  <a:srgbClr val="0070C0"/>
                </a:solidFill>
                <a:cs typeface="0 Zar" panose="00000400000000000000" pitchFamily="2" charset="-78"/>
              </a:rPr>
              <a:t>کلیک بر گزینه </a:t>
            </a:r>
            <a:r>
              <a:rPr lang="en-US" sz="2400" dirty="0" smtClean="0">
                <a:solidFill>
                  <a:srgbClr val="0070C0"/>
                </a:solidFill>
                <a:cs typeface="0 Zar" panose="00000400000000000000" pitchFamily="2" charset="-78"/>
              </a:rPr>
              <a:t>OK</a:t>
            </a:r>
            <a:r>
              <a:rPr lang="fa-IR" sz="2400" dirty="0" smtClean="0">
                <a:solidFill>
                  <a:srgbClr val="0070C0"/>
                </a:solidFill>
                <a:cs typeface="0 Zar" panose="00000400000000000000" pitchFamily="2" charset="-78"/>
              </a:rPr>
              <a:t> مقدار </a:t>
            </a:r>
            <a:r>
              <a:rPr lang="fa-IR" sz="2400" dirty="0" smtClean="0">
                <a:solidFill>
                  <a:srgbClr val="0070C0"/>
                </a:solidFill>
                <a:cs typeface="0 Zar" panose="00000400000000000000" pitchFamily="2" charset="-78"/>
              </a:rPr>
              <a:t>ماتریس معکوس فقط در </a:t>
            </a:r>
            <a:r>
              <a:rPr lang="fa-IR" sz="2400" dirty="0" smtClean="0">
                <a:solidFill>
                  <a:srgbClr val="0070C0"/>
                </a:solidFill>
                <a:cs typeface="0 Zar" panose="00000400000000000000" pitchFamily="2" charset="-78"/>
              </a:rPr>
              <a:t>سلول </a:t>
            </a:r>
            <a:r>
              <a:rPr lang="en-US" sz="2400" dirty="0" smtClean="0">
                <a:solidFill>
                  <a:srgbClr val="0070C0"/>
                </a:solidFill>
                <a:cs typeface="0 Zar" panose="00000400000000000000" pitchFamily="2" charset="-78"/>
              </a:rPr>
              <a:t>F1</a:t>
            </a:r>
            <a:r>
              <a:rPr lang="fa-IR" sz="2400" dirty="0" smtClean="0">
                <a:solidFill>
                  <a:srgbClr val="0070C0"/>
                </a:solidFill>
                <a:cs typeface="0 Zar" panose="00000400000000000000" pitchFamily="2" charset="-78"/>
              </a:rPr>
              <a:t> محاسبه </a:t>
            </a:r>
            <a:r>
              <a:rPr lang="fa-IR" sz="2400" dirty="0" smtClean="0">
                <a:solidFill>
                  <a:srgbClr val="0070C0"/>
                </a:solidFill>
                <a:cs typeface="0 Zar" panose="00000400000000000000" pitchFamily="2" charset="-78"/>
              </a:rPr>
              <a:t>می </a:t>
            </a:r>
            <a:r>
              <a:rPr lang="fa-IR" sz="2400" dirty="0" smtClean="0">
                <a:solidFill>
                  <a:srgbClr val="0070C0"/>
                </a:solidFill>
                <a:cs typeface="0 Zar" panose="00000400000000000000" pitchFamily="2" charset="-78"/>
              </a:rPr>
              <a:t>شود</a:t>
            </a:r>
            <a:r>
              <a:rPr lang="fa-IR" sz="2400" dirty="0" smtClean="0">
                <a:solidFill>
                  <a:srgbClr val="0070C0"/>
                </a:solidFill>
                <a:cs typeface="0 Zar" panose="00000400000000000000" pitchFamily="2" charset="-78"/>
              </a:rPr>
              <a:t>. </a:t>
            </a:r>
          </a:p>
          <a:p>
            <a:pPr marL="0" indent="0" algn="just" rtl="1">
              <a:buNone/>
            </a:pPr>
            <a:r>
              <a:rPr lang="fa-IR" sz="2400" dirty="0" smtClean="0">
                <a:solidFill>
                  <a:srgbClr val="0070C0"/>
                </a:solidFill>
                <a:cs typeface="0 Zar" panose="00000400000000000000" pitchFamily="2" charset="-78"/>
              </a:rPr>
              <a:t>3. برای تشکیل بقیه ی آرایه های ماتریس در همین حالت یک بار کلید </a:t>
            </a:r>
            <a:r>
              <a:rPr lang="en-US" sz="2400" dirty="0" smtClean="0">
                <a:solidFill>
                  <a:srgbClr val="0070C0"/>
                </a:solidFill>
                <a:cs typeface="0 Zar" panose="00000400000000000000" pitchFamily="2" charset="-78"/>
              </a:rPr>
              <a:t>F2</a:t>
            </a:r>
            <a:r>
              <a:rPr lang="fa-IR" sz="2400" dirty="0" smtClean="0">
                <a:solidFill>
                  <a:srgbClr val="0070C0"/>
                </a:solidFill>
                <a:cs typeface="0 Zar" panose="00000400000000000000" pitchFamily="2" charset="-78"/>
              </a:rPr>
              <a:t> را فشار می دهیم تا فرمول این سلول باز شود.</a:t>
            </a:r>
          </a:p>
          <a:p>
            <a:pPr marL="0" indent="0" algn="just" rtl="1">
              <a:buNone/>
            </a:pPr>
            <a:r>
              <a:rPr lang="fa-IR" sz="2400" dirty="0" smtClean="0">
                <a:solidFill>
                  <a:srgbClr val="0070C0"/>
                </a:solidFill>
                <a:cs typeface="0 Zar" panose="00000400000000000000" pitchFamily="2" charset="-78"/>
              </a:rPr>
              <a:t>4. وقتی فرمول سلول باز شد در این زمان سه کلید</a:t>
            </a:r>
            <a:r>
              <a:rPr lang="en-US" sz="2400" dirty="0" smtClean="0">
                <a:solidFill>
                  <a:srgbClr val="0070C0"/>
                </a:solidFill>
                <a:cs typeface="0 Zar" panose="00000400000000000000" pitchFamily="2" charset="-78"/>
              </a:rPr>
              <a:t> CTRL + SHIFT + ENTER </a:t>
            </a:r>
            <a:r>
              <a:rPr lang="fa-IR" sz="2400" dirty="0" smtClean="0">
                <a:solidFill>
                  <a:srgbClr val="0070C0"/>
                </a:solidFill>
                <a:cs typeface="0 Zar" panose="00000400000000000000" pitchFamily="2" charset="-78"/>
              </a:rPr>
              <a:t> را همزمان می فشاریم، پس از این کار ماتریس معکوس آماده است.</a:t>
            </a:r>
            <a:endParaRPr lang="en-US" sz="2400" dirty="0" smtClean="0">
              <a:solidFill>
                <a:srgbClr val="0070C0"/>
              </a:solidFill>
              <a:cs typeface="0 Zar" panose="00000400000000000000" pitchFamily="2" charset="-78"/>
            </a:endParaRPr>
          </a:p>
          <a:p>
            <a:pPr marL="0" indent="0" algn="just" rtl="1">
              <a:buNone/>
            </a:pPr>
            <a:endParaRPr lang="en-US" sz="2400" dirty="0" smtClean="0">
              <a:solidFill>
                <a:srgbClr val="0070C0"/>
              </a:solidFill>
              <a:cs typeface="0 Zar" panose="00000400000000000000" pitchFamily="2" charset="-78"/>
            </a:endParaRPr>
          </a:p>
          <a:p>
            <a:pPr marL="0" indent="0" algn="just" rtl="1">
              <a:buNone/>
            </a:pPr>
            <a:endParaRPr lang="en-US" sz="2400" dirty="0" smtClean="0">
              <a:solidFill>
                <a:srgbClr val="0070C0"/>
              </a:solidFill>
              <a:cs typeface="0 Zar" panose="00000400000000000000" pitchFamily="2" charset="-78"/>
            </a:endParaRPr>
          </a:p>
          <a:p>
            <a:pPr marL="0" indent="0" algn="just" rtl="1">
              <a:buNone/>
            </a:pPr>
            <a:endParaRPr lang="fa-IR" sz="2400" dirty="0">
              <a:solidFill>
                <a:srgbClr val="0070C0"/>
              </a:solidFill>
              <a:cs typeface="0 Zar"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256074754"/>
              </p:ext>
            </p:extLst>
          </p:nvPr>
        </p:nvGraphicFramePr>
        <p:xfrm>
          <a:off x="2411760" y="4869160"/>
          <a:ext cx="4176464" cy="1854200"/>
        </p:xfrm>
        <a:graphic>
          <a:graphicData uri="http://schemas.openxmlformats.org/drawingml/2006/table">
            <a:tbl>
              <a:tblPr firstRow="1" bandRow="1">
                <a:tableStyleId>{5C22544A-7EE6-4342-B048-85BDC9FD1C3A}</a:tableStyleId>
              </a:tblPr>
              <a:tblGrid>
                <a:gridCol w="1224136"/>
                <a:gridCol w="1008112"/>
                <a:gridCol w="936104"/>
                <a:gridCol w="1008112"/>
              </a:tblGrid>
              <a:tr h="370840">
                <a:tc>
                  <a:txBody>
                    <a:bodyPr/>
                    <a:lstStyle/>
                    <a:p>
                      <a:pPr algn="ctr"/>
                      <a:r>
                        <a:rPr lang="en-US" dirty="0" smtClean="0">
                          <a:cs typeface="0 Zar" panose="00000400000000000000" pitchFamily="2" charset="-78"/>
                        </a:rPr>
                        <a:t>F</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G</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H</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I</a:t>
                      </a:r>
                      <a:endParaRPr lang="en-US" dirty="0">
                        <a:cs typeface="0 Zar" panose="00000400000000000000" pitchFamily="2" charset="-78"/>
                      </a:endParaRPr>
                    </a:p>
                  </a:txBody>
                  <a:tcPr/>
                </a:tc>
              </a:tr>
              <a:tr h="370840">
                <a:tc>
                  <a:txBody>
                    <a:bodyPr/>
                    <a:lstStyle/>
                    <a:p>
                      <a:pPr algn="ctr"/>
                      <a:r>
                        <a:rPr lang="en-US" dirty="0" smtClean="0">
                          <a:cs typeface="0 Zar" panose="00000400000000000000" pitchFamily="2" charset="-78"/>
                        </a:rPr>
                        <a:t>0.402</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-0.03</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0.101</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-0.31</a:t>
                      </a:r>
                      <a:endParaRPr lang="en-US" dirty="0">
                        <a:cs typeface="0 Zar" panose="00000400000000000000" pitchFamily="2" charset="-78"/>
                      </a:endParaRPr>
                    </a:p>
                  </a:txBody>
                  <a:tcPr/>
                </a:tc>
              </a:tr>
              <a:tr h="370840">
                <a:tc>
                  <a:txBody>
                    <a:bodyPr/>
                    <a:lstStyle/>
                    <a:p>
                      <a:pPr algn="ctr"/>
                      <a:r>
                        <a:rPr lang="en-US" dirty="0" smtClean="0">
                          <a:cs typeface="0 Zar" panose="00000400000000000000" pitchFamily="2" charset="-78"/>
                        </a:rPr>
                        <a:t>-0.07</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0.156</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-0.05</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0.043</a:t>
                      </a:r>
                      <a:endParaRPr lang="en-US" dirty="0">
                        <a:cs typeface="0 Zar" panose="00000400000000000000" pitchFamily="2" charset="-78"/>
                      </a:endParaRPr>
                    </a:p>
                  </a:txBody>
                  <a:tcPr/>
                </a:tc>
              </a:tr>
              <a:tr h="370840">
                <a:tc>
                  <a:txBody>
                    <a:bodyPr/>
                    <a:lstStyle/>
                    <a:p>
                      <a:pPr algn="ctr"/>
                      <a:r>
                        <a:rPr lang="en-US" dirty="0" smtClean="0">
                          <a:cs typeface="0 Zar" panose="00000400000000000000" pitchFamily="2" charset="-78"/>
                        </a:rPr>
                        <a:t>-0.04</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-0.04</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0.142</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-0.04</a:t>
                      </a:r>
                      <a:endParaRPr lang="en-US" dirty="0">
                        <a:cs typeface="0 Zar" panose="00000400000000000000" pitchFamily="2" charset="-78"/>
                      </a:endParaRPr>
                    </a:p>
                  </a:txBody>
                  <a:tcPr/>
                </a:tc>
              </a:tr>
              <a:tr h="370840">
                <a:tc>
                  <a:txBody>
                    <a:bodyPr/>
                    <a:lstStyle/>
                    <a:p>
                      <a:pPr algn="ctr"/>
                      <a:r>
                        <a:rPr lang="en-US" dirty="0" smtClean="0">
                          <a:cs typeface="0 Zar" panose="00000400000000000000" pitchFamily="2" charset="-78"/>
                        </a:rPr>
                        <a:t>-0.17</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-0.11</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-0.12</a:t>
                      </a:r>
                      <a:endParaRPr lang="en-US" dirty="0">
                        <a:cs typeface="0 Zar" panose="00000400000000000000" pitchFamily="2" charset="-78"/>
                      </a:endParaRPr>
                    </a:p>
                  </a:txBody>
                  <a:tcPr/>
                </a:tc>
                <a:tc>
                  <a:txBody>
                    <a:bodyPr/>
                    <a:lstStyle/>
                    <a:p>
                      <a:pPr algn="ctr"/>
                      <a:r>
                        <a:rPr lang="en-US" dirty="0" smtClean="0">
                          <a:cs typeface="0 Zar" panose="00000400000000000000" pitchFamily="2" charset="-78"/>
                        </a:rPr>
                        <a:t>0.358</a:t>
                      </a:r>
                      <a:endParaRPr lang="en-US" dirty="0">
                        <a:cs typeface="0 Zar" panose="00000400000000000000" pitchFamily="2" charset="-78"/>
                      </a:endParaRPr>
                    </a:p>
                  </a:txBody>
                  <a:tcPr/>
                </a:tc>
              </a:tr>
            </a:tbl>
          </a:graphicData>
        </a:graphic>
      </p:graphicFrame>
    </p:spTree>
    <p:extLst>
      <p:ext uri="{BB962C8B-B14F-4D97-AF65-F5344CB8AC3E}">
        <p14:creationId xmlns:p14="http://schemas.microsoft.com/office/powerpoint/2010/main" val="124106255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Custom 1">
      <a:dk1>
        <a:srgbClr val="000054"/>
      </a:dk1>
      <a:lt1>
        <a:srgbClr val="EAEAEA"/>
      </a:lt1>
      <a:dk2>
        <a:srgbClr val="00007A"/>
      </a:dk2>
      <a:lt2>
        <a:srgbClr val="729900"/>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7470</TotalTime>
  <Words>1208</Words>
  <Application>Microsoft Office PowerPoint</Application>
  <PresentationFormat>On-screen Show (4:3)</PresentationFormat>
  <Paragraphs>226</Paragraphs>
  <Slides>14</Slides>
  <Notes>7</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14</vt:i4>
      </vt:variant>
    </vt:vector>
  </HeadingPairs>
  <TitlesOfParts>
    <vt:vector size="35" baseType="lpstr">
      <vt:lpstr>0 Zar</vt:lpstr>
      <vt:lpstr>Arial</vt:lpstr>
      <vt:lpstr>B Mitra</vt:lpstr>
      <vt:lpstr>B Zar</vt:lpstr>
      <vt:lpstr>B Ziba</vt:lpstr>
      <vt:lpstr>Book Antiqua</vt:lpstr>
      <vt:lpstr>Calibri</vt:lpstr>
      <vt:lpstr>Lucida Sans</vt:lpstr>
      <vt:lpstr>Lucida Sans Unicode</vt:lpstr>
      <vt:lpstr>Tahoma</vt:lpstr>
      <vt:lpstr>Times New Roman</vt:lpstr>
      <vt:lpstr>Trebuchet MS</vt:lpstr>
      <vt:lpstr>Verdana</vt:lpstr>
      <vt:lpstr>Wingdings</vt:lpstr>
      <vt:lpstr>Wingdings 2</vt:lpstr>
      <vt:lpstr>Wingdings 3</vt:lpstr>
      <vt:lpstr>Office Theme</vt:lpstr>
      <vt:lpstr>Apex</vt:lpstr>
      <vt:lpstr>1_Apex</vt:lpstr>
      <vt:lpstr>Concourse</vt:lpstr>
      <vt:lpstr>1_Opulent</vt:lpstr>
      <vt:lpstr>PowerPoint Presentation</vt:lpstr>
      <vt:lpstr>PowerPoint Presentation</vt:lpstr>
      <vt:lpstr>PowerPoint Presentation</vt:lpstr>
      <vt:lpstr>COMBINتابع</vt:lpstr>
      <vt:lpstr>FACTتابع</vt:lpstr>
      <vt:lpstr>MDETERM تابع </vt:lpstr>
      <vt:lpstr>PowerPoint Presentation</vt:lpstr>
      <vt:lpstr>MINVERSEتابع </vt:lpstr>
      <vt:lpstr>PowerPoint Presentation</vt:lpstr>
      <vt:lpstr>MMULTتابع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مشاوره ازدواج</dc:title>
  <dc:subject>مربی خانواده</dc:subject>
  <dc:creator>دکتر محمد علی جمشیدی</dc:creator>
  <cp:keywords>ازدواج</cp:keywords>
  <cp:lastModifiedBy>Class Learning</cp:lastModifiedBy>
  <cp:revision>265</cp:revision>
  <dcterms:created xsi:type="dcterms:W3CDTF">2006-08-16T00:00:00Z</dcterms:created>
  <dcterms:modified xsi:type="dcterms:W3CDTF">2013-01-21T03:23:42Z</dcterms:modified>
  <cp:contentStatus>121212</cp:contentStatus>
</cp:coreProperties>
</file>