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9" r:id="rId3"/>
    <p:sldId id="265" r:id="rId4"/>
    <p:sldId id="260" r:id="rId5"/>
    <p:sldId id="261" r:id="rId6"/>
    <p:sldId id="262" r:id="rId7"/>
    <p:sldId id="263" r:id="rId8"/>
    <p:sldId id="264"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EF846A-EC90-4C6F-8490-16A2CF9F299C}"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1C0D014B-2D95-4C11-8A2D-C32846786EB2}">
      <dgm:prSet/>
      <dgm:spPr/>
      <dgm:t>
        <a:bodyPr/>
        <a:lstStyle/>
        <a:p>
          <a:pPr rtl="0"/>
          <a:r>
            <a:rPr lang="fa-IR" dirty="0" smtClean="0"/>
            <a:t>مصاحبه</a:t>
          </a:r>
          <a:endParaRPr lang="fa-IR" dirty="0"/>
        </a:p>
      </dgm:t>
    </dgm:pt>
    <dgm:pt modelId="{986F0AFA-6CB1-4F31-ACF5-6E841F2BAD90}" type="parTrans" cxnId="{AAC7E509-44E2-4FF4-8E4E-17D927791AF5}">
      <dgm:prSet/>
      <dgm:spPr/>
      <dgm:t>
        <a:bodyPr/>
        <a:lstStyle/>
        <a:p>
          <a:endParaRPr lang="en-US"/>
        </a:p>
      </dgm:t>
    </dgm:pt>
    <dgm:pt modelId="{97321862-5261-4E63-BEBD-F8B4584CAB1F}" type="sibTrans" cxnId="{AAC7E509-44E2-4FF4-8E4E-17D927791AF5}">
      <dgm:prSet/>
      <dgm:spPr/>
      <dgm:t>
        <a:bodyPr/>
        <a:lstStyle/>
        <a:p>
          <a:endParaRPr lang="en-US"/>
        </a:p>
      </dgm:t>
    </dgm:pt>
    <dgm:pt modelId="{A37123F4-0F82-4C8B-AF78-F736E08764E1}">
      <dgm:prSet/>
      <dgm:spPr/>
      <dgm:t>
        <a:bodyPr/>
        <a:lstStyle/>
        <a:p>
          <a:pPr rtl="0"/>
          <a:r>
            <a:rPr lang="fa-IR" dirty="0" smtClean="0"/>
            <a:t>پرسشنامه</a:t>
          </a:r>
        </a:p>
        <a:p>
          <a:pPr rtl="0"/>
          <a:endParaRPr lang="fa-IR" dirty="0"/>
        </a:p>
      </dgm:t>
    </dgm:pt>
    <dgm:pt modelId="{1E8AAE9E-67CD-4CCD-A651-99637D18B1E3}" type="parTrans" cxnId="{E55140E2-63D5-418B-ACD4-597DAC572039}">
      <dgm:prSet/>
      <dgm:spPr/>
      <dgm:t>
        <a:bodyPr/>
        <a:lstStyle/>
        <a:p>
          <a:endParaRPr lang="en-US"/>
        </a:p>
      </dgm:t>
    </dgm:pt>
    <dgm:pt modelId="{2296ACAE-AECF-46C8-9AF1-7CDFD5DEDD21}" type="sibTrans" cxnId="{E55140E2-63D5-418B-ACD4-597DAC572039}">
      <dgm:prSet/>
      <dgm:spPr/>
      <dgm:t>
        <a:bodyPr/>
        <a:lstStyle/>
        <a:p>
          <a:endParaRPr lang="en-US"/>
        </a:p>
      </dgm:t>
    </dgm:pt>
    <dgm:pt modelId="{4DA849A0-C7F9-4C23-B1D2-A6871D517CC1}">
      <dgm:prSet custT="1"/>
      <dgm:spPr/>
      <dgm:t>
        <a:bodyPr/>
        <a:lstStyle/>
        <a:p>
          <a:r>
            <a:rPr lang="fa-IR" sz="2400" dirty="0" smtClean="0"/>
            <a:t>یکی از مناسبترین روشهای مطالعه وشناسایی  است و ب</a:t>
          </a:r>
          <a:r>
            <a:rPr lang="fa-IR" sz="2400" dirty="0" smtClean="0"/>
            <a:t>دلیل کم هزینه بودن بیشترین کاربرد را دارد</a:t>
          </a:r>
          <a:endParaRPr lang="en-US" sz="2400" dirty="0"/>
        </a:p>
      </dgm:t>
    </dgm:pt>
    <dgm:pt modelId="{903C5CFA-B256-4A6F-9967-FACF453599D0}" type="parTrans" cxnId="{DBA653DF-1B1E-45AD-9A36-AC5417E38830}">
      <dgm:prSet/>
      <dgm:spPr/>
      <dgm:t>
        <a:bodyPr/>
        <a:lstStyle/>
        <a:p>
          <a:endParaRPr lang="en-US"/>
        </a:p>
      </dgm:t>
    </dgm:pt>
    <dgm:pt modelId="{0101258A-678E-485D-967A-EBABE4CD1390}" type="sibTrans" cxnId="{DBA653DF-1B1E-45AD-9A36-AC5417E38830}">
      <dgm:prSet/>
      <dgm:spPr/>
      <dgm:t>
        <a:bodyPr/>
        <a:lstStyle/>
        <a:p>
          <a:endParaRPr lang="en-US"/>
        </a:p>
      </dgm:t>
    </dgm:pt>
    <dgm:pt modelId="{CC754224-E8E1-4F99-9FEF-542BB1FC4E9D}">
      <dgm:prSet custT="1"/>
      <dgm:spPr/>
      <dgm:t>
        <a:bodyPr/>
        <a:lstStyle/>
        <a:p>
          <a:r>
            <a:rPr lang="fa-IR" sz="2000" dirty="0" smtClean="0"/>
            <a:t>این روش که با طراحی سوالات مشخصی انجام میشود بسیار وقت گیر  است وهمچنین از نظرات شخصی  تکمیل می شود  بنابراین کاربرد کمتری دارد.</a:t>
          </a:r>
          <a:endParaRPr lang="en-US" sz="2000" dirty="0"/>
        </a:p>
      </dgm:t>
    </dgm:pt>
    <dgm:pt modelId="{55BD2487-136C-438F-AA3F-DFA0C4D4BDD1}" type="parTrans" cxnId="{F07F95AC-5895-4EBD-A375-02A2C7258CFF}">
      <dgm:prSet/>
      <dgm:spPr/>
      <dgm:t>
        <a:bodyPr/>
        <a:lstStyle/>
        <a:p>
          <a:endParaRPr lang="en-US"/>
        </a:p>
      </dgm:t>
    </dgm:pt>
    <dgm:pt modelId="{CEE9F0F1-8097-47CE-BADB-B2583540E7AE}" type="sibTrans" cxnId="{F07F95AC-5895-4EBD-A375-02A2C7258CFF}">
      <dgm:prSet/>
      <dgm:spPr/>
      <dgm:t>
        <a:bodyPr/>
        <a:lstStyle/>
        <a:p>
          <a:endParaRPr lang="en-US"/>
        </a:p>
      </dgm:t>
    </dgm:pt>
    <dgm:pt modelId="{6CCFDDA3-E206-4B32-A868-3B680BDB3668}" type="pres">
      <dgm:prSet presAssocID="{29EF846A-EC90-4C6F-8490-16A2CF9F299C}" presName="linearFlow" presStyleCnt="0">
        <dgm:presLayoutVars>
          <dgm:dir/>
          <dgm:animLvl val="lvl"/>
          <dgm:resizeHandles val="exact"/>
        </dgm:presLayoutVars>
      </dgm:prSet>
      <dgm:spPr/>
    </dgm:pt>
    <dgm:pt modelId="{143B2D9B-0693-4CEF-80AA-80D99220592F}" type="pres">
      <dgm:prSet presAssocID="{1C0D014B-2D95-4C11-8A2D-C32846786EB2}" presName="composite" presStyleCnt="0"/>
      <dgm:spPr/>
    </dgm:pt>
    <dgm:pt modelId="{7294D67E-F2E4-4862-81D2-AD7C4741FC0B}" type="pres">
      <dgm:prSet presAssocID="{1C0D014B-2D95-4C11-8A2D-C32846786EB2}" presName="parentText" presStyleLbl="alignNode1" presStyleIdx="0" presStyleCnt="2">
        <dgm:presLayoutVars>
          <dgm:chMax val="1"/>
          <dgm:bulletEnabled val="1"/>
        </dgm:presLayoutVars>
      </dgm:prSet>
      <dgm:spPr/>
      <dgm:t>
        <a:bodyPr/>
        <a:lstStyle/>
        <a:p>
          <a:endParaRPr lang="en-US"/>
        </a:p>
      </dgm:t>
    </dgm:pt>
    <dgm:pt modelId="{C3CDC31B-BFF5-451A-8E8F-A4CF8779DA3F}" type="pres">
      <dgm:prSet presAssocID="{1C0D014B-2D95-4C11-8A2D-C32846786EB2}" presName="descendantText" presStyleLbl="alignAcc1" presStyleIdx="0" presStyleCnt="2">
        <dgm:presLayoutVars>
          <dgm:bulletEnabled val="1"/>
        </dgm:presLayoutVars>
      </dgm:prSet>
      <dgm:spPr/>
      <dgm:t>
        <a:bodyPr/>
        <a:lstStyle/>
        <a:p>
          <a:endParaRPr lang="en-US"/>
        </a:p>
      </dgm:t>
    </dgm:pt>
    <dgm:pt modelId="{A2E14037-19A0-44F6-A067-50B201FEF4E8}" type="pres">
      <dgm:prSet presAssocID="{97321862-5261-4E63-BEBD-F8B4584CAB1F}" presName="sp" presStyleCnt="0"/>
      <dgm:spPr/>
    </dgm:pt>
    <dgm:pt modelId="{F414F8F9-11C3-494A-9CCD-9490D9385F1B}" type="pres">
      <dgm:prSet presAssocID="{A37123F4-0F82-4C8B-AF78-F736E08764E1}" presName="composite" presStyleCnt="0"/>
      <dgm:spPr/>
    </dgm:pt>
    <dgm:pt modelId="{87FB17EA-E7AD-48C5-B2E2-C21BB983F634}" type="pres">
      <dgm:prSet presAssocID="{A37123F4-0F82-4C8B-AF78-F736E08764E1}" presName="parentText" presStyleLbl="alignNode1" presStyleIdx="1" presStyleCnt="2">
        <dgm:presLayoutVars>
          <dgm:chMax val="1"/>
          <dgm:bulletEnabled val="1"/>
        </dgm:presLayoutVars>
      </dgm:prSet>
      <dgm:spPr/>
    </dgm:pt>
    <dgm:pt modelId="{CC0E91E8-C012-430B-82AA-14F99289ACC5}" type="pres">
      <dgm:prSet presAssocID="{A37123F4-0F82-4C8B-AF78-F736E08764E1}" presName="descendantText" presStyleLbl="alignAcc1" presStyleIdx="1" presStyleCnt="2" custScaleY="100000">
        <dgm:presLayoutVars>
          <dgm:bulletEnabled val="1"/>
        </dgm:presLayoutVars>
      </dgm:prSet>
      <dgm:spPr/>
      <dgm:t>
        <a:bodyPr/>
        <a:lstStyle/>
        <a:p>
          <a:endParaRPr lang="en-US"/>
        </a:p>
      </dgm:t>
    </dgm:pt>
  </dgm:ptLst>
  <dgm:cxnLst>
    <dgm:cxn modelId="{BE23906A-2331-4CBE-8441-014DA8F4D157}" type="presOf" srcId="{A37123F4-0F82-4C8B-AF78-F736E08764E1}" destId="{87FB17EA-E7AD-48C5-B2E2-C21BB983F634}" srcOrd="0" destOrd="0" presId="urn:microsoft.com/office/officeart/2005/8/layout/chevron2"/>
    <dgm:cxn modelId="{F07F95AC-5895-4EBD-A375-02A2C7258CFF}" srcId="{A37123F4-0F82-4C8B-AF78-F736E08764E1}" destId="{CC754224-E8E1-4F99-9FEF-542BB1FC4E9D}" srcOrd="0" destOrd="0" parTransId="{55BD2487-136C-438F-AA3F-DFA0C4D4BDD1}" sibTransId="{CEE9F0F1-8097-47CE-BADB-B2583540E7AE}"/>
    <dgm:cxn modelId="{2346DBC5-3DAB-464D-BA61-033E2211F492}" type="presOf" srcId="{29EF846A-EC90-4C6F-8490-16A2CF9F299C}" destId="{6CCFDDA3-E206-4B32-A868-3B680BDB3668}" srcOrd="0" destOrd="0" presId="urn:microsoft.com/office/officeart/2005/8/layout/chevron2"/>
    <dgm:cxn modelId="{66AA80DF-D4B7-4034-95D1-D6ED085C0B4D}" type="presOf" srcId="{4DA849A0-C7F9-4C23-B1D2-A6871D517CC1}" destId="{C3CDC31B-BFF5-451A-8E8F-A4CF8779DA3F}" srcOrd="0" destOrd="0" presId="urn:microsoft.com/office/officeart/2005/8/layout/chevron2"/>
    <dgm:cxn modelId="{DBA653DF-1B1E-45AD-9A36-AC5417E38830}" srcId="{1C0D014B-2D95-4C11-8A2D-C32846786EB2}" destId="{4DA849A0-C7F9-4C23-B1D2-A6871D517CC1}" srcOrd="0" destOrd="0" parTransId="{903C5CFA-B256-4A6F-9967-FACF453599D0}" sibTransId="{0101258A-678E-485D-967A-EBABE4CD1390}"/>
    <dgm:cxn modelId="{E55140E2-63D5-418B-ACD4-597DAC572039}" srcId="{29EF846A-EC90-4C6F-8490-16A2CF9F299C}" destId="{A37123F4-0F82-4C8B-AF78-F736E08764E1}" srcOrd="1" destOrd="0" parTransId="{1E8AAE9E-67CD-4CCD-A651-99637D18B1E3}" sibTransId="{2296ACAE-AECF-46C8-9AF1-7CDFD5DEDD21}"/>
    <dgm:cxn modelId="{F1B2FA58-B534-491F-B1BD-8CD5F89418DF}" type="presOf" srcId="{CC754224-E8E1-4F99-9FEF-542BB1FC4E9D}" destId="{CC0E91E8-C012-430B-82AA-14F99289ACC5}" srcOrd="0" destOrd="0" presId="urn:microsoft.com/office/officeart/2005/8/layout/chevron2"/>
    <dgm:cxn modelId="{AAC7E509-44E2-4FF4-8E4E-17D927791AF5}" srcId="{29EF846A-EC90-4C6F-8490-16A2CF9F299C}" destId="{1C0D014B-2D95-4C11-8A2D-C32846786EB2}" srcOrd="0" destOrd="0" parTransId="{986F0AFA-6CB1-4F31-ACF5-6E841F2BAD90}" sibTransId="{97321862-5261-4E63-BEBD-F8B4584CAB1F}"/>
    <dgm:cxn modelId="{DB840CE8-CA35-4439-8A08-67003CBDD8E5}" type="presOf" srcId="{1C0D014B-2D95-4C11-8A2D-C32846786EB2}" destId="{7294D67E-F2E4-4862-81D2-AD7C4741FC0B}" srcOrd="0" destOrd="0" presId="urn:microsoft.com/office/officeart/2005/8/layout/chevron2"/>
    <dgm:cxn modelId="{D9D4F4B1-4696-4006-91F6-F0D70FA8C895}" type="presParOf" srcId="{6CCFDDA3-E206-4B32-A868-3B680BDB3668}" destId="{143B2D9B-0693-4CEF-80AA-80D99220592F}" srcOrd="0" destOrd="0" presId="urn:microsoft.com/office/officeart/2005/8/layout/chevron2"/>
    <dgm:cxn modelId="{1C769E10-091C-4EA8-A3B8-09541312ADCF}" type="presParOf" srcId="{143B2D9B-0693-4CEF-80AA-80D99220592F}" destId="{7294D67E-F2E4-4862-81D2-AD7C4741FC0B}" srcOrd="0" destOrd="0" presId="urn:microsoft.com/office/officeart/2005/8/layout/chevron2"/>
    <dgm:cxn modelId="{3A59BEAA-C6D4-4E7C-A80E-B27007B60208}" type="presParOf" srcId="{143B2D9B-0693-4CEF-80AA-80D99220592F}" destId="{C3CDC31B-BFF5-451A-8E8F-A4CF8779DA3F}" srcOrd="1" destOrd="0" presId="urn:microsoft.com/office/officeart/2005/8/layout/chevron2"/>
    <dgm:cxn modelId="{7B7A0FDB-9291-45B9-8E20-942F2F07D9A1}" type="presParOf" srcId="{6CCFDDA3-E206-4B32-A868-3B680BDB3668}" destId="{A2E14037-19A0-44F6-A067-50B201FEF4E8}" srcOrd="1" destOrd="0" presId="urn:microsoft.com/office/officeart/2005/8/layout/chevron2"/>
    <dgm:cxn modelId="{BE57497C-BF68-43C3-8E47-289F324F6D4D}" type="presParOf" srcId="{6CCFDDA3-E206-4B32-A868-3B680BDB3668}" destId="{F414F8F9-11C3-494A-9CCD-9490D9385F1B}" srcOrd="2" destOrd="0" presId="urn:microsoft.com/office/officeart/2005/8/layout/chevron2"/>
    <dgm:cxn modelId="{9F0D50FA-070E-4D05-A01C-70EBAE5FDE35}" type="presParOf" srcId="{F414F8F9-11C3-494A-9CCD-9490D9385F1B}" destId="{87FB17EA-E7AD-48C5-B2E2-C21BB983F634}" srcOrd="0" destOrd="0" presId="urn:microsoft.com/office/officeart/2005/8/layout/chevron2"/>
    <dgm:cxn modelId="{1673D4D6-7943-414D-84DE-9F0D5C0C3821}" type="presParOf" srcId="{F414F8F9-11C3-494A-9CCD-9490D9385F1B}" destId="{CC0E91E8-C012-430B-82AA-14F99289ACC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B0128B-92F8-4999-B15F-DF321D1CFA0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B94A087-FA39-4766-80A3-E71EF8391716}">
      <dgm:prSet phldrT="[Text]"/>
      <dgm:spPr/>
      <dgm:t>
        <a:bodyPr/>
        <a:lstStyle/>
        <a:p>
          <a:r>
            <a:rPr lang="fa-IR" dirty="0" smtClean="0"/>
            <a:t>مشاهده</a:t>
          </a:r>
          <a:endParaRPr lang="en-US" dirty="0"/>
        </a:p>
      </dgm:t>
    </dgm:pt>
    <dgm:pt modelId="{0C54B938-D3CF-497A-A8D5-47AE4D66D34D}" type="parTrans" cxnId="{DD504B6A-DEFA-4908-8538-3D9798E203EC}">
      <dgm:prSet/>
      <dgm:spPr/>
      <dgm:t>
        <a:bodyPr/>
        <a:lstStyle/>
        <a:p>
          <a:endParaRPr lang="en-US"/>
        </a:p>
      </dgm:t>
    </dgm:pt>
    <dgm:pt modelId="{B0E24D87-D485-4AFA-A7D7-75BBD95D727D}" type="sibTrans" cxnId="{DD504B6A-DEFA-4908-8538-3D9798E203EC}">
      <dgm:prSet/>
      <dgm:spPr/>
      <dgm:t>
        <a:bodyPr/>
        <a:lstStyle/>
        <a:p>
          <a:endParaRPr lang="en-US"/>
        </a:p>
      </dgm:t>
    </dgm:pt>
    <dgm:pt modelId="{92757731-CC94-4444-BAA5-805A827126C5}">
      <dgm:prSet phldrT="[Text]"/>
      <dgm:spPr/>
      <dgm:t>
        <a:bodyPr/>
        <a:lstStyle/>
        <a:p>
          <a:pPr algn="r"/>
          <a:r>
            <a:rPr lang="fa-IR" dirty="0" smtClean="0"/>
            <a:t>این روش جمع اوری اطلاعات در صورتی که از نظر زمانی وصرف هزینه طراح سیستم محدودیتی نداشته باشد با توجه به اینکه اطلاعات کاملی بدست می اید روش مطلوبی است</a:t>
          </a:r>
          <a:endParaRPr lang="en-US" dirty="0"/>
        </a:p>
      </dgm:t>
    </dgm:pt>
    <dgm:pt modelId="{0AE06EFE-7B83-48B0-AABD-499366CA9A7C}" type="parTrans" cxnId="{3A3B0581-150C-4435-A4A1-A93E0C3127AD}">
      <dgm:prSet/>
      <dgm:spPr/>
      <dgm:t>
        <a:bodyPr/>
        <a:lstStyle/>
        <a:p>
          <a:endParaRPr lang="en-US"/>
        </a:p>
      </dgm:t>
    </dgm:pt>
    <dgm:pt modelId="{45CB88EA-91CF-415A-9D19-A028F3FB8ED4}" type="sibTrans" cxnId="{3A3B0581-150C-4435-A4A1-A93E0C3127AD}">
      <dgm:prSet/>
      <dgm:spPr/>
      <dgm:t>
        <a:bodyPr/>
        <a:lstStyle/>
        <a:p>
          <a:endParaRPr lang="en-US"/>
        </a:p>
      </dgm:t>
    </dgm:pt>
    <dgm:pt modelId="{F2B66309-6C89-4D04-A144-DF09D9D9E7F0}">
      <dgm:prSet phldrT="[Text]"/>
      <dgm:spPr/>
      <dgm:t>
        <a:bodyPr/>
        <a:lstStyle/>
        <a:p>
          <a:r>
            <a:rPr lang="fa-IR" dirty="0" smtClean="0"/>
            <a:t>بررسی اسناد ومدارک</a:t>
          </a:r>
          <a:endParaRPr lang="en-US" dirty="0"/>
        </a:p>
      </dgm:t>
    </dgm:pt>
    <dgm:pt modelId="{671820F2-220C-493B-9E0B-4B00A63508B2}" type="parTrans" cxnId="{FDF541AA-9911-46B8-8E28-CFE2B12EDA42}">
      <dgm:prSet/>
      <dgm:spPr/>
      <dgm:t>
        <a:bodyPr/>
        <a:lstStyle/>
        <a:p>
          <a:endParaRPr lang="en-US"/>
        </a:p>
      </dgm:t>
    </dgm:pt>
    <dgm:pt modelId="{8A150CD9-B3E6-4F56-837F-676227B39088}" type="sibTrans" cxnId="{FDF541AA-9911-46B8-8E28-CFE2B12EDA42}">
      <dgm:prSet/>
      <dgm:spPr/>
      <dgm:t>
        <a:bodyPr/>
        <a:lstStyle/>
        <a:p>
          <a:endParaRPr lang="en-US"/>
        </a:p>
      </dgm:t>
    </dgm:pt>
    <dgm:pt modelId="{DC301D6D-9F77-45ED-96EB-114554E93CA7}">
      <dgm:prSet phldrT="[Text]"/>
      <dgm:spPr/>
      <dgm:t>
        <a:bodyPr/>
        <a:lstStyle/>
        <a:p>
          <a:pPr algn="r"/>
          <a:r>
            <a:rPr lang="fa-IR" dirty="0" smtClean="0"/>
            <a:t>با بررسی اسناد ومدارک موسسه و همچنین دستور العمل های مدون  که شامل اساسنامه ،نمودارسازمانی،مصوبات و سایر مدارک موجود می توان نیازهای اطلاعاتی طراح سیستم حسابداری را تامین می کند. </a:t>
          </a:r>
          <a:endParaRPr lang="en-US" dirty="0"/>
        </a:p>
      </dgm:t>
    </dgm:pt>
    <dgm:pt modelId="{B5B036FC-4721-4E73-A7DA-A2D62471B087}" type="parTrans" cxnId="{F40F3973-E443-4B6E-8F0F-EA8DEB064B6B}">
      <dgm:prSet/>
      <dgm:spPr/>
      <dgm:t>
        <a:bodyPr/>
        <a:lstStyle/>
        <a:p>
          <a:endParaRPr lang="en-US"/>
        </a:p>
      </dgm:t>
    </dgm:pt>
    <dgm:pt modelId="{B974140F-B058-468D-99E9-24E414F17516}" type="sibTrans" cxnId="{F40F3973-E443-4B6E-8F0F-EA8DEB064B6B}">
      <dgm:prSet/>
      <dgm:spPr/>
      <dgm:t>
        <a:bodyPr/>
        <a:lstStyle/>
        <a:p>
          <a:endParaRPr lang="en-US"/>
        </a:p>
      </dgm:t>
    </dgm:pt>
    <dgm:pt modelId="{2AB64285-2A48-4BEA-94B0-9C0C1269918A}">
      <dgm:prSet phldrT="[Text]"/>
      <dgm:spPr/>
      <dgm:t>
        <a:bodyPr/>
        <a:lstStyle/>
        <a:p>
          <a:r>
            <a:rPr lang="fa-IR" dirty="0" smtClean="0"/>
            <a:t>بررسی کتابها و جزوات دیگر</a:t>
          </a:r>
          <a:endParaRPr lang="en-US" dirty="0"/>
        </a:p>
      </dgm:t>
    </dgm:pt>
    <dgm:pt modelId="{15DC708E-C156-48D4-9310-BB5F16B20952}" type="parTrans" cxnId="{85773A0B-8E8D-4F11-BA3A-612F9C65D78B}">
      <dgm:prSet/>
      <dgm:spPr/>
      <dgm:t>
        <a:bodyPr/>
        <a:lstStyle/>
        <a:p>
          <a:endParaRPr lang="en-US"/>
        </a:p>
      </dgm:t>
    </dgm:pt>
    <dgm:pt modelId="{1AC3D34B-5B89-49A7-8F1B-D01A08DED159}" type="sibTrans" cxnId="{85773A0B-8E8D-4F11-BA3A-612F9C65D78B}">
      <dgm:prSet/>
      <dgm:spPr/>
      <dgm:t>
        <a:bodyPr/>
        <a:lstStyle/>
        <a:p>
          <a:endParaRPr lang="en-US"/>
        </a:p>
      </dgm:t>
    </dgm:pt>
    <dgm:pt modelId="{465D07A4-2F4E-43A1-AEFA-870B94056EC0}">
      <dgm:prSet phldrT="[Text]"/>
      <dgm:spPr/>
      <dgm:t>
        <a:bodyPr/>
        <a:lstStyle/>
        <a:p>
          <a:pPr rtl="0"/>
          <a:r>
            <a:rPr lang="fa-IR" dirty="0" smtClean="0"/>
            <a:t>مبنای این روش دانش و تجربیات شخصی طراح سیستم حسابداری است ومطالعه قوانین و مقررات موضوعه ، کتابها و منابع وجزوات دیگر را شامل می شود</a:t>
          </a:r>
          <a:endParaRPr lang="en-US" dirty="0"/>
        </a:p>
      </dgm:t>
    </dgm:pt>
    <dgm:pt modelId="{21979B69-3778-438C-976A-4050D158893C}" type="parTrans" cxnId="{646907E6-8834-41D5-9E15-B39A8DABC4CD}">
      <dgm:prSet/>
      <dgm:spPr/>
      <dgm:t>
        <a:bodyPr/>
        <a:lstStyle/>
        <a:p>
          <a:endParaRPr lang="en-US"/>
        </a:p>
      </dgm:t>
    </dgm:pt>
    <dgm:pt modelId="{DC5EA94A-8FCE-4AAF-85E3-91DCDD98925F}" type="sibTrans" cxnId="{646907E6-8834-41D5-9E15-B39A8DABC4CD}">
      <dgm:prSet/>
      <dgm:spPr/>
      <dgm:t>
        <a:bodyPr/>
        <a:lstStyle/>
        <a:p>
          <a:endParaRPr lang="en-US"/>
        </a:p>
      </dgm:t>
    </dgm:pt>
    <dgm:pt modelId="{4615B5E1-7460-46DB-846D-10B56B1D0BA4}" type="pres">
      <dgm:prSet presAssocID="{55B0128B-92F8-4999-B15F-DF321D1CFA0D}" presName="linearFlow" presStyleCnt="0">
        <dgm:presLayoutVars>
          <dgm:dir/>
          <dgm:animLvl val="lvl"/>
          <dgm:resizeHandles val="exact"/>
        </dgm:presLayoutVars>
      </dgm:prSet>
      <dgm:spPr/>
    </dgm:pt>
    <dgm:pt modelId="{C1C07736-5940-43FA-AA34-6370463C7D75}" type="pres">
      <dgm:prSet presAssocID="{9B94A087-FA39-4766-80A3-E71EF8391716}" presName="composite" presStyleCnt="0"/>
      <dgm:spPr/>
    </dgm:pt>
    <dgm:pt modelId="{6DD70359-919E-4E4A-A5FE-A9EC53A1D8F8}" type="pres">
      <dgm:prSet presAssocID="{9B94A087-FA39-4766-80A3-E71EF8391716}" presName="parentText" presStyleLbl="alignNode1" presStyleIdx="0" presStyleCnt="3">
        <dgm:presLayoutVars>
          <dgm:chMax val="1"/>
          <dgm:bulletEnabled val="1"/>
        </dgm:presLayoutVars>
      </dgm:prSet>
      <dgm:spPr/>
    </dgm:pt>
    <dgm:pt modelId="{3F04033A-DC49-4404-92F7-EDBC7516B2D7}" type="pres">
      <dgm:prSet presAssocID="{9B94A087-FA39-4766-80A3-E71EF8391716}" presName="descendantText" presStyleLbl="alignAcc1" presStyleIdx="0" presStyleCnt="3">
        <dgm:presLayoutVars>
          <dgm:bulletEnabled val="1"/>
        </dgm:presLayoutVars>
      </dgm:prSet>
      <dgm:spPr/>
      <dgm:t>
        <a:bodyPr/>
        <a:lstStyle/>
        <a:p>
          <a:endParaRPr lang="en-US"/>
        </a:p>
      </dgm:t>
    </dgm:pt>
    <dgm:pt modelId="{9B54EB9C-863C-4DA3-8110-6087352EBFE0}" type="pres">
      <dgm:prSet presAssocID="{B0E24D87-D485-4AFA-A7D7-75BBD95D727D}" presName="sp" presStyleCnt="0"/>
      <dgm:spPr/>
    </dgm:pt>
    <dgm:pt modelId="{1755DF4C-8D6C-4EA9-9CD2-DEC0EBBC0B37}" type="pres">
      <dgm:prSet presAssocID="{F2B66309-6C89-4D04-A144-DF09D9D9E7F0}" presName="composite" presStyleCnt="0"/>
      <dgm:spPr/>
    </dgm:pt>
    <dgm:pt modelId="{52231812-6028-41A5-876C-0C1629510DC1}" type="pres">
      <dgm:prSet presAssocID="{F2B66309-6C89-4D04-A144-DF09D9D9E7F0}" presName="parentText" presStyleLbl="alignNode1" presStyleIdx="1" presStyleCnt="3">
        <dgm:presLayoutVars>
          <dgm:chMax val="1"/>
          <dgm:bulletEnabled val="1"/>
        </dgm:presLayoutVars>
      </dgm:prSet>
      <dgm:spPr/>
    </dgm:pt>
    <dgm:pt modelId="{D02F1FE2-0EAC-41F0-A213-4B9D4FDB0CA3}" type="pres">
      <dgm:prSet presAssocID="{F2B66309-6C89-4D04-A144-DF09D9D9E7F0}" presName="descendantText" presStyleLbl="alignAcc1" presStyleIdx="1" presStyleCnt="3" custScaleX="98850">
        <dgm:presLayoutVars>
          <dgm:bulletEnabled val="1"/>
        </dgm:presLayoutVars>
      </dgm:prSet>
      <dgm:spPr/>
      <dgm:t>
        <a:bodyPr/>
        <a:lstStyle/>
        <a:p>
          <a:endParaRPr lang="en-US"/>
        </a:p>
      </dgm:t>
    </dgm:pt>
    <dgm:pt modelId="{B53D55C2-226A-48B2-892E-1AE704A4D25B}" type="pres">
      <dgm:prSet presAssocID="{8A150CD9-B3E6-4F56-837F-676227B39088}" presName="sp" presStyleCnt="0"/>
      <dgm:spPr/>
    </dgm:pt>
    <dgm:pt modelId="{93CA7FEE-E8C1-4FB3-B38B-E076933E2808}" type="pres">
      <dgm:prSet presAssocID="{2AB64285-2A48-4BEA-94B0-9C0C1269918A}" presName="composite" presStyleCnt="0"/>
      <dgm:spPr/>
    </dgm:pt>
    <dgm:pt modelId="{4280659A-29AE-4E34-A578-E535A376D069}" type="pres">
      <dgm:prSet presAssocID="{2AB64285-2A48-4BEA-94B0-9C0C1269918A}" presName="parentText" presStyleLbl="alignNode1" presStyleIdx="2" presStyleCnt="3">
        <dgm:presLayoutVars>
          <dgm:chMax val="1"/>
          <dgm:bulletEnabled val="1"/>
        </dgm:presLayoutVars>
      </dgm:prSet>
      <dgm:spPr/>
    </dgm:pt>
    <dgm:pt modelId="{74096E62-2965-49F4-AD33-5A1E4429C40B}" type="pres">
      <dgm:prSet presAssocID="{2AB64285-2A48-4BEA-94B0-9C0C1269918A}" presName="descendantText" presStyleLbl="alignAcc1" presStyleIdx="2" presStyleCnt="3">
        <dgm:presLayoutVars>
          <dgm:bulletEnabled val="1"/>
        </dgm:presLayoutVars>
      </dgm:prSet>
      <dgm:spPr/>
      <dgm:t>
        <a:bodyPr/>
        <a:lstStyle/>
        <a:p>
          <a:endParaRPr lang="en-US"/>
        </a:p>
      </dgm:t>
    </dgm:pt>
  </dgm:ptLst>
  <dgm:cxnLst>
    <dgm:cxn modelId="{F40F3973-E443-4B6E-8F0F-EA8DEB064B6B}" srcId="{F2B66309-6C89-4D04-A144-DF09D9D9E7F0}" destId="{DC301D6D-9F77-45ED-96EB-114554E93CA7}" srcOrd="0" destOrd="0" parTransId="{B5B036FC-4721-4E73-A7DA-A2D62471B087}" sibTransId="{B974140F-B058-468D-99E9-24E414F17516}"/>
    <dgm:cxn modelId="{501DFBD2-15EA-40CE-9159-37FBBB3234DD}" type="presOf" srcId="{DC301D6D-9F77-45ED-96EB-114554E93CA7}" destId="{D02F1FE2-0EAC-41F0-A213-4B9D4FDB0CA3}" srcOrd="0" destOrd="0" presId="urn:microsoft.com/office/officeart/2005/8/layout/chevron2"/>
    <dgm:cxn modelId="{646907E6-8834-41D5-9E15-B39A8DABC4CD}" srcId="{2AB64285-2A48-4BEA-94B0-9C0C1269918A}" destId="{465D07A4-2F4E-43A1-AEFA-870B94056EC0}" srcOrd="0" destOrd="0" parTransId="{21979B69-3778-438C-976A-4050D158893C}" sibTransId="{DC5EA94A-8FCE-4AAF-85E3-91DCDD98925F}"/>
    <dgm:cxn modelId="{DD504B6A-DEFA-4908-8538-3D9798E203EC}" srcId="{55B0128B-92F8-4999-B15F-DF321D1CFA0D}" destId="{9B94A087-FA39-4766-80A3-E71EF8391716}" srcOrd="0" destOrd="0" parTransId="{0C54B938-D3CF-497A-A8D5-47AE4D66D34D}" sibTransId="{B0E24D87-D485-4AFA-A7D7-75BBD95D727D}"/>
    <dgm:cxn modelId="{5584D54F-2A32-408D-805A-8FF6BC8F575F}" type="presOf" srcId="{9B94A087-FA39-4766-80A3-E71EF8391716}" destId="{6DD70359-919E-4E4A-A5FE-A9EC53A1D8F8}" srcOrd="0" destOrd="0" presId="urn:microsoft.com/office/officeart/2005/8/layout/chevron2"/>
    <dgm:cxn modelId="{478B98F7-CEE5-460B-B9E1-06504CE43921}" type="presOf" srcId="{2AB64285-2A48-4BEA-94B0-9C0C1269918A}" destId="{4280659A-29AE-4E34-A578-E535A376D069}" srcOrd="0" destOrd="0" presId="urn:microsoft.com/office/officeart/2005/8/layout/chevron2"/>
    <dgm:cxn modelId="{3A3B0581-150C-4435-A4A1-A93E0C3127AD}" srcId="{9B94A087-FA39-4766-80A3-E71EF8391716}" destId="{92757731-CC94-4444-BAA5-805A827126C5}" srcOrd="0" destOrd="0" parTransId="{0AE06EFE-7B83-48B0-AABD-499366CA9A7C}" sibTransId="{45CB88EA-91CF-415A-9D19-A028F3FB8ED4}"/>
    <dgm:cxn modelId="{E5162679-8F81-49E2-8BDD-4CEA8F40F5E6}" type="presOf" srcId="{F2B66309-6C89-4D04-A144-DF09D9D9E7F0}" destId="{52231812-6028-41A5-876C-0C1629510DC1}" srcOrd="0" destOrd="0" presId="urn:microsoft.com/office/officeart/2005/8/layout/chevron2"/>
    <dgm:cxn modelId="{0481FC2C-B9ED-417B-BE83-0EA610559D77}" type="presOf" srcId="{55B0128B-92F8-4999-B15F-DF321D1CFA0D}" destId="{4615B5E1-7460-46DB-846D-10B56B1D0BA4}" srcOrd="0" destOrd="0" presId="urn:microsoft.com/office/officeart/2005/8/layout/chevron2"/>
    <dgm:cxn modelId="{FDF541AA-9911-46B8-8E28-CFE2B12EDA42}" srcId="{55B0128B-92F8-4999-B15F-DF321D1CFA0D}" destId="{F2B66309-6C89-4D04-A144-DF09D9D9E7F0}" srcOrd="1" destOrd="0" parTransId="{671820F2-220C-493B-9E0B-4B00A63508B2}" sibTransId="{8A150CD9-B3E6-4F56-837F-676227B39088}"/>
    <dgm:cxn modelId="{3118A68F-322F-4190-A938-38F54E3C29DD}" type="presOf" srcId="{92757731-CC94-4444-BAA5-805A827126C5}" destId="{3F04033A-DC49-4404-92F7-EDBC7516B2D7}" srcOrd="0" destOrd="0" presId="urn:microsoft.com/office/officeart/2005/8/layout/chevron2"/>
    <dgm:cxn modelId="{85773A0B-8E8D-4F11-BA3A-612F9C65D78B}" srcId="{55B0128B-92F8-4999-B15F-DF321D1CFA0D}" destId="{2AB64285-2A48-4BEA-94B0-9C0C1269918A}" srcOrd="2" destOrd="0" parTransId="{15DC708E-C156-48D4-9310-BB5F16B20952}" sibTransId="{1AC3D34B-5B89-49A7-8F1B-D01A08DED159}"/>
    <dgm:cxn modelId="{986D0791-5597-4192-8DA4-877686BC3423}" type="presOf" srcId="{465D07A4-2F4E-43A1-AEFA-870B94056EC0}" destId="{74096E62-2965-49F4-AD33-5A1E4429C40B}" srcOrd="0" destOrd="0" presId="urn:microsoft.com/office/officeart/2005/8/layout/chevron2"/>
    <dgm:cxn modelId="{652E3746-3227-481E-8FD5-C83788444596}" type="presParOf" srcId="{4615B5E1-7460-46DB-846D-10B56B1D0BA4}" destId="{C1C07736-5940-43FA-AA34-6370463C7D75}" srcOrd="0" destOrd="0" presId="urn:microsoft.com/office/officeart/2005/8/layout/chevron2"/>
    <dgm:cxn modelId="{6DEABC78-823F-4064-8507-FCB6F38ADB4A}" type="presParOf" srcId="{C1C07736-5940-43FA-AA34-6370463C7D75}" destId="{6DD70359-919E-4E4A-A5FE-A9EC53A1D8F8}" srcOrd="0" destOrd="0" presId="urn:microsoft.com/office/officeart/2005/8/layout/chevron2"/>
    <dgm:cxn modelId="{5AA24CE9-63A7-4D86-AE44-6FE088F163FF}" type="presParOf" srcId="{C1C07736-5940-43FA-AA34-6370463C7D75}" destId="{3F04033A-DC49-4404-92F7-EDBC7516B2D7}" srcOrd="1" destOrd="0" presId="urn:microsoft.com/office/officeart/2005/8/layout/chevron2"/>
    <dgm:cxn modelId="{3D48CFEA-673A-4666-9DFE-FA391956A423}" type="presParOf" srcId="{4615B5E1-7460-46DB-846D-10B56B1D0BA4}" destId="{9B54EB9C-863C-4DA3-8110-6087352EBFE0}" srcOrd="1" destOrd="0" presId="urn:microsoft.com/office/officeart/2005/8/layout/chevron2"/>
    <dgm:cxn modelId="{21525ED9-2CB8-4629-8042-D3F1678BC569}" type="presParOf" srcId="{4615B5E1-7460-46DB-846D-10B56B1D0BA4}" destId="{1755DF4C-8D6C-4EA9-9CD2-DEC0EBBC0B37}" srcOrd="2" destOrd="0" presId="urn:microsoft.com/office/officeart/2005/8/layout/chevron2"/>
    <dgm:cxn modelId="{FF0B1A78-94CB-4D34-98DD-EDBCC5F3E6EC}" type="presParOf" srcId="{1755DF4C-8D6C-4EA9-9CD2-DEC0EBBC0B37}" destId="{52231812-6028-41A5-876C-0C1629510DC1}" srcOrd="0" destOrd="0" presId="urn:microsoft.com/office/officeart/2005/8/layout/chevron2"/>
    <dgm:cxn modelId="{E5C23441-F5CF-4B74-9B8D-162B23A16FB4}" type="presParOf" srcId="{1755DF4C-8D6C-4EA9-9CD2-DEC0EBBC0B37}" destId="{D02F1FE2-0EAC-41F0-A213-4B9D4FDB0CA3}" srcOrd="1" destOrd="0" presId="urn:microsoft.com/office/officeart/2005/8/layout/chevron2"/>
    <dgm:cxn modelId="{BB1FD859-F4B9-466C-9E9E-11CBC791FAD4}" type="presParOf" srcId="{4615B5E1-7460-46DB-846D-10B56B1D0BA4}" destId="{B53D55C2-226A-48B2-892E-1AE704A4D25B}" srcOrd="3" destOrd="0" presId="urn:microsoft.com/office/officeart/2005/8/layout/chevron2"/>
    <dgm:cxn modelId="{B1A1BD33-F8A3-4E0F-B1B1-2823C673ED37}" type="presParOf" srcId="{4615B5E1-7460-46DB-846D-10B56B1D0BA4}" destId="{93CA7FEE-E8C1-4FB3-B38B-E076933E2808}" srcOrd="4" destOrd="0" presId="urn:microsoft.com/office/officeart/2005/8/layout/chevron2"/>
    <dgm:cxn modelId="{DECFAEE1-3CE0-4013-A9B9-C1FC75E3C614}" type="presParOf" srcId="{93CA7FEE-E8C1-4FB3-B38B-E076933E2808}" destId="{4280659A-29AE-4E34-A578-E535A376D069}" srcOrd="0" destOrd="0" presId="urn:microsoft.com/office/officeart/2005/8/layout/chevron2"/>
    <dgm:cxn modelId="{1599414C-4FD4-4069-8039-049151A536C9}" type="presParOf" srcId="{93CA7FEE-E8C1-4FB3-B38B-E076933E2808}" destId="{74096E62-2965-49F4-AD33-5A1E4429C40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C5A800-3FE5-49E9-9BF0-961F228DE15F}"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US"/>
        </a:p>
      </dgm:t>
    </dgm:pt>
    <dgm:pt modelId="{B37D03D7-FDEB-4CD4-BE11-73749BFB576B}">
      <dgm:prSet phldrT="[Text]"/>
      <dgm:spPr/>
      <dgm:t>
        <a:bodyPr/>
        <a:lstStyle/>
        <a:p>
          <a:r>
            <a:rPr lang="fa-IR" dirty="0" smtClean="0"/>
            <a:t>رشد واصلاح سیستم</a:t>
          </a:r>
          <a:endParaRPr lang="en-US" dirty="0"/>
        </a:p>
      </dgm:t>
    </dgm:pt>
    <dgm:pt modelId="{6F344C0F-4536-4622-B9D0-7C6C00AFE82F}" type="parTrans" cxnId="{C1C3D88F-BA63-4883-AF8A-79F877FE62E7}">
      <dgm:prSet/>
      <dgm:spPr/>
      <dgm:t>
        <a:bodyPr/>
        <a:lstStyle/>
        <a:p>
          <a:endParaRPr lang="en-US"/>
        </a:p>
      </dgm:t>
    </dgm:pt>
    <dgm:pt modelId="{8BFC1EEF-ABA6-4669-8641-DED9F8DB1939}" type="sibTrans" cxnId="{C1C3D88F-BA63-4883-AF8A-79F877FE62E7}">
      <dgm:prSet/>
      <dgm:spPr/>
      <dgm:t>
        <a:bodyPr/>
        <a:lstStyle/>
        <a:p>
          <a:endParaRPr lang="en-US"/>
        </a:p>
      </dgm:t>
    </dgm:pt>
    <dgm:pt modelId="{39FB03ED-6C99-4014-8710-9E22ECFE3F7D}">
      <dgm:prSet phldrT="[Text]"/>
      <dgm:spPr/>
      <dgm:t>
        <a:bodyPr/>
        <a:lstStyle/>
        <a:p>
          <a:r>
            <a:rPr lang="fa-IR" dirty="0" smtClean="0"/>
            <a:t>نگهداری عادی</a:t>
          </a:r>
          <a:endParaRPr lang="en-US" dirty="0"/>
        </a:p>
      </dgm:t>
    </dgm:pt>
    <dgm:pt modelId="{FCEBFEF8-C1FF-445F-AD3E-074B6535FD55}" type="parTrans" cxnId="{D1117523-A681-4049-B29D-75FD7D0F0EFA}">
      <dgm:prSet/>
      <dgm:spPr/>
      <dgm:t>
        <a:bodyPr/>
        <a:lstStyle/>
        <a:p>
          <a:endParaRPr lang="en-US"/>
        </a:p>
      </dgm:t>
    </dgm:pt>
    <dgm:pt modelId="{684A20E6-CA0C-4CA7-BC33-56F5F2255B62}" type="sibTrans" cxnId="{D1117523-A681-4049-B29D-75FD7D0F0EFA}">
      <dgm:prSet/>
      <dgm:spPr/>
      <dgm:t>
        <a:bodyPr/>
        <a:lstStyle/>
        <a:p>
          <a:endParaRPr lang="en-US"/>
        </a:p>
      </dgm:t>
    </dgm:pt>
    <dgm:pt modelId="{F97057B7-8E0E-487F-82B8-CCDA9D7AE38E}">
      <dgm:prSet phldrT="[Text]"/>
      <dgm:spPr/>
      <dgm:t>
        <a:bodyPr/>
        <a:lstStyle/>
        <a:p>
          <a:pPr algn="r"/>
          <a:r>
            <a:rPr lang="fa-IR" dirty="0" smtClean="0"/>
            <a:t>در دستورالعمل اقداماتی که به صورت تکراری برای حفظ و تداوم عملیات سیستم حسابداری صورت می گیرد</a:t>
          </a:r>
          <a:endParaRPr lang="en-US" dirty="0"/>
        </a:p>
      </dgm:t>
    </dgm:pt>
    <dgm:pt modelId="{E1D9B70A-E356-48F6-83B6-B76E3CA22B2F}" type="parTrans" cxnId="{8D8295D8-9538-4676-A4A6-D1390EBA86D9}">
      <dgm:prSet/>
      <dgm:spPr/>
      <dgm:t>
        <a:bodyPr/>
        <a:lstStyle/>
        <a:p>
          <a:endParaRPr lang="en-US"/>
        </a:p>
      </dgm:t>
    </dgm:pt>
    <dgm:pt modelId="{CA727447-7FA9-4401-AA1E-F373302D2328}" type="sibTrans" cxnId="{8D8295D8-9538-4676-A4A6-D1390EBA86D9}">
      <dgm:prSet/>
      <dgm:spPr/>
      <dgm:t>
        <a:bodyPr/>
        <a:lstStyle/>
        <a:p>
          <a:endParaRPr lang="en-US"/>
        </a:p>
      </dgm:t>
    </dgm:pt>
    <dgm:pt modelId="{9F1404CB-48EB-4512-B38A-EFF65DA79679}">
      <dgm:prSet phldrT="[Text]"/>
      <dgm:spPr/>
      <dgm:t>
        <a:bodyPr/>
        <a:lstStyle/>
        <a:p>
          <a:r>
            <a:rPr lang="fa-IR" dirty="0" smtClean="0"/>
            <a:t>نگهداری اضطراری</a:t>
          </a:r>
          <a:endParaRPr lang="en-US" dirty="0"/>
        </a:p>
      </dgm:t>
    </dgm:pt>
    <dgm:pt modelId="{764E708E-BD1E-4C86-A19E-08DDD6D5BB67}" type="parTrans" cxnId="{F06BF0FA-A274-4E46-AC94-56A98ED4D4F6}">
      <dgm:prSet/>
      <dgm:spPr/>
      <dgm:t>
        <a:bodyPr/>
        <a:lstStyle/>
        <a:p>
          <a:endParaRPr lang="en-US"/>
        </a:p>
      </dgm:t>
    </dgm:pt>
    <dgm:pt modelId="{9ECC06BE-0BEB-4180-A9F8-EAD627956F4A}" type="sibTrans" cxnId="{F06BF0FA-A274-4E46-AC94-56A98ED4D4F6}">
      <dgm:prSet/>
      <dgm:spPr/>
      <dgm:t>
        <a:bodyPr/>
        <a:lstStyle/>
        <a:p>
          <a:endParaRPr lang="en-US"/>
        </a:p>
      </dgm:t>
    </dgm:pt>
    <dgm:pt modelId="{BBAFAB99-7D6B-4D54-9269-3DE9A1CAC253}">
      <dgm:prSet phldrT="[Text]"/>
      <dgm:spPr/>
      <dgm:t>
        <a:bodyPr/>
        <a:lstStyle/>
        <a:p>
          <a:pPr algn="r"/>
          <a:r>
            <a:rPr lang="fa-IR" dirty="0" smtClean="0"/>
            <a:t>در دستورالعمل مشکلات واشتباهات به طور اتفاقی رخ می دهدکه باید فورا اصلاح شود</a:t>
          </a:r>
          <a:endParaRPr lang="en-US" dirty="0"/>
        </a:p>
      </dgm:t>
    </dgm:pt>
    <dgm:pt modelId="{48F0F736-9581-4973-9498-1DF7BECFFB93}" type="parTrans" cxnId="{47B0AA7D-263B-4A8B-A280-7580455C63B8}">
      <dgm:prSet/>
      <dgm:spPr/>
      <dgm:t>
        <a:bodyPr/>
        <a:lstStyle/>
        <a:p>
          <a:endParaRPr lang="en-US"/>
        </a:p>
      </dgm:t>
    </dgm:pt>
    <dgm:pt modelId="{0CA2C890-2E44-4148-9E71-46575163545E}" type="sibTrans" cxnId="{47B0AA7D-263B-4A8B-A280-7580455C63B8}">
      <dgm:prSet/>
      <dgm:spPr/>
      <dgm:t>
        <a:bodyPr/>
        <a:lstStyle/>
        <a:p>
          <a:endParaRPr lang="en-US"/>
        </a:p>
      </dgm:t>
    </dgm:pt>
    <dgm:pt modelId="{E7B0A0CE-31BA-4551-8ED9-F31B05143DD0}">
      <dgm:prSet/>
      <dgm:spPr/>
      <dgm:t>
        <a:bodyPr/>
        <a:lstStyle/>
        <a:p>
          <a:pPr algn="r"/>
          <a:r>
            <a:rPr lang="fa-IR" dirty="0" smtClean="0"/>
            <a:t>در این دستورالعمل تغییرات لازم در سیستم حسابداری که ناشی از تغییرات در سازمان و فعالیتهای آن می باشددر نظر گرفته شود.</a:t>
          </a:r>
          <a:endParaRPr lang="en-US" dirty="0"/>
        </a:p>
      </dgm:t>
    </dgm:pt>
    <dgm:pt modelId="{9B01DB6A-4FF7-4CF3-B9A7-AD398E54241B}" type="parTrans" cxnId="{33A4682C-9B60-428F-BFBB-1AF1BC39FC4B}">
      <dgm:prSet/>
      <dgm:spPr/>
      <dgm:t>
        <a:bodyPr/>
        <a:lstStyle/>
        <a:p>
          <a:endParaRPr lang="en-US"/>
        </a:p>
      </dgm:t>
    </dgm:pt>
    <dgm:pt modelId="{64E3C9FF-8723-4E3D-86D3-57826A7CB6FE}" type="sibTrans" cxnId="{33A4682C-9B60-428F-BFBB-1AF1BC39FC4B}">
      <dgm:prSet/>
      <dgm:spPr/>
      <dgm:t>
        <a:bodyPr/>
        <a:lstStyle/>
        <a:p>
          <a:endParaRPr lang="en-US"/>
        </a:p>
      </dgm:t>
    </dgm:pt>
    <dgm:pt modelId="{F5B86EC7-A0F2-4097-A47B-348F26F57CD4}" type="pres">
      <dgm:prSet presAssocID="{F0C5A800-3FE5-49E9-9BF0-961F228DE15F}" presName="Name0" presStyleCnt="0">
        <dgm:presLayoutVars>
          <dgm:dir/>
          <dgm:animLvl val="lvl"/>
          <dgm:resizeHandles val="exact"/>
        </dgm:presLayoutVars>
      </dgm:prSet>
      <dgm:spPr/>
    </dgm:pt>
    <dgm:pt modelId="{DC26E30C-05E9-4077-A4F1-D3E0768E1F91}" type="pres">
      <dgm:prSet presAssocID="{B37D03D7-FDEB-4CD4-BE11-73749BFB576B}" presName="composite" presStyleCnt="0"/>
      <dgm:spPr/>
    </dgm:pt>
    <dgm:pt modelId="{727C0CF2-2A3C-4FFE-BC80-61CA4E2DF2E1}" type="pres">
      <dgm:prSet presAssocID="{B37D03D7-FDEB-4CD4-BE11-73749BFB576B}" presName="parTx" presStyleLbl="alignNode1" presStyleIdx="0" presStyleCnt="3">
        <dgm:presLayoutVars>
          <dgm:chMax val="0"/>
          <dgm:chPref val="0"/>
          <dgm:bulletEnabled val="1"/>
        </dgm:presLayoutVars>
      </dgm:prSet>
      <dgm:spPr/>
      <dgm:t>
        <a:bodyPr/>
        <a:lstStyle/>
        <a:p>
          <a:endParaRPr lang="en-US"/>
        </a:p>
      </dgm:t>
    </dgm:pt>
    <dgm:pt modelId="{E3F1D132-0154-48C9-8990-3205B07801C0}" type="pres">
      <dgm:prSet presAssocID="{B37D03D7-FDEB-4CD4-BE11-73749BFB576B}" presName="desTx" presStyleLbl="alignAccFollowNode1" presStyleIdx="0" presStyleCnt="3" custScaleX="95710">
        <dgm:presLayoutVars>
          <dgm:bulletEnabled val="1"/>
        </dgm:presLayoutVars>
      </dgm:prSet>
      <dgm:spPr/>
      <dgm:t>
        <a:bodyPr/>
        <a:lstStyle/>
        <a:p>
          <a:endParaRPr lang="en-US"/>
        </a:p>
      </dgm:t>
    </dgm:pt>
    <dgm:pt modelId="{92A278C4-7E0A-40AC-BDB9-33696BD4F705}" type="pres">
      <dgm:prSet presAssocID="{8BFC1EEF-ABA6-4669-8641-DED9F8DB1939}" presName="space" presStyleCnt="0"/>
      <dgm:spPr/>
    </dgm:pt>
    <dgm:pt modelId="{D2F5A56B-E9ED-4496-A2CE-0B41A38C67CE}" type="pres">
      <dgm:prSet presAssocID="{39FB03ED-6C99-4014-8710-9E22ECFE3F7D}" presName="composite" presStyleCnt="0"/>
      <dgm:spPr/>
    </dgm:pt>
    <dgm:pt modelId="{41360596-47C0-4F9C-8B06-D7F679D576F2}" type="pres">
      <dgm:prSet presAssocID="{39FB03ED-6C99-4014-8710-9E22ECFE3F7D}" presName="parTx" presStyleLbl="alignNode1" presStyleIdx="1" presStyleCnt="3">
        <dgm:presLayoutVars>
          <dgm:chMax val="0"/>
          <dgm:chPref val="0"/>
          <dgm:bulletEnabled val="1"/>
        </dgm:presLayoutVars>
      </dgm:prSet>
      <dgm:spPr/>
      <dgm:t>
        <a:bodyPr/>
        <a:lstStyle/>
        <a:p>
          <a:endParaRPr lang="en-US"/>
        </a:p>
      </dgm:t>
    </dgm:pt>
    <dgm:pt modelId="{3C43E506-0B6F-470A-880B-9084AA12C8E2}" type="pres">
      <dgm:prSet presAssocID="{39FB03ED-6C99-4014-8710-9E22ECFE3F7D}" presName="desTx" presStyleLbl="alignAccFollowNode1" presStyleIdx="1" presStyleCnt="3" custLinFactNeighborX="1956" custLinFactNeighborY="-985">
        <dgm:presLayoutVars>
          <dgm:bulletEnabled val="1"/>
        </dgm:presLayoutVars>
      </dgm:prSet>
      <dgm:spPr/>
      <dgm:t>
        <a:bodyPr/>
        <a:lstStyle/>
        <a:p>
          <a:endParaRPr lang="en-US"/>
        </a:p>
      </dgm:t>
    </dgm:pt>
    <dgm:pt modelId="{986EE6D2-CDB3-4F0B-8F8A-36FA65DDD8A0}" type="pres">
      <dgm:prSet presAssocID="{684A20E6-CA0C-4CA7-BC33-56F5F2255B62}" presName="space" presStyleCnt="0"/>
      <dgm:spPr/>
    </dgm:pt>
    <dgm:pt modelId="{1DA61852-79F7-48E7-8407-67E4F03A2D49}" type="pres">
      <dgm:prSet presAssocID="{9F1404CB-48EB-4512-B38A-EFF65DA79679}" presName="composite" presStyleCnt="0"/>
      <dgm:spPr/>
    </dgm:pt>
    <dgm:pt modelId="{E82E431A-F25A-41C1-9F96-DF211CBBE4A9}" type="pres">
      <dgm:prSet presAssocID="{9F1404CB-48EB-4512-B38A-EFF65DA79679}" presName="parTx" presStyleLbl="alignNode1" presStyleIdx="2" presStyleCnt="3">
        <dgm:presLayoutVars>
          <dgm:chMax val="0"/>
          <dgm:chPref val="0"/>
          <dgm:bulletEnabled val="1"/>
        </dgm:presLayoutVars>
      </dgm:prSet>
      <dgm:spPr/>
      <dgm:t>
        <a:bodyPr/>
        <a:lstStyle/>
        <a:p>
          <a:endParaRPr lang="en-US"/>
        </a:p>
      </dgm:t>
    </dgm:pt>
    <dgm:pt modelId="{A190A01D-183C-4F8F-8E6F-CCD7AF83CEA4}" type="pres">
      <dgm:prSet presAssocID="{9F1404CB-48EB-4512-B38A-EFF65DA79679}" presName="desTx" presStyleLbl="alignAccFollowNode1" presStyleIdx="2" presStyleCnt="3">
        <dgm:presLayoutVars>
          <dgm:bulletEnabled val="1"/>
        </dgm:presLayoutVars>
      </dgm:prSet>
      <dgm:spPr/>
      <dgm:t>
        <a:bodyPr/>
        <a:lstStyle/>
        <a:p>
          <a:endParaRPr lang="en-US"/>
        </a:p>
      </dgm:t>
    </dgm:pt>
  </dgm:ptLst>
  <dgm:cxnLst>
    <dgm:cxn modelId="{D1117523-A681-4049-B29D-75FD7D0F0EFA}" srcId="{F0C5A800-3FE5-49E9-9BF0-961F228DE15F}" destId="{39FB03ED-6C99-4014-8710-9E22ECFE3F7D}" srcOrd="1" destOrd="0" parTransId="{FCEBFEF8-C1FF-445F-AD3E-074B6535FD55}" sibTransId="{684A20E6-CA0C-4CA7-BC33-56F5F2255B62}"/>
    <dgm:cxn modelId="{66C90CD5-AFF8-4EA7-8051-6B3C427DE50E}" type="presOf" srcId="{F97057B7-8E0E-487F-82B8-CCDA9D7AE38E}" destId="{3C43E506-0B6F-470A-880B-9084AA12C8E2}" srcOrd="0" destOrd="0" presId="urn:microsoft.com/office/officeart/2005/8/layout/hList1"/>
    <dgm:cxn modelId="{47B0AA7D-263B-4A8B-A280-7580455C63B8}" srcId="{9F1404CB-48EB-4512-B38A-EFF65DA79679}" destId="{BBAFAB99-7D6B-4D54-9269-3DE9A1CAC253}" srcOrd="0" destOrd="0" parTransId="{48F0F736-9581-4973-9498-1DF7BECFFB93}" sibTransId="{0CA2C890-2E44-4148-9E71-46575163545E}"/>
    <dgm:cxn modelId="{9B57AF84-E2F2-45B9-81FE-6C521289942A}" type="presOf" srcId="{9F1404CB-48EB-4512-B38A-EFF65DA79679}" destId="{E82E431A-F25A-41C1-9F96-DF211CBBE4A9}" srcOrd="0" destOrd="0" presId="urn:microsoft.com/office/officeart/2005/8/layout/hList1"/>
    <dgm:cxn modelId="{0D49BA95-54DE-4F99-B245-E608797171B8}" type="presOf" srcId="{BBAFAB99-7D6B-4D54-9269-3DE9A1CAC253}" destId="{A190A01D-183C-4F8F-8E6F-CCD7AF83CEA4}" srcOrd="0" destOrd="0" presId="urn:microsoft.com/office/officeart/2005/8/layout/hList1"/>
    <dgm:cxn modelId="{C1C3D88F-BA63-4883-AF8A-79F877FE62E7}" srcId="{F0C5A800-3FE5-49E9-9BF0-961F228DE15F}" destId="{B37D03D7-FDEB-4CD4-BE11-73749BFB576B}" srcOrd="0" destOrd="0" parTransId="{6F344C0F-4536-4622-B9D0-7C6C00AFE82F}" sibTransId="{8BFC1EEF-ABA6-4669-8641-DED9F8DB1939}"/>
    <dgm:cxn modelId="{FEEB54A7-27D8-4A89-BAD3-54913BB61CE0}" type="presOf" srcId="{F0C5A800-3FE5-49E9-9BF0-961F228DE15F}" destId="{F5B86EC7-A0F2-4097-A47B-348F26F57CD4}" srcOrd="0" destOrd="0" presId="urn:microsoft.com/office/officeart/2005/8/layout/hList1"/>
    <dgm:cxn modelId="{4F8FF1BC-2BC4-480D-A049-8F3E1500A084}" type="presOf" srcId="{39FB03ED-6C99-4014-8710-9E22ECFE3F7D}" destId="{41360596-47C0-4F9C-8B06-D7F679D576F2}" srcOrd="0" destOrd="0" presId="urn:microsoft.com/office/officeart/2005/8/layout/hList1"/>
    <dgm:cxn modelId="{F06BF0FA-A274-4E46-AC94-56A98ED4D4F6}" srcId="{F0C5A800-3FE5-49E9-9BF0-961F228DE15F}" destId="{9F1404CB-48EB-4512-B38A-EFF65DA79679}" srcOrd="2" destOrd="0" parTransId="{764E708E-BD1E-4C86-A19E-08DDD6D5BB67}" sibTransId="{9ECC06BE-0BEB-4180-A9F8-EAD627956F4A}"/>
    <dgm:cxn modelId="{33A4682C-9B60-428F-BFBB-1AF1BC39FC4B}" srcId="{B37D03D7-FDEB-4CD4-BE11-73749BFB576B}" destId="{E7B0A0CE-31BA-4551-8ED9-F31B05143DD0}" srcOrd="0" destOrd="0" parTransId="{9B01DB6A-4FF7-4CF3-B9A7-AD398E54241B}" sibTransId="{64E3C9FF-8723-4E3D-86D3-57826A7CB6FE}"/>
    <dgm:cxn modelId="{C94DAB06-9A4D-4358-A984-ADDD5E3E9738}" type="presOf" srcId="{B37D03D7-FDEB-4CD4-BE11-73749BFB576B}" destId="{727C0CF2-2A3C-4FFE-BC80-61CA4E2DF2E1}" srcOrd="0" destOrd="0" presId="urn:microsoft.com/office/officeart/2005/8/layout/hList1"/>
    <dgm:cxn modelId="{8D8295D8-9538-4676-A4A6-D1390EBA86D9}" srcId="{39FB03ED-6C99-4014-8710-9E22ECFE3F7D}" destId="{F97057B7-8E0E-487F-82B8-CCDA9D7AE38E}" srcOrd="0" destOrd="0" parTransId="{E1D9B70A-E356-48F6-83B6-B76E3CA22B2F}" sibTransId="{CA727447-7FA9-4401-AA1E-F373302D2328}"/>
    <dgm:cxn modelId="{542B1ED7-3CAE-4D23-AC3E-D7B3626AD76B}" type="presOf" srcId="{E7B0A0CE-31BA-4551-8ED9-F31B05143DD0}" destId="{E3F1D132-0154-48C9-8990-3205B07801C0}" srcOrd="0" destOrd="0" presId="urn:microsoft.com/office/officeart/2005/8/layout/hList1"/>
    <dgm:cxn modelId="{D11995D3-AF1C-4B76-9E24-69E412DD963B}" type="presParOf" srcId="{F5B86EC7-A0F2-4097-A47B-348F26F57CD4}" destId="{DC26E30C-05E9-4077-A4F1-D3E0768E1F91}" srcOrd="0" destOrd="0" presId="urn:microsoft.com/office/officeart/2005/8/layout/hList1"/>
    <dgm:cxn modelId="{4B961B05-00D9-4C97-A8D4-D51E78DC44D9}" type="presParOf" srcId="{DC26E30C-05E9-4077-A4F1-D3E0768E1F91}" destId="{727C0CF2-2A3C-4FFE-BC80-61CA4E2DF2E1}" srcOrd="0" destOrd="0" presId="urn:microsoft.com/office/officeart/2005/8/layout/hList1"/>
    <dgm:cxn modelId="{0375EFCC-3F86-4EA8-AFD9-649D696234AB}" type="presParOf" srcId="{DC26E30C-05E9-4077-A4F1-D3E0768E1F91}" destId="{E3F1D132-0154-48C9-8990-3205B07801C0}" srcOrd="1" destOrd="0" presId="urn:microsoft.com/office/officeart/2005/8/layout/hList1"/>
    <dgm:cxn modelId="{63CD8461-202D-412E-B0EF-AFB784C27F8C}" type="presParOf" srcId="{F5B86EC7-A0F2-4097-A47B-348F26F57CD4}" destId="{92A278C4-7E0A-40AC-BDB9-33696BD4F705}" srcOrd="1" destOrd="0" presId="urn:microsoft.com/office/officeart/2005/8/layout/hList1"/>
    <dgm:cxn modelId="{C724F72A-0884-4478-847B-40A3C0FEB526}" type="presParOf" srcId="{F5B86EC7-A0F2-4097-A47B-348F26F57CD4}" destId="{D2F5A56B-E9ED-4496-A2CE-0B41A38C67CE}" srcOrd="2" destOrd="0" presId="urn:microsoft.com/office/officeart/2005/8/layout/hList1"/>
    <dgm:cxn modelId="{FC8C60B1-1433-45FB-A27D-32744937E5D1}" type="presParOf" srcId="{D2F5A56B-E9ED-4496-A2CE-0B41A38C67CE}" destId="{41360596-47C0-4F9C-8B06-D7F679D576F2}" srcOrd="0" destOrd="0" presId="urn:microsoft.com/office/officeart/2005/8/layout/hList1"/>
    <dgm:cxn modelId="{C755DF4D-AD9F-45F8-9A4D-2D442373A07C}" type="presParOf" srcId="{D2F5A56B-E9ED-4496-A2CE-0B41A38C67CE}" destId="{3C43E506-0B6F-470A-880B-9084AA12C8E2}" srcOrd="1" destOrd="0" presId="urn:microsoft.com/office/officeart/2005/8/layout/hList1"/>
    <dgm:cxn modelId="{78A7F85F-C0AC-4DBF-B454-5144296BCE25}" type="presParOf" srcId="{F5B86EC7-A0F2-4097-A47B-348F26F57CD4}" destId="{986EE6D2-CDB3-4F0B-8F8A-36FA65DDD8A0}" srcOrd="3" destOrd="0" presId="urn:microsoft.com/office/officeart/2005/8/layout/hList1"/>
    <dgm:cxn modelId="{D627AE63-5999-4B3B-A76A-3F5C391CCE80}" type="presParOf" srcId="{F5B86EC7-A0F2-4097-A47B-348F26F57CD4}" destId="{1DA61852-79F7-48E7-8407-67E4F03A2D49}" srcOrd="4" destOrd="0" presId="urn:microsoft.com/office/officeart/2005/8/layout/hList1"/>
    <dgm:cxn modelId="{0B00A155-E120-4101-806F-F1FD350FD44C}" type="presParOf" srcId="{1DA61852-79F7-48E7-8407-67E4F03A2D49}" destId="{E82E431A-F25A-41C1-9F96-DF211CBBE4A9}" srcOrd="0" destOrd="0" presId="urn:microsoft.com/office/officeart/2005/8/layout/hList1"/>
    <dgm:cxn modelId="{19399DCC-B6A4-4E15-A118-4B25D18ABE93}" type="presParOf" srcId="{1DA61852-79F7-48E7-8407-67E4F03A2D49}" destId="{A190A01D-183C-4F8F-8E6F-CCD7AF83CEA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94D67E-F2E4-4862-81D2-AD7C4741FC0B}">
      <dsp:nvSpPr>
        <dsp:cNvPr id="0" name=""/>
        <dsp:cNvSpPr/>
      </dsp:nvSpPr>
      <dsp:spPr>
        <a:xfrm rot="5400000">
          <a:off x="-377738" y="380118"/>
          <a:ext cx="2518255" cy="176277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fa-IR" sz="2200" kern="1200" dirty="0" smtClean="0"/>
            <a:t>مصاحبه</a:t>
          </a:r>
          <a:endParaRPr lang="fa-IR" sz="2200" kern="1200" dirty="0"/>
        </a:p>
      </dsp:txBody>
      <dsp:txXfrm rot="-5400000">
        <a:off x="1" y="883768"/>
        <a:ext cx="1762778" cy="755477"/>
      </dsp:txXfrm>
    </dsp:sp>
    <dsp:sp modelId="{C3CDC31B-BFF5-451A-8E8F-A4CF8779DA3F}">
      <dsp:nvSpPr>
        <dsp:cNvPr id="0" name=""/>
        <dsp:cNvSpPr/>
      </dsp:nvSpPr>
      <dsp:spPr>
        <a:xfrm rot="5400000">
          <a:off x="5535201" y="-3770043"/>
          <a:ext cx="1636865" cy="918171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a-IR" sz="2400" kern="1200" dirty="0" smtClean="0"/>
            <a:t>یکی از مناسبترین روشهای مطالعه وشناسایی  است و ب</a:t>
          </a:r>
          <a:r>
            <a:rPr lang="fa-IR" sz="2400" kern="1200" dirty="0" smtClean="0"/>
            <a:t>دلیل کم هزینه بودن بیشترین کاربرد را دارد</a:t>
          </a:r>
          <a:endParaRPr lang="en-US" sz="2400" kern="1200" dirty="0"/>
        </a:p>
      </dsp:txBody>
      <dsp:txXfrm rot="-5400000">
        <a:off x="1762778" y="82285"/>
        <a:ext cx="9101807" cy="1477055"/>
      </dsp:txXfrm>
    </dsp:sp>
    <dsp:sp modelId="{87FB17EA-E7AD-48C5-B2E2-C21BB983F634}">
      <dsp:nvSpPr>
        <dsp:cNvPr id="0" name=""/>
        <dsp:cNvSpPr/>
      </dsp:nvSpPr>
      <dsp:spPr>
        <a:xfrm rot="5400000">
          <a:off x="-377738" y="2614839"/>
          <a:ext cx="2518255" cy="1762778"/>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fa-IR" sz="2200" kern="1200" dirty="0" smtClean="0"/>
            <a:t>پرسشنامه</a:t>
          </a:r>
        </a:p>
        <a:p>
          <a:pPr lvl="0" algn="ctr" defTabSz="977900" rtl="0">
            <a:lnSpc>
              <a:spcPct val="90000"/>
            </a:lnSpc>
            <a:spcBef>
              <a:spcPct val="0"/>
            </a:spcBef>
            <a:spcAft>
              <a:spcPct val="35000"/>
            </a:spcAft>
          </a:pPr>
          <a:endParaRPr lang="fa-IR" sz="2200" kern="1200" dirty="0"/>
        </a:p>
      </dsp:txBody>
      <dsp:txXfrm rot="-5400000">
        <a:off x="1" y="3118489"/>
        <a:ext cx="1762778" cy="755477"/>
      </dsp:txXfrm>
    </dsp:sp>
    <dsp:sp modelId="{CC0E91E8-C012-430B-82AA-14F99289ACC5}">
      <dsp:nvSpPr>
        <dsp:cNvPr id="0" name=""/>
        <dsp:cNvSpPr/>
      </dsp:nvSpPr>
      <dsp:spPr>
        <a:xfrm rot="5400000">
          <a:off x="5535201" y="-1535321"/>
          <a:ext cx="1636865" cy="9181712"/>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fa-IR" sz="2000" kern="1200" dirty="0" smtClean="0"/>
            <a:t>این روش که با طراحی سوالات مشخصی انجام میشود بسیار وقت گیر  است وهمچنین از نظرات شخصی  تکمیل می شود  بنابراین کاربرد کمتری دارد.</a:t>
          </a:r>
          <a:endParaRPr lang="en-US" sz="2000" kern="1200" dirty="0"/>
        </a:p>
      </dsp:txBody>
      <dsp:txXfrm rot="-5400000">
        <a:off x="1762778" y="2317007"/>
        <a:ext cx="9101807" cy="14770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D70359-919E-4E4A-A5FE-A9EC53A1D8F8}">
      <dsp:nvSpPr>
        <dsp:cNvPr id="0" name=""/>
        <dsp:cNvSpPr/>
      </dsp:nvSpPr>
      <dsp:spPr>
        <a:xfrm rot="5400000">
          <a:off x="-292599" y="293818"/>
          <a:ext cx="1950663" cy="136546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t>مشاهده</a:t>
          </a:r>
          <a:endParaRPr lang="en-US" sz="1800" kern="1200" dirty="0"/>
        </a:p>
      </dsp:txBody>
      <dsp:txXfrm rot="-5400000">
        <a:off x="1" y="683950"/>
        <a:ext cx="1365464" cy="585199"/>
      </dsp:txXfrm>
    </dsp:sp>
    <dsp:sp modelId="{3F04033A-DC49-4404-92F7-EDBC7516B2D7}">
      <dsp:nvSpPr>
        <dsp:cNvPr id="0" name=""/>
        <dsp:cNvSpPr/>
      </dsp:nvSpPr>
      <dsp:spPr>
        <a:xfrm rot="5400000">
          <a:off x="5375839" y="-4009156"/>
          <a:ext cx="1267931" cy="92886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r" defTabSz="1022350">
            <a:lnSpc>
              <a:spcPct val="90000"/>
            </a:lnSpc>
            <a:spcBef>
              <a:spcPct val="0"/>
            </a:spcBef>
            <a:spcAft>
              <a:spcPct val="15000"/>
            </a:spcAft>
            <a:buChar char="••"/>
          </a:pPr>
          <a:r>
            <a:rPr lang="fa-IR" sz="2300" kern="1200" dirty="0" smtClean="0"/>
            <a:t>این روش جمع اوری اطلاعات در صورتی که از نظر زمانی وصرف هزینه طراح سیستم محدودیتی نداشته باشد با توجه به اینکه اطلاعات کاملی بدست می اید روش مطلوبی است</a:t>
          </a:r>
          <a:endParaRPr lang="en-US" sz="2300" kern="1200" dirty="0"/>
        </a:p>
      </dsp:txBody>
      <dsp:txXfrm rot="-5400000">
        <a:off x="1365465" y="63113"/>
        <a:ext cx="9226786" cy="1144141"/>
      </dsp:txXfrm>
    </dsp:sp>
    <dsp:sp modelId="{52231812-6028-41A5-876C-0C1629510DC1}">
      <dsp:nvSpPr>
        <dsp:cNvPr id="0" name=""/>
        <dsp:cNvSpPr/>
      </dsp:nvSpPr>
      <dsp:spPr>
        <a:xfrm rot="5400000">
          <a:off x="-292599" y="2053540"/>
          <a:ext cx="1950663" cy="136546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t>بررسی اسناد ومدارک</a:t>
          </a:r>
          <a:endParaRPr lang="en-US" sz="1800" kern="1200" dirty="0"/>
        </a:p>
      </dsp:txBody>
      <dsp:txXfrm rot="-5400000">
        <a:off x="1" y="2443672"/>
        <a:ext cx="1365464" cy="585199"/>
      </dsp:txXfrm>
    </dsp:sp>
    <dsp:sp modelId="{D02F1FE2-0EAC-41F0-A213-4B9D4FDB0CA3}">
      <dsp:nvSpPr>
        <dsp:cNvPr id="0" name=""/>
        <dsp:cNvSpPr/>
      </dsp:nvSpPr>
      <dsp:spPr>
        <a:xfrm rot="5400000">
          <a:off x="5375839" y="-2196023"/>
          <a:ext cx="1267931" cy="918186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r" defTabSz="1022350">
            <a:lnSpc>
              <a:spcPct val="90000"/>
            </a:lnSpc>
            <a:spcBef>
              <a:spcPct val="0"/>
            </a:spcBef>
            <a:spcAft>
              <a:spcPct val="15000"/>
            </a:spcAft>
            <a:buChar char="••"/>
          </a:pPr>
          <a:r>
            <a:rPr lang="fa-IR" sz="2300" kern="1200" dirty="0" smtClean="0"/>
            <a:t>با بررسی اسناد ومدارک موسسه و همچنین دستور العمل های مدون  که شامل اساسنامه ،نمودارسازمانی،مصوبات و سایر مدارک موجود می توان نیازهای اطلاعاتی طراح سیستم حسابداری را تامین می کند. </a:t>
          </a:r>
          <a:endParaRPr lang="en-US" sz="2300" kern="1200" dirty="0"/>
        </a:p>
      </dsp:txBody>
      <dsp:txXfrm rot="-5400000">
        <a:off x="1418875" y="1822836"/>
        <a:ext cx="9119966" cy="1144141"/>
      </dsp:txXfrm>
    </dsp:sp>
    <dsp:sp modelId="{4280659A-29AE-4E34-A578-E535A376D069}">
      <dsp:nvSpPr>
        <dsp:cNvPr id="0" name=""/>
        <dsp:cNvSpPr/>
      </dsp:nvSpPr>
      <dsp:spPr>
        <a:xfrm rot="5400000">
          <a:off x="-292599" y="3813263"/>
          <a:ext cx="1950663" cy="1365464"/>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fa-IR" sz="1800" kern="1200" dirty="0" smtClean="0"/>
            <a:t>بررسی کتابها و جزوات دیگر</a:t>
          </a:r>
          <a:endParaRPr lang="en-US" sz="1800" kern="1200" dirty="0"/>
        </a:p>
      </dsp:txBody>
      <dsp:txXfrm rot="-5400000">
        <a:off x="1" y="4203395"/>
        <a:ext cx="1365464" cy="585199"/>
      </dsp:txXfrm>
    </dsp:sp>
    <dsp:sp modelId="{74096E62-2965-49F4-AD33-5A1E4429C40B}">
      <dsp:nvSpPr>
        <dsp:cNvPr id="0" name=""/>
        <dsp:cNvSpPr/>
      </dsp:nvSpPr>
      <dsp:spPr>
        <a:xfrm rot="5400000">
          <a:off x="5375839" y="-489711"/>
          <a:ext cx="1267931" cy="9288681"/>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rtl="0">
            <a:lnSpc>
              <a:spcPct val="90000"/>
            </a:lnSpc>
            <a:spcBef>
              <a:spcPct val="0"/>
            </a:spcBef>
            <a:spcAft>
              <a:spcPct val="15000"/>
            </a:spcAft>
            <a:buChar char="••"/>
          </a:pPr>
          <a:r>
            <a:rPr lang="fa-IR" sz="2300" kern="1200" dirty="0" smtClean="0"/>
            <a:t>مبنای این روش دانش و تجربیات شخصی طراح سیستم حسابداری است ومطالعه قوانین و مقررات موضوعه ، کتابها و منابع وجزوات دیگر را شامل می شود</a:t>
          </a:r>
          <a:endParaRPr lang="en-US" sz="2300" kern="1200" dirty="0"/>
        </a:p>
      </dsp:txBody>
      <dsp:txXfrm rot="-5400000">
        <a:off x="1365465" y="3582558"/>
        <a:ext cx="9226786" cy="11441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C0CF2-2A3C-4FFE-BC80-61CA4E2DF2E1}">
      <dsp:nvSpPr>
        <dsp:cNvPr id="0" name=""/>
        <dsp:cNvSpPr/>
      </dsp:nvSpPr>
      <dsp:spPr>
        <a:xfrm>
          <a:off x="3662" y="235169"/>
          <a:ext cx="3571225" cy="720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fa-IR" sz="2400" kern="1200" dirty="0" smtClean="0"/>
            <a:t>رشد واصلاح سیستم</a:t>
          </a:r>
          <a:endParaRPr lang="en-US" sz="2400" kern="1200" dirty="0"/>
        </a:p>
      </dsp:txBody>
      <dsp:txXfrm>
        <a:off x="3662" y="235169"/>
        <a:ext cx="3571225" cy="720000"/>
      </dsp:txXfrm>
    </dsp:sp>
    <dsp:sp modelId="{E3F1D132-0154-48C9-8990-3205B07801C0}">
      <dsp:nvSpPr>
        <dsp:cNvPr id="0" name=""/>
        <dsp:cNvSpPr/>
      </dsp:nvSpPr>
      <dsp:spPr>
        <a:xfrm>
          <a:off x="80265" y="955169"/>
          <a:ext cx="3418019" cy="281362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a:lnSpc>
              <a:spcPct val="90000"/>
            </a:lnSpc>
            <a:spcBef>
              <a:spcPct val="0"/>
            </a:spcBef>
            <a:spcAft>
              <a:spcPct val="15000"/>
            </a:spcAft>
            <a:buChar char="••"/>
          </a:pPr>
          <a:r>
            <a:rPr lang="fa-IR" sz="2400" kern="1200" dirty="0" smtClean="0"/>
            <a:t>در این دستورالعمل تغییرات لازم در سیستم حسابداری که ناشی از تغییرات در سازمان و فعالیتهای آن می باشددر نظر گرفته شود.</a:t>
          </a:r>
          <a:endParaRPr lang="en-US" sz="2400" kern="1200" dirty="0"/>
        </a:p>
      </dsp:txBody>
      <dsp:txXfrm>
        <a:off x="80265" y="955169"/>
        <a:ext cx="3418019" cy="2813625"/>
      </dsp:txXfrm>
    </dsp:sp>
    <dsp:sp modelId="{41360596-47C0-4F9C-8B06-D7F679D576F2}">
      <dsp:nvSpPr>
        <dsp:cNvPr id="0" name=""/>
        <dsp:cNvSpPr/>
      </dsp:nvSpPr>
      <dsp:spPr>
        <a:xfrm>
          <a:off x="4074859" y="235169"/>
          <a:ext cx="3571225" cy="720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fa-IR" sz="2400" kern="1200" dirty="0" smtClean="0"/>
            <a:t>نگهداری عادی</a:t>
          </a:r>
          <a:endParaRPr lang="en-US" sz="2400" kern="1200" dirty="0"/>
        </a:p>
      </dsp:txBody>
      <dsp:txXfrm>
        <a:off x="4074859" y="235169"/>
        <a:ext cx="3571225" cy="720000"/>
      </dsp:txXfrm>
    </dsp:sp>
    <dsp:sp modelId="{3C43E506-0B6F-470A-880B-9084AA12C8E2}">
      <dsp:nvSpPr>
        <dsp:cNvPr id="0" name=""/>
        <dsp:cNvSpPr/>
      </dsp:nvSpPr>
      <dsp:spPr>
        <a:xfrm>
          <a:off x="4144712" y="927454"/>
          <a:ext cx="3571225" cy="281362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a:lnSpc>
              <a:spcPct val="90000"/>
            </a:lnSpc>
            <a:spcBef>
              <a:spcPct val="0"/>
            </a:spcBef>
            <a:spcAft>
              <a:spcPct val="15000"/>
            </a:spcAft>
            <a:buChar char="••"/>
          </a:pPr>
          <a:r>
            <a:rPr lang="fa-IR" sz="2400" kern="1200" dirty="0" smtClean="0"/>
            <a:t>در دستورالعمل اقداماتی که به صورت تکراری برای حفظ و تداوم عملیات سیستم حسابداری صورت می گیرد</a:t>
          </a:r>
          <a:endParaRPr lang="en-US" sz="2400" kern="1200" dirty="0"/>
        </a:p>
      </dsp:txBody>
      <dsp:txXfrm>
        <a:off x="4144712" y="927454"/>
        <a:ext cx="3571225" cy="2813625"/>
      </dsp:txXfrm>
    </dsp:sp>
    <dsp:sp modelId="{E82E431A-F25A-41C1-9F96-DF211CBBE4A9}">
      <dsp:nvSpPr>
        <dsp:cNvPr id="0" name=""/>
        <dsp:cNvSpPr/>
      </dsp:nvSpPr>
      <dsp:spPr>
        <a:xfrm>
          <a:off x="8146056" y="235169"/>
          <a:ext cx="3571225" cy="720000"/>
        </a:xfrm>
        <a:prstGeom prst="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w="9525" cap="rnd" cmpd="sng" algn="ctr">
          <a:solidFill>
            <a:schemeClr val="accent1">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fa-IR" sz="2400" kern="1200" dirty="0" smtClean="0"/>
            <a:t>نگهداری اضطراری</a:t>
          </a:r>
          <a:endParaRPr lang="en-US" sz="2400" kern="1200" dirty="0"/>
        </a:p>
      </dsp:txBody>
      <dsp:txXfrm>
        <a:off x="8146056" y="235169"/>
        <a:ext cx="3571225" cy="720000"/>
      </dsp:txXfrm>
    </dsp:sp>
    <dsp:sp modelId="{A190A01D-183C-4F8F-8E6F-CCD7AF83CEA4}">
      <dsp:nvSpPr>
        <dsp:cNvPr id="0" name=""/>
        <dsp:cNvSpPr/>
      </dsp:nvSpPr>
      <dsp:spPr>
        <a:xfrm>
          <a:off x="8146056" y="955169"/>
          <a:ext cx="3571225" cy="2813625"/>
        </a:xfrm>
        <a:prstGeom prst="rect">
          <a:avLst/>
        </a:prstGeom>
        <a:solidFill>
          <a:schemeClr val="accent1">
            <a:alpha val="90000"/>
            <a:tint val="40000"/>
            <a:hueOff val="0"/>
            <a:satOff val="0"/>
            <a:lumOff val="0"/>
            <a:alphaOff val="0"/>
          </a:schemeClr>
        </a:solidFill>
        <a:ln w="9525" cap="rnd" cmpd="sng" algn="ctr">
          <a:solidFill>
            <a:schemeClr val="accent1">
              <a:alpha val="90000"/>
              <a:tint val="40000"/>
              <a:hueOff val="0"/>
              <a:satOff val="0"/>
              <a:lumOff val="0"/>
              <a:alphaOff val="0"/>
            </a:schemeClr>
          </a:solidFill>
          <a:prstDash val="solid"/>
        </a:ln>
        <a:effectLst>
          <a:reflection blurRad="12700" stA="26000" endPos="32000" dist="12700" dir="5400000" sy="-100000" rotWithShape="0"/>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28016" rIns="170688" bIns="192024" numCol="1" spcCol="1270" anchor="t" anchorCtr="0">
          <a:noAutofit/>
        </a:bodyPr>
        <a:lstStyle/>
        <a:p>
          <a:pPr marL="228600" lvl="1" indent="-228600" algn="r" defTabSz="1066800">
            <a:lnSpc>
              <a:spcPct val="90000"/>
            </a:lnSpc>
            <a:spcBef>
              <a:spcPct val="0"/>
            </a:spcBef>
            <a:spcAft>
              <a:spcPct val="15000"/>
            </a:spcAft>
            <a:buChar char="••"/>
          </a:pPr>
          <a:r>
            <a:rPr lang="fa-IR" sz="2400" kern="1200" dirty="0" smtClean="0"/>
            <a:t>در دستورالعمل مشکلات واشتباهات به طور اتفاقی رخ می دهدکه باید فورا اصلاح شود</a:t>
          </a:r>
          <a:endParaRPr lang="en-US" sz="2400" kern="1200" dirty="0"/>
        </a:p>
      </dsp:txBody>
      <dsp:txXfrm>
        <a:off x="8146056" y="955169"/>
        <a:ext cx="3571225" cy="281362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a:xfrm>
            <a:off x="5332412" y="5883275"/>
            <a:ext cx="4324044" cy="365125"/>
          </a:xfrm>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873757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0E2413-C91D-4B75-96B4-56CE4C2990B1}" type="datetimeFigureOut">
              <a:rPr lang="fa-IR" smtClean="0"/>
              <a:t>07/17/1441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3246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3718911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1106426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695526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15742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628879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74931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423966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951856" y="5867131"/>
            <a:ext cx="551167" cy="365125"/>
          </a:xfrm>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44063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80E2413-C91D-4B75-96B4-56CE4C2990B1}"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89853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80E2413-C91D-4B75-96B4-56CE4C2990B1}" type="datetimeFigureOut">
              <a:rPr lang="fa-IR" smtClean="0"/>
              <a:t>07/17/1441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369774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80E2413-C91D-4B75-96B4-56CE4C2990B1}" type="datetimeFigureOut">
              <a:rPr lang="fa-IR" smtClean="0"/>
              <a:t>07/17/1441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471906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80E2413-C91D-4B75-96B4-56CE4C2990B1}" type="datetimeFigureOut">
              <a:rPr lang="fa-IR" smtClean="0"/>
              <a:t>07/17/1441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2032776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0E2413-C91D-4B75-96B4-56CE4C2990B1}" type="datetimeFigureOut">
              <a:rPr lang="fa-IR" smtClean="0"/>
              <a:t>07/17/1441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1632535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0E2413-C91D-4B75-96B4-56CE4C2990B1}" type="datetimeFigureOut">
              <a:rPr lang="fa-IR" smtClean="0"/>
              <a:t>07/17/1441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3178131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80E2413-C91D-4B75-96B4-56CE4C2990B1}" type="datetimeFigureOut">
              <a:rPr lang="fa-IR" smtClean="0"/>
              <a:t>07/17/1441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99CED85-8388-4BAC-B028-018F0F2EBE6C}" type="slidenum">
              <a:rPr lang="fa-IR" smtClean="0"/>
              <a:t>‹#›</a:t>
            </a:fld>
            <a:endParaRPr lang="fa-IR"/>
          </a:p>
        </p:txBody>
      </p:sp>
    </p:spTree>
    <p:extLst>
      <p:ext uri="{BB962C8B-B14F-4D97-AF65-F5344CB8AC3E}">
        <p14:creationId xmlns:p14="http://schemas.microsoft.com/office/powerpoint/2010/main" val="162850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80E2413-C91D-4B75-96B4-56CE4C2990B1}" type="datetimeFigureOut">
              <a:rPr lang="fa-IR" smtClean="0"/>
              <a:t>07/17/1441</a:t>
            </a:fld>
            <a:endParaRPr lang="fa-I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a-I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99CED85-8388-4BAC-B028-018F0F2EBE6C}" type="slidenum">
              <a:rPr lang="fa-IR" smtClean="0"/>
              <a:t>‹#›</a:t>
            </a:fld>
            <a:endParaRPr lang="fa-IR"/>
          </a:p>
        </p:txBody>
      </p:sp>
    </p:spTree>
    <p:extLst>
      <p:ext uri="{BB962C8B-B14F-4D97-AF65-F5344CB8AC3E}">
        <p14:creationId xmlns:p14="http://schemas.microsoft.com/office/powerpoint/2010/main" val="116790295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حسابداری شرکتهای غیر سهامی</a:t>
            </a:r>
            <a:br>
              <a:rPr lang="fa-IR" dirty="0" smtClean="0"/>
            </a:br>
            <a:r>
              <a:rPr lang="fa-IR" dirty="0" smtClean="0"/>
              <a:t/>
            </a:r>
            <a:br>
              <a:rPr lang="fa-IR" dirty="0" smtClean="0"/>
            </a:br>
            <a:r>
              <a:rPr lang="fa-IR" dirty="0" smtClean="0"/>
              <a:t>(کاردانی حسابداری مالی)</a:t>
            </a:r>
            <a:br>
              <a:rPr lang="fa-IR" dirty="0" smtClean="0"/>
            </a:br>
            <a:r>
              <a:rPr lang="fa-IR" dirty="0" smtClean="0"/>
              <a:t/>
            </a:r>
            <a:br>
              <a:rPr lang="fa-IR" dirty="0" smtClean="0"/>
            </a:br>
            <a:r>
              <a:rPr lang="fa-IR" dirty="0"/>
              <a:t/>
            </a:r>
            <a:br>
              <a:rPr lang="fa-IR" dirty="0"/>
            </a:br>
            <a:r>
              <a:rPr lang="fa-IR" dirty="0" smtClean="0"/>
              <a:t>مدرس :رویاء زارع شاهی</a:t>
            </a:r>
            <a:endParaRPr lang="fa-IR" dirty="0"/>
          </a:p>
        </p:txBody>
      </p:sp>
      <p:sp>
        <p:nvSpPr>
          <p:cNvPr id="3" name="Content Placeholder 2"/>
          <p:cNvSpPr>
            <a:spLocks noGrp="1"/>
          </p:cNvSpPr>
          <p:nvPr>
            <p:ph idx="1"/>
          </p:nvPr>
        </p:nvSpPr>
        <p:spPr/>
        <p:txBody>
          <a:bodyPr/>
          <a:lstStyle/>
          <a:p>
            <a:pPr algn="ctr"/>
            <a:r>
              <a:rPr lang="fa-IR" dirty="0" smtClean="0"/>
              <a:t>مباحث تئوری سیستم هاو کنترل ها</a:t>
            </a:r>
            <a:endParaRPr lang="fa-IR" dirty="0"/>
          </a:p>
        </p:txBody>
      </p:sp>
    </p:spTree>
    <p:extLst>
      <p:ext uri="{BB962C8B-B14F-4D97-AF65-F5344CB8AC3E}">
        <p14:creationId xmlns:p14="http://schemas.microsoft.com/office/powerpoint/2010/main" val="35019765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7018" y="692727"/>
            <a:ext cx="10368787" cy="6047809"/>
          </a:xfrm>
          <a:prstGeom prst="rect">
            <a:avLst/>
          </a:prstGeom>
          <a:noFill/>
        </p:spPr>
        <p:txBody>
          <a:bodyPr wrap="square" rtlCol="1">
            <a:spAutoFit/>
          </a:bodyPr>
          <a:lstStyle/>
          <a:p>
            <a:pPr algn="r">
              <a:lnSpc>
                <a:spcPct val="150000"/>
              </a:lnSpc>
            </a:pPr>
            <a:r>
              <a:rPr lang="fa-IR" dirty="0" smtClean="0"/>
              <a:t>طراحی گردش عملیات سیستم:</a:t>
            </a:r>
          </a:p>
          <a:p>
            <a:pPr algn="r">
              <a:lnSpc>
                <a:spcPct val="150000"/>
              </a:lnSpc>
            </a:pPr>
            <a:r>
              <a:rPr lang="fa-IR" dirty="0" smtClean="0"/>
              <a:t>این طراحی با ترسیم نمودارها گردش عملیات حسابداری که برای شناسایی ، پردازش وارائه اطلاعات مربوط به یک رویداد مالی انجام می شود  را با علایم تصویری خاصی  ارائه می دهد .</a:t>
            </a:r>
          </a:p>
          <a:p>
            <a:pPr algn="r"/>
            <a:endParaRPr lang="fa-IR" dirty="0" smtClean="0"/>
          </a:p>
          <a:p>
            <a:pPr algn="r"/>
            <a:endParaRPr lang="en-US" dirty="0" smtClean="0"/>
          </a:p>
          <a:p>
            <a:pPr algn="r"/>
            <a:endParaRPr lang="en-US" dirty="0"/>
          </a:p>
          <a:p>
            <a:pPr algn="r"/>
            <a:endParaRPr lang="en-US" dirty="0" smtClean="0"/>
          </a:p>
          <a:p>
            <a:pPr algn="r"/>
            <a:r>
              <a:rPr lang="fa-IR" dirty="0" smtClean="0"/>
              <a:t>آغاز وپایان اقدامات ویا عملیات</a:t>
            </a:r>
            <a:endParaRPr lang="en-US" dirty="0" smtClean="0"/>
          </a:p>
          <a:p>
            <a:pPr algn="r"/>
            <a:endParaRPr lang="en-US" dirty="0"/>
          </a:p>
          <a:p>
            <a:pPr algn="r"/>
            <a:endParaRPr lang="fa-IR" dirty="0" smtClean="0"/>
          </a:p>
          <a:p>
            <a:pPr algn="r"/>
            <a:endParaRPr lang="fa-IR" dirty="0" smtClean="0"/>
          </a:p>
          <a:p>
            <a:pPr algn="r"/>
            <a:endParaRPr lang="fa-IR" dirty="0"/>
          </a:p>
          <a:p>
            <a:pPr algn="r"/>
            <a:r>
              <a:rPr lang="fa-IR" dirty="0" smtClean="0"/>
              <a:t>انجام اقدامات ویا عملیات</a:t>
            </a:r>
            <a:endParaRPr lang="en-US" dirty="0" smtClean="0"/>
          </a:p>
          <a:p>
            <a:pPr algn="r"/>
            <a:endParaRPr lang="en-US" dirty="0"/>
          </a:p>
          <a:p>
            <a:pPr algn="r"/>
            <a:endParaRPr lang="en-US" dirty="0" smtClean="0"/>
          </a:p>
          <a:p>
            <a:pPr algn="r"/>
            <a:endParaRPr lang="en-US" dirty="0"/>
          </a:p>
          <a:p>
            <a:pPr algn="r"/>
            <a:r>
              <a:rPr lang="fa-IR" dirty="0" smtClean="0"/>
              <a:t>اخذ تصمیم</a:t>
            </a:r>
            <a:endParaRPr lang="en-US" dirty="0" smtClean="0"/>
          </a:p>
          <a:p>
            <a:pPr algn="r"/>
            <a:endParaRPr lang="en-US" dirty="0"/>
          </a:p>
          <a:p>
            <a:pPr algn="r"/>
            <a:endParaRPr lang="en-US" dirty="0" smtClean="0"/>
          </a:p>
          <a:p>
            <a:pPr algn="r"/>
            <a:r>
              <a:rPr lang="fa-IR" dirty="0" smtClean="0"/>
              <a:t>جهت جریان اقدامات و یا عملیات</a:t>
            </a:r>
            <a:endParaRPr lang="fa-IR" dirty="0"/>
          </a:p>
        </p:txBody>
      </p:sp>
      <p:sp>
        <p:nvSpPr>
          <p:cNvPr id="3" name="Flowchart: Terminator 2"/>
          <p:cNvSpPr/>
          <p:nvPr/>
        </p:nvSpPr>
        <p:spPr>
          <a:xfrm>
            <a:off x="6456217" y="2359185"/>
            <a:ext cx="2133600" cy="647251"/>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Flowchart: Process 3"/>
          <p:cNvSpPr/>
          <p:nvPr/>
        </p:nvSpPr>
        <p:spPr>
          <a:xfrm>
            <a:off x="6465938" y="3546763"/>
            <a:ext cx="2133600" cy="845127"/>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12-Point Star 4"/>
          <p:cNvSpPr/>
          <p:nvPr/>
        </p:nvSpPr>
        <p:spPr>
          <a:xfrm flipH="1">
            <a:off x="1634835" y="2244437"/>
            <a:ext cx="3768436" cy="3352800"/>
          </a:xfrm>
          <a:prstGeom prst="star12">
            <a:avLst/>
          </a:prstGeom>
          <a:solidFill>
            <a:schemeClr val="accent4">
              <a:lumMod val="60000"/>
              <a:lumOff val="4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solidFill>
                  <a:srgbClr val="0070C0"/>
                </a:solidFill>
              </a:rPr>
              <a:t>نکته:</a:t>
            </a:r>
            <a:r>
              <a:rPr lang="fa-IR" dirty="0" smtClean="0"/>
              <a:t>نمودار نمادی گردش عملیات از بالا به پایین واز راست به چپ ترسیم می شود</a:t>
            </a:r>
            <a:r>
              <a:rPr lang="en-US" dirty="0" smtClean="0"/>
              <a:t> </a:t>
            </a:r>
            <a:endParaRPr lang="fa-IR" dirty="0"/>
          </a:p>
        </p:txBody>
      </p:sp>
      <p:sp>
        <p:nvSpPr>
          <p:cNvPr id="6" name="Flowchart: Decision 5"/>
          <p:cNvSpPr/>
          <p:nvPr/>
        </p:nvSpPr>
        <p:spPr>
          <a:xfrm>
            <a:off x="6507502" y="5081569"/>
            <a:ext cx="2092036" cy="77890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Left Arrow 6"/>
          <p:cNvSpPr/>
          <p:nvPr/>
        </p:nvSpPr>
        <p:spPr>
          <a:xfrm flipV="1">
            <a:off x="6331526" y="6439314"/>
            <a:ext cx="2258291" cy="221673"/>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0989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0691" y="484909"/>
            <a:ext cx="9282546" cy="5755422"/>
          </a:xfrm>
          <a:prstGeom prst="rect">
            <a:avLst/>
          </a:prstGeom>
          <a:noFill/>
        </p:spPr>
        <p:txBody>
          <a:bodyPr wrap="square" rtlCol="1">
            <a:spAutoFit/>
          </a:bodyPr>
          <a:lstStyle/>
          <a:p>
            <a:pPr algn="r"/>
            <a:r>
              <a:rPr lang="fa-IR" sz="3200" b="1" dirty="0" smtClean="0"/>
              <a:t>2- تعیین نیازهای ورودی وخروجی سیستم:</a:t>
            </a:r>
          </a:p>
          <a:p>
            <a:pPr algn="r"/>
            <a:endParaRPr lang="fa-IR" sz="2800" dirty="0" smtClean="0"/>
          </a:p>
          <a:p>
            <a:pPr algn="r">
              <a:lnSpc>
                <a:spcPct val="200000"/>
              </a:lnSpc>
            </a:pPr>
            <a:r>
              <a:rPr lang="fa-IR" sz="2800" dirty="0" smtClean="0"/>
              <a:t>نیازهای ورودی شامل نیازهای ورودی ،نوع و ساختار حافظه ورودی ،نحوه دسترسی به داده ها ،نحوه ثبت انها ونوع دستگاه ورودی و همچنین نیازهای خروجی که شامل نوع وساختار حافظه خروجی ،نحوه گزارش دهی ،شکل گزارشها،حجم وزمان گزارش دهی می گردد.</a:t>
            </a:r>
          </a:p>
          <a:p>
            <a:pPr algn="r"/>
            <a:r>
              <a:rPr lang="fa-IR" sz="2800" dirty="0" smtClean="0"/>
              <a:t> </a:t>
            </a:r>
            <a:endParaRPr lang="fa-IR" sz="2800" dirty="0"/>
          </a:p>
        </p:txBody>
      </p:sp>
    </p:spTree>
    <p:extLst>
      <p:ext uri="{BB962C8B-B14F-4D97-AF65-F5344CB8AC3E}">
        <p14:creationId xmlns:p14="http://schemas.microsoft.com/office/powerpoint/2010/main" val="772007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831273"/>
            <a:ext cx="10390909" cy="4154984"/>
          </a:xfrm>
          <a:prstGeom prst="rect">
            <a:avLst/>
          </a:prstGeom>
          <a:noFill/>
        </p:spPr>
        <p:txBody>
          <a:bodyPr wrap="square" rtlCol="1">
            <a:spAutoFit/>
          </a:bodyPr>
          <a:lstStyle/>
          <a:p>
            <a:pPr algn="r">
              <a:lnSpc>
                <a:spcPct val="200000"/>
              </a:lnSpc>
            </a:pPr>
            <a:r>
              <a:rPr lang="fa-IR" sz="3600" dirty="0" smtClean="0"/>
              <a:t>3- طراحی مکانیزم کنترل سیستم حسابداری:</a:t>
            </a:r>
          </a:p>
          <a:p>
            <a:pPr algn="r">
              <a:lnSpc>
                <a:spcPct val="200000"/>
              </a:lnSpc>
            </a:pPr>
            <a:r>
              <a:rPr lang="fa-IR" sz="2400" dirty="0" smtClean="0"/>
              <a:t>مکانیزم های کنترل دقیقا مشخص شده ونقاطی که نیازمند اعمال کنترل بیشتری هستند تعیین می گرددانتخاب سیستم نرم افزار و سخت افزار از وظایف طراح سیستم حسابداری است همچنین وقت زیادی صرف کد گذاری و آزمایش برنامه کامپیوتر می شود </a:t>
            </a:r>
            <a:endParaRPr lang="fa-IR" sz="2400" dirty="0"/>
          </a:p>
        </p:txBody>
      </p:sp>
    </p:spTree>
    <p:extLst>
      <p:ext uri="{BB962C8B-B14F-4D97-AF65-F5344CB8AC3E}">
        <p14:creationId xmlns:p14="http://schemas.microsoft.com/office/powerpoint/2010/main" val="2033831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109" y="1343891"/>
            <a:ext cx="11291456" cy="3139321"/>
          </a:xfrm>
          <a:prstGeom prst="rect">
            <a:avLst/>
          </a:prstGeom>
          <a:noFill/>
        </p:spPr>
        <p:txBody>
          <a:bodyPr wrap="square" rtlCol="1">
            <a:spAutoFit/>
          </a:bodyPr>
          <a:lstStyle/>
          <a:p>
            <a:pPr algn="r"/>
            <a:r>
              <a:rPr lang="fa-IR" sz="3200" b="1" dirty="0" smtClean="0"/>
              <a:t>4- تدوین سیستم حسابداری:</a:t>
            </a:r>
          </a:p>
          <a:p>
            <a:pPr algn="r"/>
            <a:endParaRPr lang="fa-IR" sz="2800" dirty="0" smtClean="0"/>
          </a:p>
          <a:p>
            <a:pPr algn="r"/>
            <a:r>
              <a:rPr lang="fa-IR" sz="2800" dirty="0" smtClean="0"/>
              <a:t>تدوین آخرین مورد طراحی سیستم حسابداری با توجه به نیاز های </a:t>
            </a:r>
          </a:p>
          <a:p>
            <a:pPr algn="r"/>
            <a:endParaRPr lang="fa-IR" sz="2800" dirty="0"/>
          </a:p>
          <a:p>
            <a:pPr algn="r"/>
            <a:r>
              <a:rPr lang="fa-IR" sz="2800" dirty="0" smtClean="0"/>
              <a:t>استفاده کنندگان  طراحی وبرای آنهاقابل فهم وپذیرفته شده  می باشد.</a:t>
            </a:r>
          </a:p>
          <a:p>
            <a:pPr algn="r"/>
            <a:endParaRPr lang="fa-IR" dirty="0"/>
          </a:p>
          <a:p>
            <a:pPr algn="r"/>
            <a:endParaRPr lang="fa-IR" dirty="0" smtClean="0"/>
          </a:p>
          <a:p>
            <a:pPr algn="r"/>
            <a:endParaRPr lang="fa-IR" dirty="0"/>
          </a:p>
        </p:txBody>
      </p:sp>
    </p:spTree>
    <p:extLst>
      <p:ext uri="{BB962C8B-B14F-4D97-AF65-F5344CB8AC3E}">
        <p14:creationId xmlns:p14="http://schemas.microsoft.com/office/powerpoint/2010/main" val="286890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2452259" y="221673"/>
            <a:ext cx="8617527" cy="7048083"/>
          </a:xfrm>
          <a:prstGeom prst="rect">
            <a:avLst/>
          </a:prstGeom>
          <a:noFill/>
        </p:spPr>
        <p:txBody>
          <a:bodyPr wrap="square" rtlCol="1">
            <a:spAutoFit/>
          </a:bodyPr>
          <a:lstStyle/>
          <a:p>
            <a:pPr algn="r">
              <a:lnSpc>
                <a:spcPct val="200000"/>
              </a:lnSpc>
            </a:pPr>
            <a:r>
              <a:rPr lang="fa-IR" sz="3200" b="1" dirty="0" smtClean="0">
                <a:solidFill>
                  <a:srgbClr val="FF0000"/>
                </a:solidFill>
              </a:rPr>
              <a:t>اجرای سیستم حسابداری:</a:t>
            </a:r>
          </a:p>
          <a:p>
            <a:pPr algn="r">
              <a:lnSpc>
                <a:spcPct val="200000"/>
              </a:lnSpc>
            </a:pPr>
            <a:r>
              <a:rPr lang="fa-IR" dirty="0" smtClean="0"/>
              <a:t>اجرای سیستم حسابداری جدید یعنی  جایگزین سیستم جدید به جای سیستم قبلی است اما باید در نظر داشت که این سیستم جدید بهتر است با سیستم قبلی به طور هم زمان  اجرا شود تا نتایج حاصل از دو سیستم ارزیابی شود.</a:t>
            </a:r>
            <a:endParaRPr lang="fa-IR" sz="3200" dirty="0">
              <a:solidFill>
                <a:srgbClr val="FF0000"/>
              </a:solidFill>
            </a:endParaRPr>
          </a:p>
          <a:p>
            <a:pPr algn="r">
              <a:lnSpc>
                <a:spcPct val="200000"/>
              </a:lnSpc>
            </a:pPr>
            <a:r>
              <a:rPr lang="fa-IR" sz="3200" b="1" dirty="0" smtClean="0">
                <a:solidFill>
                  <a:srgbClr val="FF0000"/>
                </a:solidFill>
              </a:rPr>
              <a:t>وارسی سیستم حسابداری:</a:t>
            </a:r>
          </a:p>
          <a:p>
            <a:pPr algn="r">
              <a:lnSpc>
                <a:spcPct val="200000"/>
              </a:lnSpc>
            </a:pPr>
            <a:r>
              <a:rPr lang="fa-IR" dirty="0" smtClean="0"/>
              <a:t>پس از اجرا سیستم وپس از گذشت چند ماه از اجرا بایستی اطمینان حاصل شود که بازده سیستم با انچه به عنوان هدف ها ومشخصات سیستم تعیین شده تطبیق می کند و سیستم جدید تمام نیاز استفاده کنندگان را تامین می نماید  این وارسی توسط طراح سیستم یا حسابرس داخلی موسسه صورت می گیرد.</a:t>
            </a:r>
          </a:p>
          <a:p>
            <a:pPr algn="r">
              <a:lnSpc>
                <a:spcPct val="200000"/>
              </a:lnSpc>
            </a:pPr>
            <a:endParaRPr lang="fa-IR" dirty="0" smtClean="0"/>
          </a:p>
          <a:p>
            <a:pPr algn="r">
              <a:lnSpc>
                <a:spcPct val="200000"/>
              </a:lnSpc>
            </a:pPr>
            <a:endParaRPr lang="fa-IR" dirty="0"/>
          </a:p>
        </p:txBody>
      </p:sp>
    </p:spTree>
    <p:extLst>
      <p:ext uri="{BB962C8B-B14F-4D97-AF65-F5344CB8AC3E}">
        <p14:creationId xmlns:p14="http://schemas.microsoft.com/office/powerpoint/2010/main" val="26738477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flipH="1">
            <a:off x="1302326" y="0"/>
            <a:ext cx="9933709" cy="3016210"/>
          </a:xfrm>
          <a:prstGeom prst="rect">
            <a:avLst/>
          </a:prstGeom>
          <a:noFill/>
        </p:spPr>
        <p:txBody>
          <a:bodyPr wrap="square" rtlCol="1">
            <a:spAutoFit/>
          </a:bodyPr>
          <a:lstStyle/>
          <a:p>
            <a:pPr algn="r">
              <a:lnSpc>
                <a:spcPct val="200000"/>
              </a:lnSpc>
            </a:pPr>
            <a:r>
              <a:rPr lang="fa-IR" sz="3200" b="1" dirty="0" smtClean="0">
                <a:solidFill>
                  <a:srgbClr val="FF0000"/>
                </a:solidFill>
              </a:rPr>
              <a:t>نگهداری سیستم حسابداری:</a:t>
            </a:r>
          </a:p>
          <a:p>
            <a:pPr algn="r">
              <a:lnSpc>
                <a:spcPct val="200000"/>
              </a:lnSpc>
            </a:pPr>
            <a:r>
              <a:rPr lang="fa-IR" dirty="0" smtClean="0"/>
              <a:t>ذر ایام استفاده از سیستم حسابداری  جدید ممکن است در طول اجرا با مشکلاتی جدید یا ناشی از نیازهای جدید اطلاعاتی مسئولان مواجه شد که سیستم با ید قادر به تامین این نیازها باشد بنابراین سیستم دارای یک دستور العمل نگهداری باشد تا سیستم را به روز و فعال نگه داشت</a:t>
            </a:r>
          </a:p>
          <a:p>
            <a:pPr algn="r"/>
            <a:endParaRPr lang="fa-IR" dirty="0"/>
          </a:p>
        </p:txBody>
      </p:sp>
      <p:graphicFrame>
        <p:nvGraphicFramePr>
          <p:cNvPr id="5" name="Diagram 4"/>
          <p:cNvGraphicFramePr/>
          <p:nvPr>
            <p:extLst>
              <p:ext uri="{D42A27DB-BD31-4B8C-83A1-F6EECF244321}">
                <p14:modId xmlns:p14="http://schemas.microsoft.com/office/powerpoint/2010/main" val="232522672"/>
              </p:ext>
            </p:extLst>
          </p:nvPr>
        </p:nvGraphicFramePr>
        <p:xfrm>
          <a:off x="0" y="3236855"/>
          <a:ext cx="11720945" cy="4003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9891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0"/>
            <a:ext cx="9144000" cy="6858000"/>
          </a:xfrm>
          <a:prstGeom prst="rect">
            <a:avLst/>
          </a:prstGeom>
        </p:spPr>
      </p:pic>
      <p:sp>
        <p:nvSpPr>
          <p:cNvPr id="3" name="TextBox 2"/>
          <p:cNvSpPr txBox="1"/>
          <p:nvPr/>
        </p:nvSpPr>
        <p:spPr>
          <a:xfrm>
            <a:off x="1524001" y="858129"/>
            <a:ext cx="2569697" cy="369332"/>
          </a:xfrm>
          <a:prstGeom prst="rect">
            <a:avLst/>
          </a:prstGeom>
          <a:noFill/>
        </p:spPr>
        <p:txBody>
          <a:bodyPr wrap="square" rtlCol="1">
            <a:spAutoFit/>
          </a:bodyPr>
          <a:lstStyle/>
          <a:p>
            <a:r>
              <a:rPr lang="fa-IR" dirty="0" smtClean="0">
                <a:ln w="0"/>
                <a:effectLst>
                  <a:outerShdw blurRad="38100" dist="19050" dir="2700000" algn="tl" rotWithShape="0">
                    <a:schemeClr val="dk1">
                      <a:alpha val="40000"/>
                    </a:schemeClr>
                  </a:outerShdw>
                </a:effectLst>
              </a:rPr>
              <a:t>از توجه شما متشکرم</a:t>
            </a:r>
            <a:endParaRPr lang="fa-IR"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804478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9417" y="0"/>
            <a:ext cx="10422083" cy="4339650"/>
          </a:xfrm>
          <a:prstGeom prst="rect">
            <a:avLst/>
          </a:prstGeom>
          <a:solidFill>
            <a:schemeClr val="accent2">
              <a:lumMod val="60000"/>
              <a:lumOff val="40000"/>
            </a:schemeClr>
          </a:solidFill>
        </p:spPr>
        <p:txBody>
          <a:bodyPr wrap="square" rtlCol="1">
            <a:spAutoFit/>
          </a:bodyPr>
          <a:lstStyle/>
          <a:p>
            <a:pPr algn="r"/>
            <a:r>
              <a:rPr lang="fa-IR" sz="2800" b="1" dirty="0" smtClean="0"/>
              <a:t>اهمیت طراحی سیستمهای حسابداری:</a:t>
            </a:r>
            <a:endParaRPr lang="en-US" sz="2800" b="1" dirty="0" smtClean="0"/>
          </a:p>
          <a:p>
            <a:pPr algn="r"/>
            <a:endParaRPr lang="en-US" sz="2800" b="1" dirty="0"/>
          </a:p>
          <a:p>
            <a:pPr algn="r"/>
            <a:endParaRPr lang="fa-IR" sz="2800" b="1" dirty="0" smtClean="0"/>
          </a:p>
          <a:p>
            <a:pPr algn="r"/>
            <a:r>
              <a:rPr lang="fa-IR" sz="3200" dirty="0" smtClean="0"/>
              <a:t>با رشد وگسترش موسسات مختلف نیازهای جدید به اطلاعات مختلف منجمله اطلاعات حسابداری مطرح شد برای دستیابی به اطلاعات جدید سیستم های حسابداری به عنوان یکی از اجزاء اصلی سیستم موسسات  می باشد که بایستی همراه وهماهنگ با رشد آنها توسعه یابد.</a:t>
            </a:r>
          </a:p>
          <a:p>
            <a:pPr algn="r"/>
            <a:endParaRPr lang="en-US" sz="3200" dirty="0" smtClean="0"/>
          </a:p>
        </p:txBody>
      </p:sp>
    </p:spTree>
    <p:extLst>
      <p:ext uri="{BB962C8B-B14F-4D97-AF65-F5344CB8AC3E}">
        <p14:creationId xmlns:p14="http://schemas.microsoft.com/office/powerpoint/2010/main" val="717692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5236" y="920621"/>
            <a:ext cx="9809019" cy="4524315"/>
          </a:xfrm>
          <a:prstGeom prst="rect">
            <a:avLst/>
          </a:prstGeom>
        </p:spPr>
        <p:txBody>
          <a:bodyPr wrap="square">
            <a:spAutoFit/>
          </a:bodyPr>
          <a:lstStyle/>
          <a:p>
            <a:pPr lvl="0" algn="r"/>
            <a:r>
              <a:rPr lang="fa-IR" sz="3200" b="1" dirty="0">
                <a:solidFill>
                  <a:prstClr val="black"/>
                </a:solidFill>
              </a:rPr>
              <a:t>مراحل طرح وتدوین سیستمهای حسابداری</a:t>
            </a:r>
            <a:r>
              <a:rPr lang="fa-IR" sz="3200" b="1" dirty="0" smtClean="0">
                <a:solidFill>
                  <a:prstClr val="black"/>
                </a:solidFill>
              </a:rPr>
              <a:t>:</a:t>
            </a:r>
          </a:p>
          <a:p>
            <a:pPr lvl="0" algn="r"/>
            <a:endParaRPr lang="fa-IR" sz="3200" dirty="0" smtClean="0">
              <a:solidFill>
                <a:prstClr val="black"/>
              </a:solidFill>
            </a:endParaRPr>
          </a:p>
          <a:p>
            <a:pPr lvl="0" algn="r"/>
            <a:endParaRPr lang="fa-IR" sz="3200" dirty="0" smtClean="0">
              <a:solidFill>
                <a:prstClr val="black"/>
              </a:solidFill>
            </a:endParaRPr>
          </a:p>
          <a:p>
            <a:pPr lvl="2" algn="r"/>
            <a:r>
              <a:rPr lang="fa-IR" sz="3200" dirty="0" smtClean="0">
                <a:solidFill>
                  <a:srgbClr val="FF0000"/>
                </a:solidFill>
              </a:rPr>
              <a:t>1-شناسایی  سیستم حسابداری</a:t>
            </a:r>
          </a:p>
          <a:p>
            <a:pPr lvl="2" algn="r"/>
            <a:r>
              <a:rPr lang="fa-IR" sz="3200" dirty="0" smtClean="0">
                <a:solidFill>
                  <a:srgbClr val="FF0000"/>
                </a:solidFill>
              </a:rPr>
              <a:t>2-تجزیه وتحلیل وارزشیابی سیستم حسابداری</a:t>
            </a:r>
          </a:p>
          <a:p>
            <a:pPr lvl="2" algn="r"/>
            <a:r>
              <a:rPr lang="fa-IR" sz="3200" dirty="0" smtClean="0">
                <a:solidFill>
                  <a:srgbClr val="FF0000"/>
                </a:solidFill>
              </a:rPr>
              <a:t>3-طراحی سیستم  حسابداری</a:t>
            </a:r>
          </a:p>
          <a:p>
            <a:pPr lvl="2" algn="r"/>
            <a:r>
              <a:rPr lang="fa-IR" sz="3200" dirty="0" smtClean="0">
                <a:solidFill>
                  <a:srgbClr val="FF0000"/>
                </a:solidFill>
              </a:rPr>
              <a:t>4-اجرای سیستم حسابداری</a:t>
            </a:r>
          </a:p>
          <a:p>
            <a:pPr lvl="2" algn="r"/>
            <a:r>
              <a:rPr lang="fa-IR" sz="3200" dirty="0" smtClean="0">
                <a:solidFill>
                  <a:srgbClr val="FF0000"/>
                </a:solidFill>
              </a:rPr>
              <a:t>5-وارسی سیستم حسابداری </a:t>
            </a:r>
          </a:p>
          <a:p>
            <a:pPr lvl="2" algn="r"/>
            <a:r>
              <a:rPr lang="fa-IR" sz="3200" dirty="0" smtClean="0">
                <a:solidFill>
                  <a:srgbClr val="FF0000"/>
                </a:solidFill>
              </a:rPr>
              <a:t>6-نگهداری سیستم حسابداری</a:t>
            </a:r>
            <a:endParaRPr lang="fa-IR" sz="3200" dirty="0">
              <a:solidFill>
                <a:srgbClr val="FF0000"/>
              </a:solidFill>
            </a:endParaRPr>
          </a:p>
        </p:txBody>
      </p:sp>
    </p:spTree>
    <p:extLst>
      <p:ext uri="{BB962C8B-B14F-4D97-AF65-F5344CB8AC3E}">
        <p14:creationId xmlns:p14="http://schemas.microsoft.com/office/powerpoint/2010/main" val="348553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28714" y="657225"/>
            <a:ext cx="10401300" cy="2062103"/>
          </a:xfrm>
          <a:prstGeom prst="rect">
            <a:avLst/>
          </a:prstGeom>
          <a:noFill/>
        </p:spPr>
        <p:txBody>
          <a:bodyPr wrap="square" rtlCol="1">
            <a:spAutoFit/>
          </a:bodyPr>
          <a:lstStyle/>
          <a:p>
            <a:pPr algn="r"/>
            <a:r>
              <a:rPr lang="fa-IR" sz="3200" b="1" dirty="0" smtClean="0">
                <a:solidFill>
                  <a:srgbClr val="FF0000"/>
                </a:solidFill>
              </a:rPr>
              <a:t>شناسایی سیستم حسابداری </a:t>
            </a:r>
            <a:r>
              <a:rPr lang="fa-IR" sz="3200" b="1" dirty="0" smtClean="0"/>
              <a:t>:</a:t>
            </a:r>
          </a:p>
          <a:p>
            <a:pPr algn="r"/>
            <a:r>
              <a:rPr lang="fa-IR" sz="2400" dirty="0" smtClean="0"/>
              <a:t>اولین مرحله هنگامی آغاز می شود که استفاده کنندگان از سیستم حسابداری موجود به دلیل عدم رضایت از آن  یا به دلیل عدم وجود سیستم حسابداری  یک سیستم حسابداری را درخواست می نمایند  پس از اعلام نیاز ودریافت درخواست طراحی وتدوین سیستم حسابداری کار طراحی توسط حسابدار  آغاز می شود </a:t>
            </a:r>
            <a:endParaRPr lang="fa-IR" sz="2400" dirty="0"/>
          </a:p>
        </p:txBody>
      </p:sp>
      <p:sp>
        <p:nvSpPr>
          <p:cNvPr id="3" name="Explosion 1 2"/>
          <p:cNvSpPr/>
          <p:nvPr/>
        </p:nvSpPr>
        <p:spPr>
          <a:xfrm>
            <a:off x="10887075" y="2843213"/>
            <a:ext cx="914400" cy="91440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TextBox 3"/>
          <p:cNvSpPr txBox="1"/>
          <p:nvPr/>
        </p:nvSpPr>
        <p:spPr>
          <a:xfrm>
            <a:off x="1128714" y="3300413"/>
            <a:ext cx="9758362" cy="3046988"/>
          </a:xfrm>
          <a:prstGeom prst="rect">
            <a:avLst/>
          </a:prstGeom>
          <a:noFill/>
        </p:spPr>
        <p:txBody>
          <a:bodyPr wrap="square" rtlCol="1">
            <a:spAutoFit/>
          </a:bodyPr>
          <a:lstStyle/>
          <a:p>
            <a:pPr algn="r"/>
            <a:r>
              <a:rPr lang="fa-IR" sz="3200" dirty="0" smtClean="0"/>
              <a:t>برای شناسایی نقاط ضعف وقوت سیستم حسابداری  معمولا از فرم های مشخصی استفاده می شود که توسط استفاده کنندگان از سیستم حسابداری تکمیل می گردد بررسیهای خود را شروع می کنندو با روشهای مختلف اطلاعات مورد نیاز خود را جمع آوری می کنند .</a:t>
            </a:r>
          </a:p>
          <a:p>
            <a:pPr algn="r"/>
            <a:endParaRPr lang="fa-IR" sz="3200" dirty="0"/>
          </a:p>
        </p:txBody>
      </p:sp>
    </p:spTree>
    <p:extLst>
      <p:ext uri="{BB962C8B-B14F-4D97-AF65-F5344CB8AC3E}">
        <p14:creationId xmlns:p14="http://schemas.microsoft.com/office/powerpoint/2010/main" val="3725374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206910564"/>
              </p:ext>
            </p:extLst>
          </p:nvPr>
        </p:nvGraphicFramePr>
        <p:xfrm>
          <a:off x="614363" y="1528763"/>
          <a:ext cx="10944491" cy="47577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3857625" y="642938"/>
            <a:ext cx="7531405" cy="584775"/>
          </a:xfrm>
          <a:prstGeom prst="rect">
            <a:avLst/>
          </a:prstGeom>
          <a:noFill/>
        </p:spPr>
        <p:txBody>
          <a:bodyPr wrap="square" rtlCol="1">
            <a:spAutoFit/>
          </a:bodyPr>
          <a:lstStyle/>
          <a:p>
            <a:r>
              <a:rPr lang="fa-IR" sz="3200" b="1" dirty="0" smtClean="0"/>
              <a:t>روشهای جمع آوری اطلاعات</a:t>
            </a:r>
            <a:endParaRPr lang="fa-IR" sz="3200" b="1" dirty="0"/>
          </a:p>
        </p:txBody>
      </p:sp>
    </p:spTree>
    <p:extLst>
      <p:ext uri="{BB962C8B-B14F-4D97-AF65-F5344CB8AC3E}">
        <p14:creationId xmlns:p14="http://schemas.microsoft.com/office/powerpoint/2010/main" val="1824242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678532096"/>
              </p:ext>
            </p:extLst>
          </p:nvPr>
        </p:nvGraphicFramePr>
        <p:xfrm>
          <a:off x="1288473" y="748145"/>
          <a:ext cx="10654146" cy="5472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8161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4291" y="936914"/>
            <a:ext cx="11333018" cy="5509200"/>
          </a:xfrm>
          <a:prstGeom prst="rect">
            <a:avLst/>
          </a:prstGeom>
          <a:noFill/>
        </p:spPr>
        <p:txBody>
          <a:bodyPr wrap="square" rtlCol="1">
            <a:spAutoFit/>
          </a:bodyPr>
          <a:lstStyle/>
          <a:p>
            <a:pPr algn="r"/>
            <a:r>
              <a:rPr lang="fa-IR" sz="3200" b="1" dirty="0" smtClean="0"/>
              <a:t>نتیجه گیری  درجمع اوری اطلاعات برای  شناسایی سیستم حسابداری:</a:t>
            </a:r>
          </a:p>
          <a:p>
            <a:pPr algn="r">
              <a:lnSpc>
                <a:spcPct val="150000"/>
              </a:lnSpc>
            </a:pPr>
            <a:endParaRPr lang="fa-IR" sz="3200" b="1" dirty="0" smtClean="0"/>
          </a:p>
          <a:p>
            <a:pPr algn="r">
              <a:lnSpc>
                <a:spcPct val="150000"/>
              </a:lnSpc>
            </a:pPr>
            <a:r>
              <a:rPr lang="fa-IR" sz="3200" dirty="0" smtClean="0"/>
              <a:t>پس از جمع  آوری  اطلاعات  به کمک یک یا چند روش  وبررسی آن و شناسایی مقدماتی نسبت به منطقی بودن درخواست استقرار سیستم حسابداری تصمیم گیری می شود ودر صورت مثبت بودن نتیجه بررسی، طراحی سیستم حسابداری وارد مرحله بعدی تجزیه وتحلیل  وارزیابی سیستم حسابداری می گردد</a:t>
            </a:r>
            <a:endParaRPr lang="fa-IR" sz="3200" dirty="0"/>
          </a:p>
        </p:txBody>
      </p:sp>
    </p:spTree>
    <p:extLst>
      <p:ext uri="{BB962C8B-B14F-4D97-AF65-F5344CB8AC3E}">
        <p14:creationId xmlns:p14="http://schemas.microsoft.com/office/powerpoint/2010/main" val="2087555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273" y="955964"/>
            <a:ext cx="10543309" cy="6186309"/>
          </a:xfrm>
          <a:prstGeom prst="rect">
            <a:avLst/>
          </a:prstGeom>
          <a:noFill/>
        </p:spPr>
        <p:txBody>
          <a:bodyPr wrap="square" rtlCol="1">
            <a:spAutoFit/>
          </a:bodyPr>
          <a:lstStyle/>
          <a:p>
            <a:pPr algn="r"/>
            <a:r>
              <a:rPr lang="fa-IR" sz="2400" b="1" dirty="0" smtClean="0">
                <a:solidFill>
                  <a:srgbClr val="FF0000"/>
                </a:solidFill>
              </a:rPr>
              <a:t>تجزیه و تحلیل وارزشیابی سیستم حسابداری </a:t>
            </a:r>
            <a:r>
              <a:rPr lang="fa-IR" sz="2400" dirty="0" smtClean="0">
                <a:solidFill>
                  <a:srgbClr val="FF0000"/>
                </a:solidFill>
              </a:rPr>
              <a:t>:</a:t>
            </a:r>
          </a:p>
          <a:p>
            <a:pPr algn="r"/>
            <a:r>
              <a:rPr lang="fa-IR" sz="2400" dirty="0" smtClean="0"/>
              <a:t>طراح سیستم حسابداری سیستم موجود را مطالعه وبررسی نموده ونتایج وعملکرد آن را ارزیابی  می کند  در این مرحله ساختار موسسه مورد بررسی قرار می گیرد که شامل  کلیه اسناد ومدارک مربوط به سیستم حسابداری ،  گردش عملیات، فرمها و روشهای گردش آنها مطالعه و ورود داده ها پردازش آنها و صورتها و گزارشهای مالی  به عنوان ستاده ها مورد ارزیابی قرار می گیرد. وبعد از آن طرح سیستم  با انجام مصاحبه با مدیران وبرخی از کارکنان موسسه نیازهای اطلاعات حسابداری آنها را به طور دقیق و روشن مورد شناسایی قرار می گیرد.</a:t>
            </a:r>
          </a:p>
          <a:p>
            <a:pPr algn="r"/>
            <a:r>
              <a:rPr lang="fa-IR" sz="2400" dirty="0" smtClean="0"/>
              <a:t>وراه حلهای مختلف تعیین می شود :</a:t>
            </a:r>
          </a:p>
          <a:p>
            <a:pPr algn="r"/>
            <a:endParaRPr lang="en-US" dirty="0" smtClean="0"/>
          </a:p>
          <a:p>
            <a:pPr algn="r"/>
            <a:r>
              <a:rPr lang="fa-IR" dirty="0" smtClean="0"/>
              <a:t>-برقراری یک سیستم جدید</a:t>
            </a:r>
          </a:p>
          <a:p>
            <a:pPr algn="r"/>
            <a:r>
              <a:rPr lang="fa-IR" dirty="0" smtClean="0"/>
              <a:t>-اصلاح وتکمیل سیستم حسابداری جدید</a:t>
            </a:r>
          </a:p>
          <a:p>
            <a:pPr algn="r"/>
            <a:r>
              <a:rPr lang="fa-IR" dirty="0"/>
              <a:t>-</a:t>
            </a:r>
            <a:r>
              <a:rPr lang="fa-IR" dirty="0" smtClean="0"/>
              <a:t>استفاده از خدمات دیگران ( اشتراک وقت یا استفاده از خدمات موسسات کامپیوتری</a:t>
            </a:r>
          </a:p>
          <a:p>
            <a:pPr algn="r"/>
            <a:r>
              <a:rPr lang="fa-IR" dirty="0" smtClean="0"/>
              <a:t>بعد از انتخاب راه حلها سه نظر مورد بررسی قرار می گیرد: </a:t>
            </a:r>
          </a:p>
          <a:p>
            <a:pPr algn="r"/>
            <a:r>
              <a:rPr lang="fa-IR" dirty="0" smtClean="0"/>
              <a:t>1-بررسی تکنیکی شامل ارزیابی نرم افزارهای موجود در بازار</a:t>
            </a:r>
          </a:p>
          <a:p>
            <a:pPr algn="r"/>
            <a:r>
              <a:rPr lang="fa-IR" dirty="0" smtClean="0"/>
              <a:t>2- بررسی امکان (توانایی ها وامکانات موسسه )</a:t>
            </a:r>
          </a:p>
          <a:p>
            <a:pPr algn="r"/>
            <a:r>
              <a:rPr lang="fa-IR" dirty="0" smtClean="0"/>
              <a:t>3- بررسی اقتصادی( منافع و هزینه ها هر یک از راه حلها</a:t>
            </a:r>
          </a:p>
          <a:p>
            <a:pPr algn="r"/>
            <a:endParaRPr lang="fa-IR" dirty="0" smtClean="0"/>
          </a:p>
          <a:p>
            <a:pPr algn="r"/>
            <a:r>
              <a:rPr lang="fa-IR" dirty="0" smtClean="0"/>
              <a:t> </a:t>
            </a:r>
            <a:r>
              <a:rPr lang="en-US" dirty="0" smtClean="0"/>
              <a:t>  </a:t>
            </a:r>
            <a:endParaRPr lang="fa-IR" dirty="0"/>
          </a:p>
        </p:txBody>
      </p:sp>
    </p:spTree>
    <p:extLst>
      <p:ext uri="{BB962C8B-B14F-4D97-AF65-F5344CB8AC3E}">
        <p14:creationId xmlns:p14="http://schemas.microsoft.com/office/powerpoint/2010/main" val="888666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grpId="0" nodeType="clickEffect">
                                  <p:stCondLst>
                                    <p:cond delay="0"/>
                                  </p:stCondLst>
                                  <p:childTnLst>
                                    <p:animClr clrSpc="rgb" dir="cw">
                                      <p:cBhvr override="childStyle">
                                        <p:cTn id="6" dur="250" autoRev="1" fill="remove"/>
                                        <p:tgtEl>
                                          <p:spTgt spid="2"/>
                                        </p:tgtEl>
                                        <p:attrNameLst>
                                          <p:attrName>style.color</p:attrName>
                                        </p:attrNameLst>
                                      </p:cBhvr>
                                      <p:to>
                                        <a:schemeClr val="bg1"/>
                                      </p:to>
                                    </p:animClr>
                                    <p:animClr clrSpc="rgb" dir="cw">
                                      <p:cBhvr>
                                        <p:cTn id="7" dur="250" autoRev="1" fill="remove"/>
                                        <p:tgtEl>
                                          <p:spTgt spid="2"/>
                                        </p:tgtEl>
                                        <p:attrNameLst>
                                          <p:attrName>fillcolor</p:attrName>
                                        </p:attrNameLst>
                                      </p:cBhvr>
                                      <p:to>
                                        <a:schemeClr val="bg1"/>
                                      </p:to>
                                    </p:animClr>
                                    <p:set>
                                      <p:cBhvr>
                                        <p:cTn id="8" dur="250" autoRev="1" fill="remove"/>
                                        <p:tgtEl>
                                          <p:spTgt spid="2"/>
                                        </p:tgtEl>
                                        <p:attrNameLst>
                                          <p:attrName>fill.type</p:attrName>
                                        </p:attrNameLst>
                                      </p:cBhvr>
                                      <p:to>
                                        <p:strVal val="solid"/>
                                      </p:to>
                                    </p:set>
                                    <p:set>
                                      <p:cBhvr>
                                        <p:cTn id="9" dur="250" autoRev="1" fill="remove"/>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48545" y="484908"/>
            <a:ext cx="6456219" cy="646331"/>
          </a:xfrm>
          <a:prstGeom prst="rect">
            <a:avLst/>
          </a:prstGeom>
          <a:solidFill>
            <a:schemeClr val="accent6">
              <a:lumMod val="40000"/>
              <a:lumOff val="60000"/>
            </a:schemeClr>
          </a:solidFill>
        </p:spPr>
        <p:txBody>
          <a:bodyPr wrap="square" rtlCol="1">
            <a:spAutoFit/>
          </a:bodyPr>
          <a:lstStyle/>
          <a:p>
            <a:pPr algn="ctr"/>
            <a:r>
              <a:rPr lang="fa-IR" sz="3600" dirty="0" smtClean="0">
                <a:solidFill>
                  <a:srgbClr val="FF0000"/>
                </a:solidFill>
              </a:rPr>
              <a:t>طراحی سیستم حسابداری :</a:t>
            </a:r>
            <a:endParaRPr lang="fa-IR" sz="3600" dirty="0">
              <a:solidFill>
                <a:srgbClr val="FF0000"/>
              </a:solidFill>
            </a:endParaRPr>
          </a:p>
        </p:txBody>
      </p:sp>
      <p:sp>
        <p:nvSpPr>
          <p:cNvPr id="3" name="Rounded Rectangle 2"/>
          <p:cNvSpPr/>
          <p:nvPr/>
        </p:nvSpPr>
        <p:spPr>
          <a:xfrm>
            <a:off x="2646219" y="1801091"/>
            <a:ext cx="7910946" cy="36160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r"/>
            <a:r>
              <a:rPr lang="fa-IR" sz="2800" dirty="0" smtClean="0"/>
              <a:t>1- طراحی گردش عملیات سیستم حسابداری</a:t>
            </a:r>
          </a:p>
          <a:p>
            <a:pPr algn="r"/>
            <a:r>
              <a:rPr lang="fa-IR" sz="2800" dirty="0" smtClean="0"/>
              <a:t>2-تعیین نیازهای ورودی و خروجی سیستم</a:t>
            </a:r>
          </a:p>
          <a:p>
            <a:pPr algn="r"/>
            <a:r>
              <a:rPr lang="fa-IR" sz="2800" dirty="0" smtClean="0"/>
              <a:t>3- طراحی مکانیزم کنترل سیستم حسابداری</a:t>
            </a:r>
          </a:p>
          <a:p>
            <a:pPr algn="r"/>
            <a:r>
              <a:rPr lang="fa-IR" sz="2800" dirty="0" smtClean="0"/>
              <a:t>4- تدوین سیستم حسابداری</a:t>
            </a:r>
            <a:endParaRPr lang="fa-IR" sz="2800" dirty="0"/>
          </a:p>
        </p:txBody>
      </p:sp>
    </p:spTree>
    <p:extLst>
      <p:ext uri="{BB962C8B-B14F-4D97-AF65-F5344CB8AC3E}">
        <p14:creationId xmlns:p14="http://schemas.microsoft.com/office/powerpoint/2010/main" val="11481657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413</TotalTime>
  <Words>1013</Words>
  <Application>Microsoft Office PowerPoint</Application>
  <PresentationFormat>Widescreen</PresentationFormat>
  <Paragraphs>95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Corbel</vt:lpstr>
      <vt:lpstr>Tahoma</vt:lpstr>
      <vt:lpstr>Parallax</vt:lpstr>
      <vt:lpstr>حسابداری شرکتهای غیر سهامی  (کاردانی حسابداری مالی)   مدرس :رویاء زارع شاهی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حسابداری شرکتهای غیر سهامی</dc:title>
  <dc:creator>S.shargh</dc:creator>
  <cp:lastModifiedBy>S.shargh</cp:lastModifiedBy>
  <cp:revision>34</cp:revision>
  <dcterms:created xsi:type="dcterms:W3CDTF">2020-03-11T07:59:48Z</dcterms:created>
  <dcterms:modified xsi:type="dcterms:W3CDTF">2020-03-11T14:53:35Z</dcterms:modified>
</cp:coreProperties>
</file>