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6"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075" autoAdjust="0"/>
  </p:normalViewPr>
  <p:slideViewPr>
    <p:cSldViewPr snapToGrid="0">
      <p:cViewPr varScale="1">
        <p:scale>
          <a:sx n="63" d="100"/>
          <a:sy n="63" d="100"/>
        </p:scale>
        <p:origin x="9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7C531-026D-45BF-AB8B-77CF5E6C2F80}" type="datetimeFigureOut">
              <a:rPr lang="en-US" smtClean="0"/>
              <a:pPr/>
              <a:t>10/22/2015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2243D-5C12-4A36-95E3-41AFF35CFA9E}" type="slidenum">
              <a:rPr lang="en-US" smtClean="0"/>
              <a:pPr/>
              <a:t>‹#›</a:t>
            </a:fld>
            <a:endParaRPr lang="en-US"/>
          </a:p>
        </p:txBody>
      </p:sp>
    </p:spTree>
    <p:extLst>
      <p:ext uri="{BB962C8B-B14F-4D97-AF65-F5344CB8AC3E}">
        <p14:creationId xmlns:p14="http://schemas.microsoft.com/office/powerpoint/2010/main" val="217213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pPr/>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pPr/>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oleObject" Target="../embeddings/oleObject37.bin"/><Relationship Id="rId26" Type="http://schemas.openxmlformats.org/officeDocument/2006/relationships/oleObject" Target="../embeddings/oleObject43.bin"/><Relationship Id="rId3" Type="http://schemas.openxmlformats.org/officeDocument/2006/relationships/oleObject" Target="../embeddings/oleObject24.bin"/><Relationship Id="rId21" Type="http://schemas.openxmlformats.org/officeDocument/2006/relationships/oleObject" Target="../embeddings/oleObject40.bin"/><Relationship Id="rId7" Type="http://schemas.openxmlformats.org/officeDocument/2006/relationships/oleObject" Target="../embeddings/oleObject27.bin"/><Relationship Id="rId12" Type="http://schemas.openxmlformats.org/officeDocument/2006/relationships/oleObject" Target="../embeddings/oleObject31.bin"/><Relationship Id="rId17" Type="http://schemas.openxmlformats.org/officeDocument/2006/relationships/oleObject" Target="../embeddings/oleObject36.bin"/><Relationship Id="rId25" Type="http://schemas.openxmlformats.org/officeDocument/2006/relationships/oleObject" Target="../embeddings/oleObject42.bin"/><Relationship Id="rId33" Type="http://schemas.openxmlformats.org/officeDocument/2006/relationships/oleObject" Target="../embeddings/oleObject50.bin"/><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oleObject" Target="../embeddings/oleObject39.bin"/><Relationship Id="rId29" Type="http://schemas.openxmlformats.org/officeDocument/2006/relationships/oleObject" Target="../embeddings/oleObject46.bin"/><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oleObject" Target="../embeddings/oleObject30.bin"/><Relationship Id="rId24" Type="http://schemas.openxmlformats.org/officeDocument/2006/relationships/image" Target="../media/image30.wmf"/><Relationship Id="rId32" Type="http://schemas.openxmlformats.org/officeDocument/2006/relationships/oleObject" Target="../embeddings/oleObject49.bin"/><Relationship Id="rId5" Type="http://schemas.openxmlformats.org/officeDocument/2006/relationships/oleObject" Target="../embeddings/oleObject25.bin"/><Relationship Id="rId15" Type="http://schemas.openxmlformats.org/officeDocument/2006/relationships/oleObject" Target="../embeddings/oleObject34.bin"/><Relationship Id="rId23" Type="http://schemas.openxmlformats.org/officeDocument/2006/relationships/oleObject" Target="../embeddings/oleObject41.bin"/><Relationship Id="rId28" Type="http://schemas.openxmlformats.org/officeDocument/2006/relationships/oleObject" Target="../embeddings/oleObject45.bin"/><Relationship Id="rId10" Type="http://schemas.openxmlformats.org/officeDocument/2006/relationships/oleObject" Target="../embeddings/oleObject29.bin"/><Relationship Id="rId19" Type="http://schemas.openxmlformats.org/officeDocument/2006/relationships/oleObject" Target="../embeddings/oleObject38.bin"/><Relationship Id="rId31" Type="http://schemas.openxmlformats.org/officeDocument/2006/relationships/oleObject" Target="../embeddings/oleObject48.bin"/><Relationship Id="rId4" Type="http://schemas.openxmlformats.org/officeDocument/2006/relationships/image" Target="../media/image27.wmf"/><Relationship Id="rId9" Type="http://schemas.openxmlformats.org/officeDocument/2006/relationships/image" Target="../media/image28.wmf"/><Relationship Id="rId14" Type="http://schemas.openxmlformats.org/officeDocument/2006/relationships/oleObject" Target="../embeddings/oleObject33.bin"/><Relationship Id="rId22" Type="http://schemas.openxmlformats.org/officeDocument/2006/relationships/image" Target="../media/image29.wmf"/><Relationship Id="rId27" Type="http://schemas.openxmlformats.org/officeDocument/2006/relationships/oleObject" Target="../embeddings/oleObject44.bin"/><Relationship Id="rId30" Type="http://schemas.openxmlformats.org/officeDocument/2006/relationships/oleObject" Target="../embeddings/oleObject47.bin"/><Relationship Id="rId8"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3032" y="5082175"/>
            <a:ext cx="6233375" cy="1023357"/>
          </a:xfrm>
          <a:prstGeom prst="rect">
            <a:avLst/>
          </a:prstGeom>
          <a:ln>
            <a:noFill/>
          </a:ln>
        </p:spPr>
        <p:txBody>
          <a:bodyPr wrap="square">
            <a:spAutoFit/>
          </a:bodyPr>
          <a:lstStyle/>
          <a:p>
            <a:pPr indent="-1905" algn="ctr" rtl="1">
              <a:lnSpc>
                <a:spcPct val="150000"/>
              </a:lnSpc>
            </a:pPr>
            <a:r>
              <a:rPr lang="fa-IR" sz="4400" dirty="0" smtClea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مدرس :مجتبی بگلو</a:t>
            </a:r>
            <a:endParaRPr lang="en-US" sz="4400" dirty="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endParaRPr>
          </a:p>
        </p:txBody>
      </p:sp>
      <p:sp>
        <p:nvSpPr>
          <p:cNvPr id="4" name="Rectangle 3"/>
          <p:cNvSpPr/>
          <p:nvPr/>
        </p:nvSpPr>
        <p:spPr>
          <a:xfrm>
            <a:off x="1678213" y="1092711"/>
            <a:ext cx="8591535" cy="3554819"/>
          </a:xfrm>
          <a:prstGeom prst="rect">
            <a:avLst/>
          </a:prstGeom>
        </p:spPr>
        <p:txBody>
          <a:bodyPr wrap="square">
            <a:spAutoFit/>
          </a:bodyPr>
          <a:lstStyle/>
          <a:p>
            <a:pPr indent="-1905" algn="ctr" rtl="1">
              <a:lnSpc>
                <a:spcPct val="200000"/>
              </a:lnSpc>
            </a:pPr>
            <a:r>
              <a:rPr lang="fa-IR" sz="6000" dirty="0" smtClea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فیزیک سوم تجربی و ریاضی</a:t>
            </a:r>
          </a:p>
          <a:p>
            <a:pPr indent="-1905" algn="ctr" rtl="1">
              <a:lnSpc>
                <a:spcPct val="200000"/>
              </a:lnSpc>
            </a:pPr>
            <a:r>
              <a:rPr lang="fa-IR" sz="6000" dirty="0" smtClea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بارالکتریکی</a:t>
            </a:r>
            <a:endParaRPr lang="en-US" sz="6000" dirty="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31580390"/>
              </p:ext>
            </p:extLst>
          </p:nvPr>
        </p:nvGraphicFramePr>
        <p:xfrm>
          <a:off x="4394200" y="2362200"/>
          <a:ext cx="914400" cy="271463"/>
        </p:xfrm>
        <a:graphic>
          <a:graphicData uri="http://schemas.openxmlformats.org/presentationml/2006/ole">
            <mc:AlternateContent xmlns:mc="http://schemas.openxmlformats.org/markup-compatibility/2006">
              <mc:Choice xmlns:v="urn:schemas-microsoft-com:vml" Requires="v">
                <p:oleObj spid="_x0000_s19484" name="Equation" r:id="rId3" imgW="914400" imgH="272160" progId="Equation.DSMT4">
                  <p:embed/>
                </p:oleObj>
              </mc:Choice>
              <mc:Fallback>
                <p:oleObj name="Equation" r:id="rId3" imgW="914400" imgH="27216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2362200"/>
                        <a:ext cx="9144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284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 y="1712687"/>
            <a:ext cx="12135247" cy="4298613"/>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دو کره ی فلزی یکسان دارای بارهای الکتریکی                      میکرو کولن و                  میکرو کولن روی دو پایه عایق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نصب شده اند هر گاه این دو گلوله را با هم تماس دهیم و از یکدیگر جدا کنیم بار الکتریکی هر گلوله چند میکرو</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کولن می شود؟</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1)12                                        2)8                                3)6                             4)4</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09691944"/>
              </p:ext>
            </p:extLst>
          </p:nvPr>
        </p:nvGraphicFramePr>
        <p:xfrm>
          <a:off x="5922481" y="2839805"/>
          <a:ext cx="1107621" cy="429078"/>
        </p:xfrm>
        <a:graphic>
          <a:graphicData uri="http://schemas.openxmlformats.org/presentationml/2006/ole">
            <mc:AlternateContent xmlns:mc="http://schemas.openxmlformats.org/markup-compatibility/2006">
              <mc:Choice xmlns:v="urn:schemas-microsoft-com:vml" Requires="v">
                <p:oleObj spid="_x0000_s34830" name="Equation" r:id="rId3" imgW="1409400" imgH="545760" progId="Equation.DSMT4">
                  <p:embed/>
                </p:oleObj>
              </mc:Choice>
              <mc:Fallback>
                <p:oleObj name="Equation" r:id="rId3" imgW="1409400" imgH="54576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481" y="2839805"/>
                        <a:ext cx="1107621" cy="429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35532783"/>
              </p:ext>
            </p:extLst>
          </p:nvPr>
        </p:nvGraphicFramePr>
        <p:xfrm>
          <a:off x="3243035" y="2839805"/>
          <a:ext cx="1009650" cy="405747"/>
        </p:xfrm>
        <a:graphic>
          <a:graphicData uri="http://schemas.openxmlformats.org/presentationml/2006/ole">
            <mc:AlternateContent xmlns:mc="http://schemas.openxmlformats.org/markup-compatibility/2006">
              <mc:Choice xmlns:v="urn:schemas-microsoft-com:vml" Requires="v">
                <p:oleObj spid="_x0000_s34831" name="Equation" r:id="rId5" imgW="1358640" imgH="545760" progId="Equation.DSMT4">
                  <p:embed/>
                </p:oleObj>
              </mc:Choice>
              <mc:Fallback>
                <p:oleObj name="Equation" r:id="rId5" imgW="1358640" imgH="54576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035" y="2839805"/>
                        <a:ext cx="1009650" cy="405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377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3" y="2351316"/>
            <a:ext cx="12135247" cy="4298613"/>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باردار کردن از طریق القا:</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به وجود آوردن بار الکتریکی در جسم رسانا بدون تماس بار آن را القای بار الکتریکی می نامند.</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القای بار الکتریکی مثبت در یک کره ی رسانا:</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1- میله پلاستیکی با بار منفی را نزدیک کره رسانا می کنیم بارهای منفی (هم نام) دفع شود به طرف دیگر می روند </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و بارهای مثبت در نزدیکی میله باقی می ماند.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7853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1691660"/>
            <a:ext cx="11540163" cy="4764125"/>
          </a:xfrm>
          <a:prstGeom prst="rect">
            <a:avLst/>
          </a:prstGeom>
        </p:spPr>
        <p:txBody>
          <a:bodyPr wrap="square">
            <a:spAutoFit/>
          </a:bodyPr>
          <a:lstStyle/>
          <a:p>
            <a:pPr algn="justLow" rtl="1">
              <a:lnSpc>
                <a:spcPct val="200000"/>
              </a:lnSpc>
              <a:spcAft>
                <a:spcPts val="1000"/>
              </a:spcAft>
            </a:pPr>
            <a:r>
              <a:rPr lang="fa-IR" sz="2300" b="1" dirty="0" smtClean="0">
                <a:effectLst/>
                <a:latin typeface="Calibri" panose="020F0502020204030204" pitchFamily="34" charset="0"/>
                <a:ea typeface="Calibri" panose="020F0502020204030204" pitchFamily="34" charset="0"/>
                <a:cs typeface="B Nazanin" panose="00000400000000000000" pitchFamily="2" charset="-78"/>
              </a:rPr>
              <a:t>2- کره رسانا را با یک سیم رسانا به زمین وصل می کنیم الکترون های کره به زمین منتقل می شوند .</a:t>
            </a:r>
          </a:p>
          <a:p>
            <a:pPr algn="justLow" rtl="1">
              <a:lnSpc>
                <a:spcPct val="200000"/>
              </a:lnSpc>
              <a:spcAft>
                <a:spcPts val="1000"/>
              </a:spcAft>
            </a:pPr>
            <a:r>
              <a:rPr lang="fa-IR" sz="2300" b="1" dirty="0" smtClean="0">
                <a:latin typeface="Calibri" panose="020F0502020204030204" pitchFamily="34" charset="0"/>
                <a:ea typeface="Calibri" panose="020F0502020204030204" pitchFamily="34" charset="0"/>
                <a:cs typeface="B Nazanin" panose="00000400000000000000" pitchFamily="2" charset="-78"/>
              </a:rPr>
              <a:t>3- ابتدا اتصال سیم با زمین را قطع و سپس میله پلاستیکی را دور می کنیم بار مثبت در کره رسانا باقی می ماند.</a:t>
            </a:r>
          </a:p>
          <a:p>
            <a:pPr algn="justLow" rtl="1">
              <a:lnSpc>
                <a:spcPct val="200000"/>
              </a:lnSpc>
              <a:spcAft>
                <a:spcPts val="1000"/>
              </a:spcAft>
            </a:pPr>
            <a:endParaRPr lang="fa-IR" sz="2300" b="1" dirty="0">
              <a:effectLst/>
              <a:latin typeface="Calibri" panose="020F0502020204030204" pitchFamily="34" charset="0"/>
              <a:ea typeface="Calibri" panose="020F0502020204030204" pitchFamily="34" charset="0"/>
              <a:cs typeface="B Nazanin" panose="00000400000000000000" pitchFamily="2" charset="-78"/>
            </a:endParaRPr>
          </a:p>
          <a:p>
            <a:pPr algn="justLow" rtl="1">
              <a:lnSpc>
                <a:spcPct val="200000"/>
              </a:lnSpc>
              <a:spcAft>
                <a:spcPts val="1000"/>
              </a:spcAft>
            </a:pPr>
            <a:endParaRPr lang="fa-IR" sz="2300" b="1" dirty="0" smtClean="0">
              <a:latin typeface="Calibri" panose="020F0502020204030204" pitchFamily="34" charset="0"/>
              <a:ea typeface="Calibri" panose="020F0502020204030204" pitchFamily="34" charset="0"/>
              <a:cs typeface="B Nazanin" panose="00000400000000000000" pitchFamily="2" charset="-78"/>
            </a:endParaRPr>
          </a:p>
          <a:p>
            <a:pPr algn="justLow" rtl="1">
              <a:lnSpc>
                <a:spcPct val="200000"/>
              </a:lnSpc>
              <a:spcAft>
                <a:spcPts val="1000"/>
              </a:spcAft>
            </a:pPr>
            <a:r>
              <a:rPr lang="fa-IR" sz="2300" b="1" dirty="0" smtClean="0">
                <a:effectLst/>
                <a:latin typeface="Calibri" panose="020F0502020204030204" pitchFamily="34" charset="0"/>
                <a:ea typeface="Calibri" panose="020F0502020204030204" pitchFamily="34" charset="0"/>
                <a:cs typeface="B Nazanin" panose="00000400000000000000" pitchFamily="2" charset="-78"/>
              </a:rPr>
              <a:t>توجه:برای القای بارمنفی میله شیشه ای دارای بار مثبت را نزدیک کره رسانا می کنیم و همین مراحل را انجام می دهیم</a:t>
            </a:r>
            <a:endParaRPr lang="en-US" sz="23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44033" name="Picture 1"/>
          <p:cNvPicPr>
            <a:picLocks noChangeAspect="1" noChangeArrowheads="1"/>
          </p:cNvPicPr>
          <p:nvPr/>
        </p:nvPicPr>
        <p:blipFill rotWithShape="1">
          <a:blip r:embed="rId2"/>
          <a:srcRect l="45248" t="17123" r="41754" b="7930"/>
          <a:stretch/>
        </p:blipFill>
        <p:spPr bwMode="auto">
          <a:xfrm rot="16200000">
            <a:off x="5117301" y="763283"/>
            <a:ext cx="2118360" cy="6870673"/>
          </a:xfrm>
          <a:prstGeom prst="rect">
            <a:avLst/>
          </a:prstGeom>
          <a:noFill/>
          <a:ln w="9525">
            <a:noFill/>
            <a:miter lim="800000"/>
            <a:headEnd/>
            <a:tailEnd/>
          </a:ln>
          <a:effectLst/>
        </p:spPr>
      </p:pic>
    </p:spTree>
    <p:extLst>
      <p:ext uri="{BB962C8B-B14F-4D97-AF65-F5344CB8AC3E}">
        <p14:creationId xmlns:p14="http://schemas.microsoft.com/office/powerpoint/2010/main" val="298896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3431709"/>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القای بار در دو کره رسانا:</a:t>
            </a:r>
          </a:p>
          <a:p>
            <a:pPr marL="457200" indent="-457200" algn="justLow" rtl="1">
              <a:lnSpc>
                <a:spcPct val="200000"/>
              </a:lnSpc>
              <a:spcAft>
                <a:spcPts val="1000"/>
              </a:spcAft>
              <a:buAutoNum type="arabicParenR"/>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میله منفی را به دو کره نزدیک می کنیم.</a:t>
            </a:r>
            <a:endParaRPr lang="fa-IR" sz="2400" b="1" dirty="0">
              <a:latin typeface="Calibri" panose="020F0502020204030204" pitchFamily="34" charset="0"/>
              <a:ea typeface="Calibri" panose="020F0502020204030204" pitchFamily="34" charset="0"/>
              <a:cs typeface="B Nazanin" panose="00000400000000000000" pitchFamily="2" charset="-78"/>
            </a:endParaRP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2) کره منفی را دور می کنیم.</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3)میله پلاستیکی منفی را برمی داریم.</a:t>
            </a:r>
            <a:endParaRPr lang="fa-IR" sz="2400" b="1" dirty="0" smtClean="0">
              <a:effectLst/>
              <a:latin typeface="Calibri" panose="020F0502020204030204" pitchFamily="34" charset="0"/>
              <a:ea typeface="Calibri" panose="020F0502020204030204" pitchFamily="34" charset="0"/>
              <a:cs typeface="B Nazanin" panose="00000400000000000000" pitchFamily="2" charset="-78"/>
            </a:endParaRPr>
          </a:p>
        </p:txBody>
      </p:sp>
      <p:pic>
        <p:nvPicPr>
          <p:cNvPr id="43009" name="Picture 1"/>
          <p:cNvPicPr>
            <a:picLocks noChangeAspect="1" noChangeArrowheads="1"/>
          </p:cNvPicPr>
          <p:nvPr/>
        </p:nvPicPr>
        <p:blipFill>
          <a:blip r:embed="rId2"/>
          <a:srcRect l="38605" t="15158" r="39526" b="5965"/>
          <a:stretch>
            <a:fillRect/>
          </a:stretch>
        </p:blipFill>
        <p:spPr bwMode="auto">
          <a:xfrm rot="16200000">
            <a:off x="1742173" y="1097279"/>
            <a:ext cx="2666198" cy="5409398"/>
          </a:xfrm>
          <a:prstGeom prst="rect">
            <a:avLst/>
          </a:prstGeom>
          <a:noFill/>
          <a:ln w="9525">
            <a:noFill/>
            <a:miter lim="800000"/>
            <a:headEnd/>
            <a:tailEnd/>
          </a:ln>
          <a:effectLst/>
        </p:spPr>
      </p:pic>
    </p:spTree>
    <p:extLst>
      <p:ext uri="{BB962C8B-B14F-4D97-AF65-F5344CB8AC3E}">
        <p14:creationId xmlns:p14="http://schemas.microsoft.com/office/powerpoint/2010/main" val="258516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365" y="1705026"/>
            <a:ext cx="11540163" cy="2564805"/>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یک کره فلزی بدون بار الکتریکی را که روی پایه ی نارسانا قرار دارد به آونگ الکتریکی بارداری نزدیک می کنیم</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با ذکر توضیح دهید که چه اتفاقی می افتد.</a:t>
            </a:r>
          </a:p>
        </p:txBody>
      </p:sp>
      <p:sp>
        <p:nvSpPr>
          <p:cNvPr id="3" name="Oval 2"/>
          <p:cNvSpPr/>
          <p:nvPr/>
        </p:nvSpPr>
        <p:spPr>
          <a:xfrm>
            <a:off x="1683657" y="4537866"/>
            <a:ext cx="348343" cy="3590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 name="Straight Connector 4"/>
          <p:cNvCxnSpPr/>
          <p:nvPr/>
        </p:nvCxnSpPr>
        <p:spPr>
          <a:xfrm flipV="1">
            <a:off x="1857828" y="3740024"/>
            <a:ext cx="0" cy="7978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04685" y="3723488"/>
            <a:ext cx="1306286" cy="16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050062650"/>
              </p:ext>
            </p:extLst>
          </p:nvPr>
        </p:nvGraphicFramePr>
        <p:xfrm>
          <a:off x="1727200" y="4554402"/>
          <a:ext cx="304800" cy="292100"/>
        </p:xfrm>
        <a:graphic>
          <a:graphicData uri="http://schemas.openxmlformats.org/presentationml/2006/ole">
            <mc:AlternateContent xmlns:mc="http://schemas.openxmlformats.org/markup-compatibility/2006">
              <mc:Choice xmlns:v="urn:schemas-microsoft-com:vml" Requires="v">
                <p:oleObj spid="_x0000_s35846" name="Equation" r:id="rId3" imgW="304560" imgH="291960" progId="Equation.DSMT4">
                  <p:embed/>
                </p:oleObj>
              </mc:Choice>
              <mc:Fallback>
                <p:oleObj name="Equation" r:id="rId3" imgW="304560" imgH="291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4554402"/>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p:nvPr/>
        </p:nvSpPr>
        <p:spPr>
          <a:xfrm>
            <a:off x="2510971" y="4456107"/>
            <a:ext cx="928914" cy="1015557"/>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Connector 13"/>
          <p:cNvCxnSpPr>
            <a:stCxn id="12" idx="4"/>
          </p:cNvCxnSpPr>
          <p:nvPr/>
        </p:nvCxnSpPr>
        <p:spPr>
          <a:xfrm>
            <a:off x="2975428" y="5471664"/>
            <a:ext cx="1" cy="871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56113" y="6342743"/>
            <a:ext cx="63863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Arrow Connector 16"/>
          <p:cNvCxnSpPr/>
          <p:nvPr/>
        </p:nvCxnSpPr>
        <p:spPr>
          <a:xfrm flipV="1">
            <a:off x="3149600" y="4702629"/>
            <a:ext cx="609600" cy="244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75428" y="5639367"/>
            <a:ext cx="609600" cy="244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59200" y="4439633"/>
            <a:ext cx="1335314" cy="461665"/>
          </a:xfrm>
          <a:prstGeom prst="rect">
            <a:avLst/>
          </a:prstGeom>
          <a:noFill/>
        </p:spPr>
        <p:txBody>
          <a:bodyPr wrap="square" rtlCol="0">
            <a:spAutoFit/>
          </a:bodyPr>
          <a:lstStyle/>
          <a:p>
            <a:r>
              <a:rPr lang="fa-IR" sz="2400" b="1" dirty="0" smtClean="0">
                <a:cs typeface="B Nazanin" panose="00000400000000000000" pitchFamily="2" charset="-78"/>
              </a:rPr>
              <a:t>کره فلزی</a:t>
            </a:r>
            <a:endParaRPr lang="en-US" sz="2400" b="1" dirty="0">
              <a:cs typeface="B Nazanin" panose="00000400000000000000" pitchFamily="2" charset="-78"/>
            </a:endParaRPr>
          </a:p>
        </p:txBody>
      </p:sp>
      <p:sp>
        <p:nvSpPr>
          <p:cNvPr id="20" name="TextBox 19"/>
          <p:cNvSpPr txBox="1"/>
          <p:nvPr/>
        </p:nvSpPr>
        <p:spPr>
          <a:xfrm>
            <a:off x="3585028" y="5608699"/>
            <a:ext cx="1335314" cy="461665"/>
          </a:xfrm>
          <a:prstGeom prst="rect">
            <a:avLst/>
          </a:prstGeom>
          <a:noFill/>
        </p:spPr>
        <p:txBody>
          <a:bodyPr wrap="square" rtlCol="0">
            <a:spAutoFit/>
          </a:bodyPr>
          <a:lstStyle/>
          <a:p>
            <a:r>
              <a:rPr lang="fa-IR" sz="2400" b="1" dirty="0" smtClean="0">
                <a:cs typeface="B Nazanin" panose="00000400000000000000" pitchFamily="2" charset="-78"/>
              </a:rPr>
              <a:t>پایه نارسانا</a:t>
            </a:r>
            <a:endParaRPr lang="en-US" sz="2400" b="1" dirty="0">
              <a:cs typeface="B Nazanin" panose="00000400000000000000" pitchFamily="2" charset="-78"/>
            </a:endParaRPr>
          </a:p>
        </p:txBody>
      </p:sp>
    </p:spTree>
    <p:extLst>
      <p:ext uri="{BB962C8B-B14F-4D97-AF65-F5344CB8AC3E}">
        <p14:creationId xmlns:p14="http://schemas.microsoft.com/office/powerpoint/2010/main" val="366430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2436564"/>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اگر آونگ الکتریکی      آونگ الکتریکی        را جذب و آونگ الکتریکی        رابراند در مورد بار الکتریکی هر آونگ چه نتیجه ای را می توان با قاطعیت بیان کرد؟</a:t>
            </a:r>
            <a:endParaRPr lang="fa-IR" sz="2400" b="1" dirty="0" smtClean="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60563061"/>
              </p:ext>
            </p:extLst>
          </p:nvPr>
        </p:nvGraphicFramePr>
        <p:xfrm>
          <a:off x="9529536" y="3243771"/>
          <a:ext cx="253092" cy="253092"/>
        </p:xfrm>
        <a:graphic>
          <a:graphicData uri="http://schemas.openxmlformats.org/presentationml/2006/ole">
            <mc:AlternateContent xmlns:mc="http://schemas.openxmlformats.org/markup-compatibility/2006">
              <mc:Choice xmlns:v="urn:schemas-microsoft-com:vml" Requires="v">
                <p:oleObj spid="_x0000_s36881" name="Equation" r:id="rId3" imgW="368280" imgH="368280" progId="Equation.DSMT4">
                  <p:embed/>
                </p:oleObj>
              </mc:Choice>
              <mc:Fallback>
                <p:oleObj name="Equation" r:id="rId3" imgW="368280" imgH="36828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536" y="3243771"/>
                        <a:ext cx="253092" cy="253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50364412"/>
              </p:ext>
            </p:extLst>
          </p:nvPr>
        </p:nvGraphicFramePr>
        <p:xfrm>
          <a:off x="7488692" y="3288255"/>
          <a:ext cx="227012" cy="246062"/>
        </p:xfrm>
        <a:graphic>
          <a:graphicData uri="http://schemas.openxmlformats.org/presentationml/2006/ole">
            <mc:AlternateContent xmlns:mc="http://schemas.openxmlformats.org/markup-compatibility/2006">
              <mc:Choice xmlns:v="urn:schemas-microsoft-com:vml" Requires="v">
                <p:oleObj spid="_x0000_s36882" name="Equation" r:id="rId5" imgW="330120" imgH="355320" progId="Equation.DSMT4">
                  <p:embed/>
                </p:oleObj>
              </mc:Choice>
              <mc:Fallback>
                <p:oleObj name="Equation" r:id="rId5" imgW="330120" imgH="35532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692" y="3288255"/>
                        <a:ext cx="227012" cy="24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27770342"/>
              </p:ext>
            </p:extLst>
          </p:nvPr>
        </p:nvGraphicFramePr>
        <p:xfrm>
          <a:off x="4313351" y="3288255"/>
          <a:ext cx="227012" cy="263525"/>
        </p:xfrm>
        <a:graphic>
          <a:graphicData uri="http://schemas.openxmlformats.org/presentationml/2006/ole">
            <mc:AlternateContent xmlns:mc="http://schemas.openxmlformats.org/markup-compatibility/2006">
              <mc:Choice xmlns:v="urn:schemas-microsoft-com:vml" Requires="v">
                <p:oleObj spid="_x0000_s36883" name="Equation" r:id="rId7" imgW="330120" imgH="380880" progId="Equation.DSMT4">
                  <p:embed/>
                </p:oleObj>
              </mc:Choice>
              <mc:Fallback>
                <p:oleObj name="Equation" r:id="rId7" imgW="330120" imgH="38088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351" y="3288255"/>
                        <a:ext cx="227012"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86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3431709"/>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الکتروسکوپ:</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وسیله ای است که از یک تیغه ی رسانا، ورقه طلای خیلی نازک (یا ورقه آلومینیومی خیلی نازک) و یک کره ی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رسانا تشکیل یافته است. </a:t>
            </a:r>
          </a:p>
          <a:p>
            <a:pPr algn="justLow" rtl="1">
              <a:lnSpc>
                <a:spcPct val="200000"/>
              </a:lnSpc>
              <a:spcAft>
                <a:spcPts val="1000"/>
              </a:spcAft>
            </a:pPr>
            <a:endParaRPr lang="fa-IR" sz="2400" b="1" dirty="0" smtClean="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Oval 2"/>
          <p:cNvSpPr/>
          <p:nvPr/>
        </p:nvSpPr>
        <p:spPr>
          <a:xfrm>
            <a:off x="2356966" y="4225101"/>
            <a:ext cx="848248" cy="927367"/>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281188" y="5563402"/>
            <a:ext cx="1032806" cy="8820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0" name="Straight Connector 9"/>
          <p:cNvCxnSpPr/>
          <p:nvPr/>
        </p:nvCxnSpPr>
        <p:spPr>
          <a:xfrm rot="16200000" flipH="1">
            <a:off x="2248669" y="5684888"/>
            <a:ext cx="1075078" cy="10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48946" y="4466743"/>
            <a:ext cx="942887" cy="369332"/>
          </a:xfrm>
          <a:prstGeom prst="rect">
            <a:avLst/>
          </a:prstGeom>
        </p:spPr>
        <p:txBody>
          <a:bodyPr wrap="none">
            <a:spAutoFit/>
          </a:bodyPr>
          <a:lstStyle/>
          <a:p>
            <a:r>
              <a:rPr lang="fa-IR" b="1" dirty="0" smtClean="0">
                <a:latin typeface="Calibri" panose="020F0502020204030204" pitchFamily="34" charset="0"/>
                <a:cs typeface="B Nazanin" panose="00000400000000000000" pitchFamily="2" charset="-78"/>
              </a:rPr>
              <a:t>کره رسانا</a:t>
            </a:r>
            <a:endParaRPr lang="en-US" dirty="0"/>
          </a:p>
        </p:txBody>
      </p:sp>
      <p:cxnSp>
        <p:nvCxnSpPr>
          <p:cNvPr id="13" name="Straight Connector 12"/>
          <p:cNvCxnSpPr/>
          <p:nvPr/>
        </p:nvCxnSpPr>
        <p:spPr>
          <a:xfrm rot="16200000" flipH="1">
            <a:off x="2737953" y="5895039"/>
            <a:ext cx="345163" cy="28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04699" y="5380518"/>
            <a:ext cx="173254" cy="327259"/>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3653658" y="5254410"/>
            <a:ext cx="1002197" cy="369332"/>
          </a:xfrm>
          <a:prstGeom prst="rect">
            <a:avLst/>
          </a:prstGeom>
        </p:spPr>
        <p:txBody>
          <a:bodyPr wrap="none">
            <a:spAutoFit/>
          </a:bodyPr>
          <a:lstStyle/>
          <a:p>
            <a:r>
              <a:rPr lang="fa-IR" b="1" dirty="0" smtClean="0">
                <a:latin typeface="Calibri" panose="020F0502020204030204" pitchFamily="34" charset="0"/>
                <a:cs typeface="B Nazanin" panose="00000400000000000000" pitchFamily="2" charset="-78"/>
              </a:rPr>
              <a:t>تیغه رسانا</a:t>
            </a:r>
            <a:endParaRPr lang="en-US" dirty="0"/>
          </a:p>
        </p:txBody>
      </p:sp>
      <p:sp>
        <p:nvSpPr>
          <p:cNvPr id="17" name="Rectangle 16"/>
          <p:cNvSpPr/>
          <p:nvPr/>
        </p:nvSpPr>
        <p:spPr>
          <a:xfrm>
            <a:off x="3719431" y="5839947"/>
            <a:ext cx="1063112" cy="369332"/>
          </a:xfrm>
          <a:prstGeom prst="rect">
            <a:avLst/>
          </a:prstGeom>
        </p:spPr>
        <p:txBody>
          <a:bodyPr wrap="none">
            <a:spAutoFit/>
          </a:bodyPr>
          <a:lstStyle/>
          <a:p>
            <a:r>
              <a:rPr lang="fa-IR" b="1" dirty="0" smtClean="0">
                <a:latin typeface="Calibri" panose="020F0502020204030204" pitchFamily="34" charset="0"/>
                <a:cs typeface="B Nazanin" panose="00000400000000000000" pitchFamily="2" charset="-78"/>
              </a:rPr>
              <a:t>ورقه ی طلا</a:t>
            </a:r>
            <a:endParaRPr lang="en-US" dirty="0"/>
          </a:p>
        </p:txBody>
      </p:sp>
      <p:cxnSp>
        <p:nvCxnSpPr>
          <p:cNvPr id="19" name="Straight Arrow Connector 18"/>
          <p:cNvCxnSpPr/>
          <p:nvPr/>
        </p:nvCxnSpPr>
        <p:spPr>
          <a:xfrm>
            <a:off x="2868328" y="5775158"/>
            <a:ext cx="673769"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3078479" y="6043061"/>
            <a:ext cx="673769"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552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2436564"/>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تشخیص وجود با در میله:</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میله مورد نظر را با یک وسیله نارسانا برداشته و آن را به کلاهک الکتروسکوپ نزدیک می کنیم اگر تیغه و ورقه طلا از هم دور شوند، میله مورد نظر دارای بار الکتریکی است.</a:t>
            </a:r>
            <a:endParaRPr lang="fa-IR" sz="2400" b="1" dirty="0" smtClean="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3628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3431709"/>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تشخیص نوع بار یک جسم به وسیله الکتروسکوپ:</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الف) اگر بار هم نام الکتروسکوپ بارداری به آن نزدیک شود (بدون تماس) انحراف ورقه بیشتر می شود .</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ب) اگر بار غیر همنام الکتروسکوپ بارداری به آن نزدیک شود انحراف ورقه کمتر می شود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(و اگر نزدیکتر شود ممکن است ورقه طلا بچسبد و سپس تیغه دوباره منحرف شود.)</a:t>
            </a:r>
            <a:endParaRPr lang="fa-IR" sz="2400" b="1" dirty="0" smtClean="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395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4298613"/>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جسمی با بار مثبت را به کلاهک الکتروسکوپ خنثی نزدیک کرده و بدون تماس با آن در کنارش نگاه می داریم </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ملاحظ می شود ورقه های الکتروسکوپ باز شده است در این حالت بار کلاهک و بار ورقه ها به ترتیب عبارتند از</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1)مثبت- مثبت                                                                 2)مثبت – منفی</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3)منفی- مثبت                                                                4)منفی- منفی</a:t>
            </a:r>
          </a:p>
        </p:txBody>
      </p:sp>
    </p:spTree>
    <p:extLst>
      <p:ext uri="{BB962C8B-B14F-4D97-AF65-F5344CB8AC3E}">
        <p14:creationId xmlns:p14="http://schemas.microsoft.com/office/powerpoint/2010/main" val="284960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938" y="2007614"/>
            <a:ext cx="11256136" cy="3916457"/>
          </a:xfrm>
          <a:prstGeom prst="rect">
            <a:avLst/>
          </a:prstGeom>
        </p:spPr>
        <p:txBody>
          <a:bodyPr wrap="square">
            <a:spAutoFit/>
          </a:bodyPr>
          <a:lstStyle/>
          <a:p>
            <a:pPr algn="justLow" rtl="1">
              <a:lnSpc>
                <a:spcPct val="15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اتم از دو قسمت به نام الکترون و هسته تشکیل شده است هسته فضای بسیار کوچکی را اشغال می کند و الکترون ها در فاصله ی نسبتا دوری از هسته به دور هسته می چرخند هسته از ذرات ریزی به نام پروتون و نوترون تشکیل شده است بار الکتریکی الکترون ها را منفی و بار الکتریکی پروتون ها را مثبت در نظر گرفته اند. نوترون ها بار الکتریکی ندارند در حالت عادی تعداد پروتون ها ی موجود در هسته اتم با تعداد الکترون های آن اتم برابر است و اتم از نظر الکتریکی خنثی است.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9876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2025489"/>
            <a:ext cx="11540163" cy="3303468"/>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میله ای با بار الکتریکی مثبت را به آرامی به کلاهک الکتروسکوپ نزدیک می کنیم ورقه های الکتروسکوپ نخست بسته و سپس از هم باز می شوند بار الکتریکی قبلی الکتروسکوپ از چه نوعی بوده است؟</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1)مثبت                                 2)منفی                                3)خنثی یا مثبت                        4)منفی یا خنثی</a:t>
            </a:r>
          </a:p>
        </p:txBody>
      </p:sp>
    </p:spTree>
    <p:extLst>
      <p:ext uri="{BB962C8B-B14F-4D97-AF65-F5344CB8AC3E}">
        <p14:creationId xmlns:p14="http://schemas.microsoft.com/office/powerpoint/2010/main" val="202150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71" y="1756228"/>
            <a:ext cx="11395019" cy="5037276"/>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القای بار مثبت در الکتروسکوپ:</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1- میله پلاستیکی منفی را به کلاهک الکتروسکوپ نزدیک می کنیم.</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2)با اتصال کلاهک به زمین بارهای منفی ورقه طلا به زمین منتقل می شود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3- اتصال کلاهک به زمین را قطع میله منفی را دورمی کنیم بار مثبت در الکتروسکوپ القا می شود.</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توجه: برای القای بار منفی میله ی شیشه ای دارای بار مثبت را به کلاهک نزدیک کرده و همین مراحل را طی می کنیم</a:t>
            </a:r>
          </a:p>
        </p:txBody>
      </p:sp>
    </p:spTree>
    <p:extLst>
      <p:ext uri="{BB962C8B-B14F-4D97-AF65-F5344CB8AC3E}">
        <p14:creationId xmlns:p14="http://schemas.microsoft.com/office/powerpoint/2010/main" val="18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00832" y="2367815"/>
            <a:ext cx="848248" cy="84034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925054" y="3619098"/>
            <a:ext cx="1032806" cy="8820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 name="Straight Connector 3"/>
          <p:cNvCxnSpPr/>
          <p:nvPr/>
        </p:nvCxnSpPr>
        <p:spPr>
          <a:xfrm rot="16200000" flipH="1">
            <a:off x="1892535" y="3740584"/>
            <a:ext cx="1075078" cy="10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2381819" y="3950735"/>
            <a:ext cx="345163" cy="28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48565" y="3436214"/>
            <a:ext cx="173254" cy="327259"/>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5425820" y="2423963"/>
            <a:ext cx="848248" cy="84034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5350042" y="3675246"/>
            <a:ext cx="1032806" cy="8820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4" name="Straight Connector 13"/>
          <p:cNvCxnSpPr/>
          <p:nvPr/>
        </p:nvCxnSpPr>
        <p:spPr>
          <a:xfrm rot="16200000" flipH="1">
            <a:off x="5317523" y="3796732"/>
            <a:ext cx="1075078" cy="10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806807" y="4006883"/>
            <a:ext cx="345163" cy="28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73553" y="3492362"/>
            <a:ext cx="173254" cy="327259"/>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8475425" y="2489735"/>
            <a:ext cx="848248" cy="84034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8399647" y="3741018"/>
            <a:ext cx="1032806" cy="8820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9" name="Straight Connector 18"/>
          <p:cNvCxnSpPr/>
          <p:nvPr/>
        </p:nvCxnSpPr>
        <p:spPr>
          <a:xfrm rot="16200000" flipH="1">
            <a:off x="8367128" y="3862504"/>
            <a:ext cx="1075078" cy="10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8875662" y="4082280"/>
            <a:ext cx="345163" cy="28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823158" y="3558134"/>
            <a:ext cx="173254" cy="327259"/>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2151715" y="2623085"/>
          <a:ext cx="190500" cy="190500"/>
        </p:xfrm>
        <a:graphic>
          <a:graphicData uri="http://schemas.openxmlformats.org/presentationml/2006/ole">
            <mc:AlternateContent xmlns:mc="http://schemas.openxmlformats.org/markup-compatibility/2006">
              <mc:Choice xmlns:v="urn:schemas-microsoft-com:vml" Requires="v">
                <p:oleObj spid="_x0000_s55343" name="Equation" r:id="rId3" imgW="190440" imgH="190440" progId="Equation.DSMT4">
                  <p:embed/>
                </p:oleObj>
              </mc:Choice>
              <mc:Fallback>
                <p:oleObj name="Equation" r:id="rId3" imgW="19044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715" y="2623085"/>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ChangeAspect="1"/>
          </p:cNvGraphicFramePr>
          <p:nvPr/>
        </p:nvGraphicFramePr>
        <p:xfrm>
          <a:off x="2492091" y="2607443"/>
          <a:ext cx="190500" cy="190500"/>
        </p:xfrm>
        <a:graphic>
          <a:graphicData uri="http://schemas.openxmlformats.org/presentationml/2006/ole">
            <mc:AlternateContent xmlns:mc="http://schemas.openxmlformats.org/markup-compatibility/2006">
              <mc:Choice xmlns:v="urn:schemas-microsoft-com:vml" Requires="v">
                <p:oleObj spid="_x0000_s55344" name="Equation" r:id="rId5" imgW="190440" imgH="190440" progId="Equation.DSMT4">
                  <p:embed/>
                </p:oleObj>
              </mc:Choice>
              <mc:Fallback>
                <p:oleObj name="Equation" r:id="rId5" imgW="190440" imgH="190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091" y="2607443"/>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0" name="Object 4"/>
          <p:cNvGraphicFramePr>
            <a:graphicFrameLocks noChangeAspect="1"/>
          </p:cNvGraphicFramePr>
          <p:nvPr/>
        </p:nvGraphicFramePr>
        <p:xfrm>
          <a:off x="2158951" y="2813850"/>
          <a:ext cx="190500" cy="190500"/>
        </p:xfrm>
        <a:graphic>
          <a:graphicData uri="http://schemas.openxmlformats.org/presentationml/2006/ole">
            <mc:AlternateContent xmlns:mc="http://schemas.openxmlformats.org/markup-compatibility/2006">
              <mc:Choice xmlns:v="urn:schemas-microsoft-com:vml" Requires="v">
                <p:oleObj spid="_x0000_s55345" name="Equation" r:id="rId6" imgW="190440" imgH="190440" progId="Equation.DSMT4">
                  <p:embed/>
                </p:oleObj>
              </mc:Choice>
              <mc:Fallback>
                <p:oleObj name="Equation" r:id="rId6" imgW="190440" imgH="1904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951" y="2813850"/>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5"/>
          <p:cNvGraphicFramePr>
            <a:graphicFrameLocks noChangeAspect="1"/>
          </p:cNvGraphicFramePr>
          <p:nvPr/>
        </p:nvGraphicFramePr>
        <p:xfrm>
          <a:off x="2499812" y="2865621"/>
          <a:ext cx="190500" cy="190500"/>
        </p:xfrm>
        <a:graphic>
          <a:graphicData uri="http://schemas.openxmlformats.org/presentationml/2006/ole">
            <mc:AlternateContent xmlns:mc="http://schemas.openxmlformats.org/markup-compatibility/2006">
              <mc:Choice xmlns:v="urn:schemas-microsoft-com:vml" Requires="v">
                <p:oleObj spid="_x0000_s55346" name="Equation" r:id="rId7" imgW="190440" imgH="190440" progId="Equation.DSMT4">
                  <p:embed/>
                </p:oleObj>
              </mc:Choice>
              <mc:Fallback>
                <p:oleObj name="Equation" r:id="rId7" imgW="190440" imgH="1904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812" y="2865621"/>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2" name="Object 6"/>
          <p:cNvGraphicFramePr>
            <a:graphicFrameLocks noChangeAspect="1"/>
          </p:cNvGraphicFramePr>
          <p:nvPr/>
        </p:nvGraphicFramePr>
        <p:xfrm>
          <a:off x="2047741" y="4245343"/>
          <a:ext cx="190500" cy="127000"/>
        </p:xfrm>
        <a:graphic>
          <a:graphicData uri="http://schemas.openxmlformats.org/presentationml/2006/ole">
            <mc:AlternateContent xmlns:mc="http://schemas.openxmlformats.org/markup-compatibility/2006">
              <mc:Choice xmlns:v="urn:schemas-microsoft-com:vml" Requires="v">
                <p:oleObj spid="_x0000_s55347" name="Equation" r:id="rId8" imgW="190440" imgH="126720" progId="Equation.DSMT4">
                  <p:embed/>
                </p:oleObj>
              </mc:Choice>
              <mc:Fallback>
                <p:oleObj name="Equation" r:id="rId8" imgW="190440" imgH="1267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7741" y="4245343"/>
                        <a:ext cx="1905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3" name="Object 7"/>
          <p:cNvGraphicFramePr>
            <a:graphicFrameLocks noChangeAspect="1"/>
          </p:cNvGraphicFramePr>
          <p:nvPr/>
        </p:nvGraphicFramePr>
        <p:xfrm>
          <a:off x="2706403" y="3922228"/>
          <a:ext cx="190500" cy="127000"/>
        </p:xfrm>
        <a:graphic>
          <a:graphicData uri="http://schemas.openxmlformats.org/presentationml/2006/ole">
            <mc:AlternateContent xmlns:mc="http://schemas.openxmlformats.org/markup-compatibility/2006">
              <mc:Choice xmlns:v="urn:schemas-microsoft-com:vml" Requires="v">
                <p:oleObj spid="_x0000_s55348" name="Equation" r:id="rId10" imgW="190440" imgH="126720" progId="Equation.DSMT4">
                  <p:embed/>
                </p:oleObj>
              </mc:Choice>
              <mc:Fallback>
                <p:oleObj name="Equation" r:id="rId10" imgW="190440" imgH="1267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6403" y="3922228"/>
                        <a:ext cx="1905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5" name="Object 9"/>
          <p:cNvGraphicFramePr>
            <a:graphicFrameLocks noChangeAspect="1"/>
          </p:cNvGraphicFramePr>
          <p:nvPr/>
        </p:nvGraphicFramePr>
        <p:xfrm>
          <a:off x="2041475" y="3931435"/>
          <a:ext cx="190500" cy="127000"/>
        </p:xfrm>
        <a:graphic>
          <a:graphicData uri="http://schemas.openxmlformats.org/presentationml/2006/ole">
            <mc:AlternateContent xmlns:mc="http://schemas.openxmlformats.org/markup-compatibility/2006">
              <mc:Choice xmlns:v="urn:schemas-microsoft-com:vml" Requires="v">
                <p:oleObj spid="_x0000_s55349" name="Equation" r:id="rId11" imgW="190440" imgH="126720" progId="Equation.DSMT4">
                  <p:embed/>
                </p:oleObj>
              </mc:Choice>
              <mc:Fallback>
                <p:oleObj name="Equation" r:id="rId11" imgW="190440" imgH="12672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1475" y="3931435"/>
                        <a:ext cx="1905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6" name="Object 10"/>
          <p:cNvGraphicFramePr>
            <a:graphicFrameLocks noChangeAspect="1"/>
          </p:cNvGraphicFramePr>
          <p:nvPr/>
        </p:nvGraphicFramePr>
        <p:xfrm>
          <a:off x="2745038" y="4254366"/>
          <a:ext cx="190500" cy="227631"/>
        </p:xfrm>
        <a:graphic>
          <a:graphicData uri="http://schemas.openxmlformats.org/presentationml/2006/ole">
            <mc:AlternateContent xmlns:mc="http://schemas.openxmlformats.org/markup-compatibility/2006">
              <mc:Choice xmlns:v="urn:schemas-microsoft-com:vml" Requires="v">
                <p:oleObj spid="_x0000_s55350" name="Equation" r:id="rId12" imgW="190440" imgH="126720" progId="Equation.DSMT4">
                  <p:embed/>
                </p:oleObj>
              </mc:Choice>
              <mc:Fallback>
                <p:oleObj name="Equation" r:id="rId12" imgW="190440" imgH="12672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5038" y="4254366"/>
                        <a:ext cx="190500" cy="227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7" name="Object 11"/>
          <p:cNvGraphicFramePr>
            <a:graphicFrameLocks noChangeAspect="1"/>
          </p:cNvGraphicFramePr>
          <p:nvPr/>
        </p:nvGraphicFramePr>
        <p:xfrm>
          <a:off x="5971239" y="2687822"/>
          <a:ext cx="190500" cy="190500"/>
        </p:xfrm>
        <a:graphic>
          <a:graphicData uri="http://schemas.openxmlformats.org/presentationml/2006/ole">
            <mc:AlternateContent xmlns:mc="http://schemas.openxmlformats.org/markup-compatibility/2006">
              <mc:Choice xmlns:v="urn:schemas-microsoft-com:vml" Requires="v">
                <p:oleObj spid="_x0000_s55351" name="Equation" r:id="rId13" imgW="190440" imgH="190440" progId="Equation.DSMT4">
                  <p:embed/>
                </p:oleObj>
              </mc:Choice>
              <mc:Fallback>
                <p:oleObj name="Equation" r:id="rId13" imgW="190440" imgH="1904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239" y="2687822"/>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8" name="Object 12"/>
          <p:cNvGraphicFramePr>
            <a:graphicFrameLocks noChangeAspect="1"/>
          </p:cNvGraphicFramePr>
          <p:nvPr/>
        </p:nvGraphicFramePr>
        <p:xfrm>
          <a:off x="5560846" y="2672532"/>
          <a:ext cx="190500" cy="190500"/>
        </p:xfrm>
        <a:graphic>
          <a:graphicData uri="http://schemas.openxmlformats.org/presentationml/2006/ole">
            <mc:AlternateContent xmlns:mc="http://schemas.openxmlformats.org/markup-compatibility/2006">
              <mc:Choice xmlns:v="urn:schemas-microsoft-com:vml" Requires="v">
                <p:oleObj spid="_x0000_s55352" name="Equation" r:id="rId14" imgW="190440" imgH="190440" progId="Equation.DSMT4">
                  <p:embed/>
                </p:oleObj>
              </mc:Choice>
              <mc:Fallback>
                <p:oleObj name="Equation" r:id="rId14" imgW="190440" imgH="19044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846" y="2672532"/>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9" name="Object 13"/>
          <p:cNvGraphicFramePr>
            <a:graphicFrameLocks noChangeAspect="1"/>
          </p:cNvGraphicFramePr>
          <p:nvPr/>
        </p:nvGraphicFramePr>
        <p:xfrm>
          <a:off x="5950168" y="2945414"/>
          <a:ext cx="190500" cy="190500"/>
        </p:xfrm>
        <a:graphic>
          <a:graphicData uri="http://schemas.openxmlformats.org/presentationml/2006/ole">
            <mc:AlternateContent xmlns:mc="http://schemas.openxmlformats.org/markup-compatibility/2006">
              <mc:Choice xmlns:v="urn:schemas-microsoft-com:vml" Requires="v">
                <p:oleObj spid="_x0000_s55353" name="Equation" r:id="rId15" imgW="190440" imgH="190440" progId="Equation.DSMT4">
                  <p:embed/>
                </p:oleObj>
              </mc:Choice>
              <mc:Fallback>
                <p:oleObj name="Equation" r:id="rId15" imgW="190440" imgH="190440"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168" y="2945414"/>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0" name="Object 14"/>
          <p:cNvGraphicFramePr>
            <a:graphicFrameLocks noChangeAspect="1"/>
          </p:cNvGraphicFramePr>
          <p:nvPr/>
        </p:nvGraphicFramePr>
        <p:xfrm>
          <a:off x="5607585" y="2891206"/>
          <a:ext cx="190500" cy="190500"/>
        </p:xfrm>
        <a:graphic>
          <a:graphicData uri="http://schemas.openxmlformats.org/presentationml/2006/ole">
            <mc:AlternateContent xmlns:mc="http://schemas.openxmlformats.org/markup-compatibility/2006">
              <mc:Choice xmlns:v="urn:schemas-microsoft-com:vml" Requires="v">
                <p:oleObj spid="_x0000_s55354" name="Equation" r:id="rId16" imgW="190440" imgH="190440" progId="Equation.DSMT4">
                  <p:embed/>
                </p:oleObj>
              </mc:Choice>
              <mc:Fallback>
                <p:oleObj name="Equation" r:id="rId16" imgW="190440" imgH="19044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585" y="2891206"/>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1" name="Object 15"/>
          <p:cNvGraphicFramePr>
            <a:graphicFrameLocks noChangeAspect="1"/>
          </p:cNvGraphicFramePr>
          <p:nvPr/>
        </p:nvGraphicFramePr>
        <p:xfrm>
          <a:off x="9018537" y="2827606"/>
          <a:ext cx="190500" cy="190500"/>
        </p:xfrm>
        <a:graphic>
          <a:graphicData uri="http://schemas.openxmlformats.org/presentationml/2006/ole">
            <mc:AlternateContent xmlns:mc="http://schemas.openxmlformats.org/markup-compatibility/2006">
              <mc:Choice xmlns:v="urn:schemas-microsoft-com:vml" Requires="v">
                <p:oleObj spid="_x0000_s55355" name="Equation" r:id="rId17" imgW="190440" imgH="190440" progId="Equation.DSMT4">
                  <p:embed/>
                </p:oleObj>
              </mc:Choice>
              <mc:Fallback>
                <p:oleObj name="Equation" r:id="rId17" imgW="190440" imgH="19044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8537" y="2827606"/>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2" name="Object 16"/>
          <p:cNvGraphicFramePr>
            <a:graphicFrameLocks noChangeAspect="1"/>
          </p:cNvGraphicFramePr>
          <p:nvPr/>
        </p:nvGraphicFramePr>
        <p:xfrm>
          <a:off x="8666597" y="2831482"/>
          <a:ext cx="190500" cy="190500"/>
        </p:xfrm>
        <a:graphic>
          <a:graphicData uri="http://schemas.openxmlformats.org/presentationml/2006/ole">
            <mc:AlternateContent xmlns:mc="http://schemas.openxmlformats.org/markup-compatibility/2006">
              <mc:Choice xmlns:v="urn:schemas-microsoft-com:vml" Requires="v">
                <p:oleObj spid="_x0000_s55356" name="Equation" r:id="rId18" imgW="190440" imgH="190440" progId="Equation.DSMT4">
                  <p:embed/>
                </p:oleObj>
              </mc:Choice>
              <mc:Fallback>
                <p:oleObj name="Equation" r:id="rId18" imgW="190440" imgH="19044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597" y="2831482"/>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3" name="Object 17"/>
          <p:cNvGraphicFramePr>
            <a:graphicFrameLocks noChangeAspect="1"/>
          </p:cNvGraphicFramePr>
          <p:nvPr/>
        </p:nvGraphicFramePr>
        <p:xfrm>
          <a:off x="9199697" y="4145280"/>
          <a:ext cx="190500" cy="190500"/>
        </p:xfrm>
        <a:graphic>
          <a:graphicData uri="http://schemas.openxmlformats.org/presentationml/2006/ole">
            <mc:AlternateContent xmlns:mc="http://schemas.openxmlformats.org/markup-compatibility/2006">
              <mc:Choice xmlns:v="urn:schemas-microsoft-com:vml" Requires="v">
                <p:oleObj spid="_x0000_s55357" name="Equation" r:id="rId19" imgW="190440" imgH="190440" progId="Equation.DSMT4">
                  <p:embed/>
                </p:oleObj>
              </mc:Choice>
              <mc:Fallback>
                <p:oleObj name="Equation" r:id="rId19" imgW="190440" imgH="190440" progId="Equation.DSMT4">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697" y="4145280"/>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4" name="Object 18"/>
          <p:cNvGraphicFramePr>
            <a:graphicFrameLocks noChangeAspect="1"/>
          </p:cNvGraphicFramePr>
          <p:nvPr/>
        </p:nvGraphicFramePr>
        <p:xfrm>
          <a:off x="8520313" y="4139482"/>
          <a:ext cx="190500" cy="190500"/>
        </p:xfrm>
        <a:graphic>
          <a:graphicData uri="http://schemas.openxmlformats.org/presentationml/2006/ole">
            <mc:AlternateContent xmlns:mc="http://schemas.openxmlformats.org/markup-compatibility/2006">
              <mc:Choice xmlns:v="urn:schemas-microsoft-com:vml" Requires="v">
                <p:oleObj spid="_x0000_s55358" name="Equation" r:id="rId20" imgW="190440" imgH="190440" progId="Equation.DSMT4">
                  <p:embed/>
                </p:oleObj>
              </mc:Choice>
              <mc:Fallback>
                <p:oleObj name="Equation" r:id="rId20" imgW="190440" imgH="1904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313" y="4139482"/>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Straight Connector 39"/>
          <p:cNvCxnSpPr>
            <a:stCxn id="12" idx="6"/>
          </p:cNvCxnSpPr>
          <p:nvPr/>
        </p:nvCxnSpPr>
        <p:spPr>
          <a:xfrm flipV="1">
            <a:off x="6274068" y="2839453"/>
            <a:ext cx="742749" cy="4685"/>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rot="16200000" flipH="1">
            <a:off x="6415238" y="3460281"/>
            <a:ext cx="1251287" cy="96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6700167" y="4177984"/>
            <a:ext cx="587020" cy="369332"/>
          </a:xfrm>
          <a:prstGeom prst="rect">
            <a:avLst/>
          </a:prstGeom>
        </p:spPr>
        <p:txBody>
          <a:bodyPr wrap="none">
            <a:spAutoFit/>
          </a:bodyPr>
          <a:lstStyle/>
          <a:p>
            <a:r>
              <a:rPr lang="fa-IR" b="1" dirty="0" smtClean="0">
                <a:latin typeface="Calibri" panose="020F0502020204030204" pitchFamily="34" charset="0"/>
                <a:ea typeface="Calibri" panose="020F0502020204030204" pitchFamily="34" charset="0"/>
                <a:cs typeface="B Nazanin" panose="00000400000000000000" pitchFamily="2" charset="-78"/>
              </a:rPr>
              <a:t>زمین</a:t>
            </a:r>
            <a:endParaRPr lang="en-US" dirty="0"/>
          </a:p>
        </p:txBody>
      </p:sp>
      <p:grpSp>
        <p:nvGrpSpPr>
          <p:cNvPr id="47" name="Group 46"/>
          <p:cNvGrpSpPr/>
          <p:nvPr/>
        </p:nvGrpSpPr>
        <p:grpSpPr>
          <a:xfrm>
            <a:off x="6262838" y="3338362"/>
            <a:ext cx="407469" cy="434741"/>
            <a:chOff x="3250131" y="4916904"/>
            <a:chExt cx="771628" cy="1251287"/>
          </a:xfrm>
        </p:grpSpPr>
        <p:cxnSp>
          <p:nvCxnSpPr>
            <p:cNvPr id="45" name="Straight Connector 44"/>
            <p:cNvCxnSpPr/>
            <p:nvPr/>
          </p:nvCxnSpPr>
          <p:spPr>
            <a:xfrm flipV="1">
              <a:off x="3250131" y="4916905"/>
              <a:ext cx="742749" cy="4685"/>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rot="16200000" flipH="1">
              <a:off x="3391301" y="5537733"/>
              <a:ext cx="1251287" cy="96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cxnSp>
        <p:nvCxnSpPr>
          <p:cNvPr id="49" name="Straight Connector 48"/>
          <p:cNvCxnSpPr/>
          <p:nvPr/>
        </p:nvCxnSpPr>
        <p:spPr>
          <a:xfrm rot="16200000" flipH="1">
            <a:off x="6068728" y="3556535"/>
            <a:ext cx="423512" cy="9626"/>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55315" name="Object 19"/>
          <p:cNvGraphicFramePr>
            <a:graphicFrameLocks noChangeAspect="1"/>
          </p:cNvGraphicFramePr>
          <p:nvPr/>
        </p:nvGraphicFramePr>
        <p:xfrm>
          <a:off x="6378775" y="3464125"/>
          <a:ext cx="190500" cy="127000"/>
        </p:xfrm>
        <a:graphic>
          <a:graphicData uri="http://schemas.openxmlformats.org/presentationml/2006/ole">
            <mc:AlternateContent xmlns:mc="http://schemas.openxmlformats.org/markup-compatibility/2006">
              <mc:Choice xmlns:v="urn:schemas-microsoft-com:vml" Requires="v">
                <p:oleObj spid="_x0000_s55359" name="Equation" r:id="rId21" imgW="190440" imgH="126720" progId="Equation.DSMT4">
                  <p:embed/>
                </p:oleObj>
              </mc:Choice>
              <mc:Fallback>
                <p:oleObj name="Equation" r:id="rId21" imgW="190440" imgH="126720" progId="Equation.DSMT4">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78775" y="3464125"/>
                        <a:ext cx="1905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Oval 52"/>
          <p:cNvSpPr/>
          <p:nvPr/>
        </p:nvSpPr>
        <p:spPr>
          <a:xfrm>
            <a:off x="6348242" y="3375261"/>
            <a:ext cx="246130" cy="243838"/>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2006639" y="1997952"/>
            <a:ext cx="1010969" cy="1468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05371239"/>
              </p:ext>
            </p:extLst>
          </p:nvPr>
        </p:nvGraphicFramePr>
        <p:xfrm>
          <a:off x="2073915" y="2007780"/>
          <a:ext cx="183624" cy="193825"/>
        </p:xfrm>
        <a:graphic>
          <a:graphicData uri="http://schemas.openxmlformats.org/presentationml/2006/ole">
            <mc:AlternateContent xmlns:mc="http://schemas.openxmlformats.org/markup-compatibility/2006">
              <mc:Choice xmlns:v="urn:schemas-microsoft-com:vml" Requires="v">
                <p:oleObj spid="_x0000_s55360" name="Equation" r:id="rId23" imgW="228600" imgH="241200" progId="Equation.DSMT4">
                  <p:embed/>
                </p:oleObj>
              </mc:Choice>
              <mc:Fallback>
                <p:oleObj name="Equation" r:id="rId23" imgW="228600" imgH="241200" progId="Equation.DSMT4">
                  <p:embed/>
                  <p:pic>
                    <p:nvPicPr>
                      <p:cNvPr id="0" name=""/>
                      <p:cNvPicPr/>
                      <p:nvPr/>
                    </p:nvPicPr>
                    <p:blipFill>
                      <a:blip r:embed="rId24"/>
                      <a:stretch>
                        <a:fillRect/>
                      </a:stretch>
                    </p:blipFill>
                    <p:spPr>
                      <a:xfrm>
                        <a:off x="2073915" y="2007780"/>
                        <a:ext cx="183624" cy="193825"/>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745557798"/>
              </p:ext>
            </p:extLst>
          </p:nvPr>
        </p:nvGraphicFramePr>
        <p:xfrm>
          <a:off x="2241555" y="2007780"/>
          <a:ext cx="183624" cy="193825"/>
        </p:xfrm>
        <a:graphic>
          <a:graphicData uri="http://schemas.openxmlformats.org/presentationml/2006/ole">
            <mc:AlternateContent xmlns:mc="http://schemas.openxmlformats.org/markup-compatibility/2006">
              <mc:Choice xmlns:v="urn:schemas-microsoft-com:vml" Requires="v">
                <p:oleObj spid="_x0000_s55361" name="Equation" r:id="rId25" imgW="228600" imgH="241200" progId="Equation.DSMT4">
                  <p:embed/>
                </p:oleObj>
              </mc:Choice>
              <mc:Fallback>
                <p:oleObj name="Equation" r:id="rId25" imgW="228600" imgH="241200" progId="Equation.DSMT4">
                  <p:embed/>
                  <p:pic>
                    <p:nvPicPr>
                      <p:cNvPr id="0" name=""/>
                      <p:cNvPicPr/>
                      <p:nvPr/>
                    </p:nvPicPr>
                    <p:blipFill>
                      <a:blip r:embed="rId24"/>
                      <a:stretch>
                        <a:fillRect/>
                      </a:stretch>
                    </p:blipFill>
                    <p:spPr>
                      <a:xfrm>
                        <a:off x="2241555" y="2007780"/>
                        <a:ext cx="183624" cy="193825"/>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748745367"/>
              </p:ext>
            </p:extLst>
          </p:nvPr>
        </p:nvGraphicFramePr>
        <p:xfrm>
          <a:off x="2409195" y="2007780"/>
          <a:ext cx="183624" cy="193825"/>
        </p:xfrm>
        <a:graphic>
          <a:graphicData uri="http://schemas.openxmlformats.org/presentationml/2006/ole">
            <mc:AlternateContent xmlns:mc="http://schemas.openxmlformats.org/markup-compatibility/2006">
              <mc:Choice xmlns:v="urn:schemas-microsoft-com:vml" Requires="v">
                <p:oleObj spid="_x0000_s55362" name="Equation" r:id="rId26" imgW="228600" imgH="241200" progId="Equation.DSMT4">
                  <p:embed/>
                </p:oleObj>
              </mc:Choice>
              <mc:Fallback>
                <p:oleObj name="Equation" r:id="rId26" imgW="228600" imgH="241200" progId="Equation.DSMT4">
                  <p:embed/>
                  <p:pic>
                    <p:nvPicPr>
                      <p:cNvPr id="0" name=""/>
                      <p:cNvPicPr/>
                      <p:nvPr/>
                    </p:nvPicPr>
                    <p:blipFill>
                      <a:blip r:embed="rId24"/>
                      <a:stretch>
                        <a:fillRect/>
                      </a:stretch>
                    </p:blipFill>
                    <p:spPr>
                      <a:xfrm>
                        <a:off x="2409195" y="2007780"/>
                        <a:ext cx="183624" cy="193825"/>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4273007936"/>
              </p:ext>
            </p:extLst>
          </p:nvPr>
        </p:nvGraphicFramePr>
        <p:xfrm>
          <a:off x="2592075" y="2007780"/>
          <a:ext cx="183624" cy="193825"/>
        </p:xfrm>
        <a:graphic>
          <a:graphicData uri="http://schemas.openxmlformats.org/presentationml/2006/ole">
            <mc:AlternateContent xmlns:mc="http://schemas.openxmlformats.org/markup-compatibility/2006">
              <mc:Choice xmlns:v="urn:schemas-microsoft-com:vml" Requires="v">
                <p:oleObj spid="_x0000_s55363" name="Equation" r:id="rId27" imgW="228600" imgH="241200" progId="Equation.DSMT4">
                  <p:embed/>
                </p:oleObj>
              </mc:Choice>
              <mc:Fallback>
                <p:oleObj name="Equation" r:id="rId27" imgW="228600" imgH="241200" progId="Equation.DSMT4">
                  <p:embed/>
                  <p:pic>
                    <p:nvPicPr>
                      <p:cNvPr id="0" name=""/>
                      <p:cNvPicPr/>
                      <p:nvPr/>
                    </p:nvPicPr>
                    <p:blipFill>
                      <a:blip r:embed="rId24"/>
                      <a:stretch>
                        <a:fillRect/>
                      </a:stretch>
                    </p:blipFill>
                    <p:spPr>
                      <a:xfrm>
                        <a:off x="2592075" y="2007780"/>
                        <a:ext cx="183624" cy="193825"/>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406715469"/>
              </p:ext>
            </p:extLst>
          </p:nvPr>
        </p:nvGraphicFramePr>
        <p:xfrm>
          <a:off x="2759715" y="2007780"/>
          <a:ext cx="183624" cy="193825"/>
        </p:xfrm>
        <a:graphic>
          <a:graphicData uri="http://schemas.openxmlformats.org/presentationml/2006/ole">
            <mc:AlternateContent xmlns:mc="http://schemas.openxmlformats.org/markup-compatibility/2006">
              <mc:Choice xmlns:v="urn:schemas-microsoft-com:vml" Requires="v">
                <p:oleObj spid="_x0000_s55364" name="Equation" r:id="rId28" imgW="228600" imgH="241200" progId="Equation.DSMT4">
                  <p:embed/>
                </p:oleObj>
              </mc:Choice>
              <mc:Fallback>
                <p:oleObj name="Equation" r:id="rId28" imgW="228600" imgH="241200" progId="Equation.DSMT4">
                  <p:embed/>
                  <p:pic>
                    <p:nvPicPr>
                      <p:cNvPr id="0" name=""/>
                      <p:cNvPicPr/>
                      <p:nvPr/>
                    </p:nvPicPr>
                    <p:blipFill>
                      <a:blip r:embed="rId24"/>
                      <a:stretch>
                        <a:fillRect/>
                      </a:stretch>
                    </p:blipFill>
                    <p:spPr>
                      <a:xfrm>
                        <a:off x="2759715" y="2007780"/>
                        <a:ext cx="183624" cy="193825"/>
                      </a:xfrm>
                      <a:prstGeom prst="rect">
                        <a:avLst/>
                      </a:prstGeom>
                    </p:spPr>
                  </p:pic>
                </p:oleObj>
              </mc:Fallback>
            </mc:AlternateContent>
          </a:graphicData>
        </a:graphic>
      </p:graphicFrame>
      <p:sp>
        <p:nvSpPr>
          <p:cNvPr id="54" name="Rectangle 53"/>
          <p:cNvSpPr/>
          <p:nvPr/>
        </p:nvSpPr>
        <p:spPr>
          <a:xfrm>
            <a:off x="5374679" y="1997952"/>
            <a:ext cx="1010969" cy="1468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2475491887"/>
              </p:ext>
            </p:extLst>
          </p:nvPr>
        </p:nvGraphicFramePr>
        <p:xfrm>
          <a:off x="5441955" y="2007780"/>
          <a:ext cx="183624" cy="193825"/>
        </p:xfrm>
        <a:graphic>
          <a:graphicData uri="http://schemas.openxmlformats.org/presentationml/2006/ole">
            <mc:AlternateContent xmlns:mc="http://schemas.openxmlformats.org/markup-compatibility/2006">
              <mc:Choice xmlns:v="urn:schemas-microsoft-com:vml" Requires="v">
                <p:oleObj spid="_x0000_s55365" name="Equation" r:id="rId29" imgW="228600" imgH="241200" progId="Equation.DSMT4">
                  <p:embed/>
                </p:oleObj>
              </mc:Choice>
              <mc:Fallback>
                <p:oleObj name="Equation" r:id="rId29" imgW="228600" imgH="241200" progId="Equation.DSMT4">
                  <p:embed/>
                  <p:pic>
                    <p:nvPicPr>
                      <p:cNvPr id="0" name=""/>
                      <p:cNvPicPr/>
                      <p:nvPr/>
                    </p:nvPicPr>
                    <p:blipFill>
                      <a:blip r:embed="rId24"/>
                      <a:stretch>
                        <a:fillRect/>
                      </a:stretch>
                    </p:blipFill>
                    <p:spPr>
                      <a:xfrm>
                        <a:off x="5441955" y="2007780"/>
                        <a:ext cx="183624" cy="193825"/>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092220295"/>
              </p:ext>
            </p:extLst>
          </p:nvPr>
        </p:nvGraphicFramePr>
        <p:xfrm>
          <a:off x="5609595" y="2007780"/>
          <a:ext cx="183624" cy="193825"/>
        </p:xfrm>
        <a:graphic>
          <a:graphicData uri="http://schemas.openxmlformats.org/presentationml/2006/ole">
            <mc:AlternateContent xmlns:mc="http://schemas.openxmlformats.org/markup-compatibility/2006">
              <mc:Choice xmlns:v="urn:schemas-microsoft-com:vml" Requires="v">
                <p:oleObj spid="_x0000_s55366" name="Equation" r:id="rId30" imgW="228600" imgH="241200" progId="Equation.DSMT4">
                  <p:embed/>
                </p:oleObj>
              </mc:Choice>
              <mc:Fallback>
                <p:oleObj name="Equation" r:id="rId30" imgW="228600" imgH="241200" progId="Equation.DSMT4">
                  <p:embed/>
                  <p:pic>
                    <p:nvPicPr>
                      <p:cNvPr id="0" name=""/>
                      <p:cNvPicPr/>
                      <p:nvPr/>
                    </p:nvPicPr>
                    <p:blipFill>
                      <a:blip r:embed="rId24"/>
                      <a:stretch>
                        <a:fillRect/>
                      </a:stretch>
                    </p:blipFill>
                    <p:spPr>
                      <a:xfrm>
                        <a:off x="5609595" y="2007780"/>
                        <a:ext cx="183624" cy="193825"/>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81897592"/>
              </p:ext>
            </p:extLst>
          </p:nvPr>
        </p:nvGraphicFramePr>
        <p:xfrm>
          <a:off x="5777235" y="2007780"/>
          <a:ext cx="183624" cy="193825"/>
        </p:xfrm>
        <a:graphic>
          <a:graphicData uri="http://schemas.openxmlformats.org/presentationml/2006/ole">
            <mc:AlternateContent xmlns:mc="http://schemas.openxmlformats.org/markup-compatibility/2006">
              <mc:Choice xmlns:v="urn:schemas-microsoft-com:vml" Requires="v">
                <p:oleObj spid="_x0000_s55367" name="Equation" r:id="rId31" imgW="228600" imgH="241200" progId="Equation.DSMT4">
                  <p:embed/>
                </p:oleObj>
              </mc:Choice>
              <mc:Fallback>
                <p:oleObj name="Equation" r:id="rId31" imgW="228600" imgH="241200" progId="Equation.DSMT4">
                  <p:embed/>
                  <p:pic>
                    <p:nvPicPr>
                      <p:cNvPr id="0" name=""/>
                      <p:cNvPicPr/>
                      <p:nvPr/>
                    </p:nvPicPr>
                    <p:blipFill>
                      <a:blip r:embed="rId24"/>
                      <a:stretch>
                        <a:fillRect/>
                      </a:stretch>
                    </p:blipFill>
                    <p:spPr>
                      <a:xfrm>
                        <a:off x="5777235" y="2007780"/>
                        <a:ext cx="183624" cy="193825"/>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2285229994"/>
              </p:ext>
            </p:extLst>
          </p:nvPr>
        </p:nvGraphicFramePr>
        <p:xfrm>
          <a:off x="5960115" y="2007780"/>
          <a:ext cx="183624" cy="193825"/>
        </p:xfrm>
        <a:graphic>
          <a:graphicData uri="http://schemas.openxmlformats.org/presentationml/2006/ole">
            <mc:AlternateContent xmlns:mc="http://schemas.openxmlformats.org/markup-compatibility/2006">
              <mc:Choice xmlns:v="urn:schemas-microsoft-com:vml" Requires="v">
                <p:oleObj spid="_x0000_s55368" name="Equation" r:id="rId32" imgW="228600" imgH="241200" progId="Equation.DSMT4">
                  <p:embed/>
                </p:oleObj>
              </mc:Choice>
              <mc:Fallback>
                <p:oleObj name="Equation" r:id="rId32" imgW="228600" imgH="241200" progId="Equation.DSMT4">
                  <p:embed/>
                  <p:pic>
                    <p:nvPicPr>
                      <p:cNvPr id="0" name=""/>
                      <p:cNvPicPr/>
                      <p:nvPr/>
                    </p:nvPicPr>
                    <p:blipFill>
                      <a:blip r:embed="rId24"/>
                      <a:stretch>
                        <a:fillRect/>
                      </a:stretch>
                    </p:blipFill>
                    <p:spPr>
                      <a:xfrm>
                        <a:off x="5960115" y="2007780"/>
                        <a:ext cx="183624" cy="19382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583814715"/>
              </p:ext>
            </p:extLst>
          </p:nvPr>
        </p:nvGraphicFramePr>
        <p:xfrm>
          <a:off x="6127755" y="2007780"/>
          <a:ext cx="183624" cy="193825"/>
        </p:xfrm>
        <a:graphic>
          <a:graphicData uri="http://schemas.openxmlformats.org/presentationml/2006/ole">
            <mc:AlternateContent xmlns:mc="http://schemas.openxmlformats.org/markup-compatibility/2006">
              <mc:Choice xmlns:v="urn:schemas-microsoft-com:vml" Requires="v">
                <p:oleObj spid="_x0000_s55369" name="Equation" r:id="rId33" imgW="228600" imgH="241200" progId="Equation.DSMT4">
                  <p:embed/>
                </p:oleObj>
              </mc:Choice>
              <mc:Fallback>
                <p:oleObj name="Equation" r:id="rId33" imgW="228600" imgH="241200" progId="Equation.DSMT4">
                  <p:embed/>
                  <p:pic>
                    <p:nvPicPr>
                      <p:cNvPr id="0" name=""/>
                      <p:cNvPicPr/>
                      <p:nvPr/>
                    </p:nvPicPr>
                    <p:blipFill>
                      <a:blip r:embed="rId24"/>
                      <a:stretch>
                        <a:fillRect/>
                      </a:stretch>
                    </p:blipFill>
                    <p:spPr>
                      <a:xfrm>
                        <a:off x="6127755" y="2007780"/>
                        <a:ext cx="183624" cy="193825"/>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8910" y="729295"/>
            <a:ext cx="8591535" cy="3808735"/>
          </a:xfrm>
          <a:prstGeom prst="rect">
            <a:avLst/>
          </a:prstGeom>
        </p:spPr>
        <p:txBody>
          <a:bodyPr wrap="square">
            <a:spAutoFit/>
          </a:bodyPr>
          <a:lstStyle/>
          <a:p>
            <a:pPr indent="-1905" algn="ctr" rtl="1">
              <a:lnSpc>
                <a:spcPct val="200000"/>
              </a:lnSpc>
            </a:pPr>
            <a:r>
              <a:rPr lang="fa-IR" sz="13800" dirty="0" smtClea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پایان</a:t>
            </a:r>
            <a:endParaRPr lang="en-US" sz="13800" dirty="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2" name="Object 1"/>
          <p:cNvGraphicFramePr>
            <a:graphicFrameLocks noChangeAspect="1"/>
          </p:cNvGraphicFramePr>
          <p:nvPr>
            <p:extLst/>
          </p:nvPr>
        </p:nvGraphicFramePr>
        <p:xfrm>
          <a:off x="4394200" y="2362200"/>
          <a:ext cx="914400" cy="271463"/>
        </p:xfrm>
        <a:graphic>
          <a:graphicData uri="http://schemas.openxmlformats.org/presentationml/2006/ole">
            <mc:AlternateContent xmlns:mc="http://schemas.openxmlformats.org/markup-compatibility/2006">
              <mc:Choice xmlns:v="urn:schemas-microsoft-com:vml" Requires="v">
                <p:oleObj spid="_x0000_s29706" name="Equation" r:id="rId3" imgW="914400" imgH="272160" progId="Equation.DSMT4">
                  <p:embed/>
                </p:oleObj>
              </mc:Choice>
              <mc:Fallback>
                <p:oleObj name="Equation" r:id="rId3" imgW="914400" imgH="27216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2362200"/>
                        <a:ext cx="9144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891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2032000"/>
            <a:ext cx="11569188" cy="1836400"/>
          </a:xfrm>
          <a:prstGeom prst="rect">
            <a:avLst/>
          </a:prstGeom>
        </p:spPr>
        <p:txBody>
          <a:bodyPr wrap="square">
            <a:spAutoFit/>
          </a:bodyPr>
          <a:lstStyle/>
          <a:p>
            <a:pPr algn="justLow" rtl="1">
              <a:lnSpc>
                <a:spcPct val="200000"/>
              </a:lnSpc>
              <a:spcAft>
                <a:spcPts val="1000"/>
              </a:spcAft>
            </a:pPr>
            <a:r>
              <a:rPr lang="fa-IR" sz="28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اصل پایستگی انرژی:</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بار الکتریکی به وجود نمی آید واز بین نمی رود و فقط از جسمی به جسم دیگر منتقل می شود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1155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4" y="2510971"/>
            <a:ext cx="11569188" cy="2934137"/>
          </a:xfrm>
          <a:prstGeom prst="rect">
            <a:avLst/>
          </a:prstGeom>
        </p:spPr>
        <p:txBody>
          <a:bodyPr wrap="square">
            <a:spAutoFit/>
          </a:bodyPr>
          <a:lstStyle/>
          <a:p>
            <a:pPr algn="justLow" rtl="1">
              <a:lnSpc>
                <a:spcPct val="200000"/>
              </a:lnSpc>
              <a:spcAft>
                <a:spcPts val="1000"/>
              </a:spcAft>
            </a:pPr>
            <a:r>
              <a:rPr lang="fa-IR" sz="28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به وجود آوردن بار الکتریکی:</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بار الکتریکی به سه روش مالش ، تماس و القا ایجاد می گردد.</a:t>
            </a:r>
          </a:p>
          <a:p>
            <a:pPr algn="justLow" rtl="1">
              <a:lnSpc>
                <a:spcPct val="200000"/>
              </a:lnSpc>
              <a:spcAft>
                <a:spcPts val="1000"/>
              </a:spcAft>
            </a:pP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1875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4" y="2510971"/>
            <a:ext cx="11569188" cy="3667671"/>
          </a:xfrm>
          <a:prstGeom prst="rect">
            <a:avLst/>
          </a:prstGeom>
        </p:spPr>
        <p:txBody>
          <a:bodyPr wrap="square">
            <a:spAutoFit/>
          </a:bodyPr>
          <a:lstStyle/>
          <a:p>
            <a:pPr algn="justLow" rtl="1">
              <a:lnSpc>
                <a:spcPct val="200000"/>
              </a:lnSpc>
              <a:spcAft>
                <a:spcPts val="1000"/>
              </a:spcAft>
            </a:pPr>
            <a:r>
              <a:rPr lang="fa-IR" sz="28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ایجاد بار الکتریکی از طریق مالش:</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هنگامی که دو جسم را به یکدیگر مالش می دهیم تعدادی از الکترون های یک جسم به جسم دیگر منتقل می شود جسمی که الکترون از دست می دهد بار الکتریکی مثبت و جسمی که الکترون دریافت می کند بار الکتریکی منفی پیدا می کند.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4256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2423886"/>
            <a:ext cx="12120731" cy="3924151"/>
          </a:xfrm>
          <a:prstGeom prst="rect">
            <a:avLst/>
          </a:prstGeom>
        </p:spPr>
        <p:txBody>
          <a:bodyPr wrap="square">
            <a:spAutoFit/>
          </a:bodyPr>
          <a:lstStyle/>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برای محاسبه بار ایجاد شده در یک جسم از رابطه ی زیر استفاده می شود :</a:t>
            </a:r>
            <a:endParaRPr lang="fa-IR" sz="2800" b="1" dirty="0">
              <a:latin typeface="Calibri" panose="020F0502020204030204" pitchFamily="34" charset="0"/>
              <a:ea typeface="Calibri" panose="020F0502020204030204" pitchFamily="34" charset="0"/>
              <a:cs typeface="B Nazanin" panose="00000400000000000000" pitchFamily="2" charset="-78"/>
            </a:endParaRPr>
          </a:p>
          <a:p>
            <a:pPr algn="justLow" rtl="1">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       : بار الکتریکی ایجاد شده</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       : اندازه بار الکتریکی یک الکترون (یا یک پروتون)</a:t>
            </a:r>
          </a:p>
          <a:p>
            <a:pPr algn="justLow" rtl="1">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اگر جسم الکترون از دست بدهد علامت مثبت و اگر الکترون بگیرد علامت منفی استفاده می شود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15494109"/>
              </p:ext>
            </p:extLst>
          </p:nvPr>
        </p:nvGraphicFramePr>
        <p:xfrm>
          <a:off x="650422" y="3969204"/>
          <a:ext cx="1638300" cy="711200"/>
        </p:xfrm>
        <a:graphic>
          <a:graphicData uri="http://schemas.openxmlformats.org/presentationml/2006/ole">
            <mc:AlternateContent xmlns:mc="http://schemas.openxmlformats.org/markup-compatibility/2006">
              <mc:Choice xmlns:v="urn:schemas-microsoft-com:vml" Requires="v">
                <p:oleObj spid="_x0000_s30746" name="Equation" r:id="rId3" imgW="1638000" imgH="711000" progId="Equation.DSMT4">
                  <p:embed/>
                </p:oleObj>
              </mc:Choice>
              <mc:Fallback>
                <p:oleObj name="Equation" r:id="rId3" imgW="1638000" imgH="71100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22" y="3969204"/>
                        <a:ext cx="1638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39232170"/>
              </p:ext>
            </p:extLst>
          </p:nvPr>
        </p:nvGraphicFramePr>
        <p:xfrm>
          <a:off x="11481707" y="3969204"/>
          <a:ext cx="216807" cy="299400"/>
        </p:xfrm>
        <a:graphic>
          <a:graphicData uri="http://schemas.openxmlformats.org/presentationml/2006/ole">
            <mc:AlternateContent xmlns:mc="http://schemas.openxmlformats.org/markup-compatibility/2006">
              <mc:Choice xmlns:v="urn:schemas-microsoft-com:vml" Requires="v">
                <p:oleObj spid="_x0000_s30747" name="Equation" r:id="rId5" imgW="266400" imgH="368280" progId="Equation.DSMT4">
                  <p:embed/>
                </p:oleObj>
              </mc:Choice>
              <mc:Fallback>
                <p:oleObj name="Equation" r:id="rId5" imgW="266400" imgH="36828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1707" y="3969204"/>
                        <a:ext cx="216807" cy="29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22508411"/>
              </p:ext>
            </p:extLst>
          </p:nvPr>
        </p:nvGraphicFramePr>
        <p:xfrm>
          <a:off x="7929336" y="3888057"/>
          <a:ext cx="372836" cy="336462"/>
        </p:xfrm>
        <a:graphic>
          <a:graphicData uri="http://schemas.openxmlformats.org/presentationml/2006/ole">
            <mc:AlternateContent xmlns:mc="http://schemas.openxmlformats.org/markup-compatibility/2006">
              <mc:Choice xmlns:v="urn:schemas-microsoft-com:vml" Requires="v">
                <p:oleObj spid="_x0000_s30748" name="Equation" r:id="rId7" imgW="520560" imgH="469800" progId="Equation.DSMT4">
                  <p:embed/>
                </p:oleObj>
              </mc:Choice>
              <mc:Fallback>
                <p:oleObj name="Equation" r:id="rId7" imgW="520560" imgH="469800"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9336" y="3888057"/>
                        <a:ext cx="372836" cy="33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3703649"/>
              </p:ext>
            </p:extLst>
          </p:nvPr>
        </p:nvGraphicFramePr>
        <p:xfrm>
          <a:off x="11482614" y="4952773"/>
          <a:ext cx="215900" cy="279400"/>
        </p:xfrm>
        <a:graphic>
          <a:graphicData uri="http://schemas.openxmlformats.org/presentationml/2006/ole">
            <mc:AlternateContent xmlns:mc="http://schemas.openxmlformats.org/markup-compatibility/2006">
              <mc:Choice xmlns:v="urn:schemas-microsoft-com:vml" Requires="v">
                <p:oleObj spid="_x0000_s30749" name="Equation" r:id="rId9" imgW="215640" imgH="279360" progId="Equation.DSMT4">
                  <p:embed/>
                </p:oleObj>
              </mc:Choice>
              <mc:Fallback>
                <p:oleObj name="Equation" r:id="rId9" imgW="215640" imgH="279360"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82614" y="4952773"/>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02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828801"/>
            <a:ext cx="12120731" cy="3924151"/>
          </a:xfrm>
          <a:prstGeom prst="rect">
            <a:avLst/>
          </a:prstGeom>
        </p:spPr>
        <p:txBody>
          <a:bodyPr wrap="square">
            <a:spAutoFit/>
          </a:bodyPr>
          <a:lstStyle/>
          <a:p>
            <a:pPr algn="justLow" rtl="1">
              <a:lnSpc>
                <a:spcPct val="200000"/>
              </a:lnSpc>
              <a:spcAft>
                <a:spcPts val="1000"/>
              </a:spcAft>
            </a:pPr>
            <a:r>
              <a:rPr lang="fa-IR" sz="28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به هر سانتی متر از یک میله ی عایق 8 سانتی متری      الکترون می دهیم بار این میله چند کولن </a:t>
            </a:r>
          </a:p>
          <a:p>
            <a:pPr algn="justLow" rtl="1">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می شود؟</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1)                                       2)                                      3)                               4)</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01467592"/>
              </p:ext>
            </p:extLst>
          </p:nvPr>
        </p:nvGraphicFramePr>
        <p:xfrm>
          <a:off x="5242379" y="3126675"/>
          <a:ext cx="432707" cy="421612"/>
        </p:xfrm>
        <a:graphic>
          <a:graphicData uri="http://schemas.openxmlformats.org/presentationml/2006/ole">
            <mc:AlternateContent xmlns:mc="http://schemas.openxmlformats.org/markup-compatibility/2006">
              <mc:Choice xmlns:v="urn:schemas-microsoft-com:vml" Requires="v">
                <p:oleObj spid="_x0000_s31779" name="Equation" r:id="rId3" imgW="495000" imgH="482400" progId="Equation.DSMT4">
                  <p:embed/>
                </p:oleObj>
              </mc:Choice>
              <mc:Fallback>
                <p:oleObj name="Equation" r:id="rId3" imgW="495000" imgH="48240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379" y="3126675"/>
                        <a:ext cx="432707" cy="42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43289140"/>
              </p:ext>
            </p:extLst>
          </p:nvPr>
        </p:nvGraphicFramePr>
        <p:xfrm>
          <a:off x="10389507" y="5107724"/>
          <a:ext cx="1108529" cy="372780"/>
        </p:xfrm>
        <a:graphic>
          <a:graphicData uri="http://schemas.openxmlformats.org/presentationml/2006/ole">
            <mc:AlternateContent xmlns:mc="http://schemas.openxmlformats.org/markup-compatibility/2006">
              <mc:Choice xmlns:v="urn:schemas-microsoft-com:vml" Requires="v">
                <p:oleObj spid="_x0000_s31780" name="Equation" r:id="rId5" imgW="1434960" imgH="482400" progId="Equation.DSMT4">
                  <p:embed/>
                </p:oleObj>
              </mc:Choice>
              <mc:Fallback>
                <p:oleObj name="Equation" r:id="rId5" imgW="1434960" imgH="482400" progId="Equation.DSMT4">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9507" y="5107724"/>
                        <a:ext cx="1108529" cy="372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7054043"/>
              </p:ext>
            </p:extLst>
          </p:nvPr>
        </p:nvGraphicFramePr>
        <p:xfrm>
          <a:off x="7102021" y="5107724"/>
          <a:ext cx="1108529" cy="372780"/>
        </p:xfrm>
        <a:graphic>
          <a:graphicData uri="http://schemas.openxmlformats.org/presentationml/2006/ole">
            <mc:AlternateContent xmlns:mc="http://schemas.openxmlformats.org/markup-compatibility/2006">
              <mc:Choice xmlns:v="urn:schemas-microsoft-com:vml" Requires="v">
                <p:oleObj spid="_x0000_s31781" name="Equation" r:id="rId7" imgW="1434960" imgH="482400" progId="Equation.DSMT4">
                  <p:embed/>
                </p:oleObj>
              </mc:Choice>
              <mc:Fallback>
                <p:oleObj name="Equation" r:id="rId7" imgW="1434960" imgH="482400" progId="Equation.DSMT4">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021" y="5107724"/>
                        <a:ext cx="1108529" cy="372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6984534"/>
              </p:ext>
            </p:extLst>
          </p:nvPr>
        </p:nvGraphicFramePr>
        <p:xfrm>
          <a:off x="3305401" y="5116342"/>
          <a:ext cx="1617663" cy="373062"/>
        </p:xfrm>
        <a:graphic>
          <a:graphicData uri="http://schemas.openxmlformats.org/presentationml/2006/ole">
            <mc:AlternateContent xmlns:mc="http://schemas.openxmlformats.org/markup-compatibility/2006">
              <mc:Choice xmlns:v="urn:schemas-microsoft-com:vml" Requires="v">
                <p:oleObj spid="_x0000_s31782" name="Equation" r:id="rId9" imgW="2095200" imgH="482400" progId="Equation.DSMT4">
                  <p:embed/>
                </p:oleObj>
              </mc:Choice>
              <mc:Fallback>
                <p:oleObj name="Equation" r:id="rId9" imgW="2095200" imgH="482400" progId="Equation.DSMT4">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5401" y="5116342"/>
                        <a:ext cx="1617663"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08757030"/>
              </p:ext>
            </p:extLst>
          </p:nvPr>
        </p:nvGraphicFramePr>
        <p:xfrm>
          <a:off x="845230" y="5116342"/>
          <a:ext cx="1617663" cy="373062"/>
        </p:xfrm>
        <a:graphic>
          <a:graphicData uri="http://schemas.openxmlformats.org/presentationml/2006/ole">
            <mc:AlternateContent xmlns:mc="http://schemas.openxmlformats.org/markup-compatibility/2006">
              <mc:Choice xmlns:v="urn:schemas-microsoft-com:vml" Requires="v">
                <p:oleObj spid="_x0000_s31783" name="Equation" r:id="rId11" imgW="2095200" imgH="482400" progId="Equation.DSMT4">
                  <p:embed/>
                </p:oleObj>
              </mc:Choice>
              <mc:Fallback>
                <p:oleObj name="Equation" r:id="rId11" imgW="2095200" imgH="482400" progId="Equation.DSMT4">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230" y="5116342"/>
                        <a:ext cx="1617663"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604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828801"/>
            <a:ext cx="12120731" cy="3924151"/>
          </a:xfrm>
          <a:prstGeom prst="rect">
            <a:avLst/>
          </a:prstGeom>
        </p:spPr>
        <p:txBody>
          <a:bodyPr wrap="square">
            <a:spAutoFit/>
          </a:bodyPr>
          <a:lstStyle/>
          <a:p>
            <a:pPr algn="justLow" rtl="1">
              <a:lnSpc>
                <a:spcPct val="200000"/>
              </a:lnSpc>
              <a:spcAft>
                <a:spcPts val="1000"/>
              </a:spcAft>
            </a:pPr>
            <a:r>
              <a:rPr lang="fa-IR" sz="28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مثال:</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یک جسم که به وسیله ی مالش دارای بار الکتریکی </a:t>
            </a:r>
            <a:r>
              <a:rPr lang="fa-IR" sz="2800" b="1" dirty="0" smtClean="0">
                <a:latin typeface="Calibri" panose="020F0502020204030204" pitchFamily="34" charset="0"/>
                <a:ea typeface="Calibri" panose="020F0502020204030204" pitchFamily="34" charset="0"/>
                <a:cs typeface="B Nazanin" panose="00000400000000000000" pitchFamily="2" charset="-78"/>
              </a:rPr>
              <a:t>شده است . چند </a:t>
            </a:r>
            <a:r>
              <a:rPr lang="fa-IR" sz="2800" b="1" dirty="0" smtClean="0">
                <a:latin typeface="Calibri" panose="020F0502020204030204" pitchFamily="34" charset="0"/>
                <a:ea typeface="Calibri" panose="020F0502020204030204" pitchFamily="34" charset="0"/>
                <a:cs typeface="B Nazanin" panose="00000400000000000000" pitchFamily="2" charset="-78"/>
              </a:rPr>
              <a:t>کولن الکتریسیته می تواند </a:t>
            </a:r>
          </a:p>
          <a:p>
            <a:pPr algn="justLow" rtl="1">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داشته باشد؟(بار الکتریکی هر الکترون                 کولن می باشد.)</a:t>
            </a:r>
          </a:p>
          <a:p>
            <a:pPr algn="justLow"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1)                                 2)                              3)                       4)</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11793843"/>
              </p:ext>
            </p:extLst>
          </p:nvPr>
        </p:nvGraphicFramePr>
        <p:xfrm>
          <a:off x="5999163" y="4178074"/>
          <a:ext cx="1284287" cy="373062"/>
        </p:xfrm>
        <a:graphic>
          <a:graphicData uri="http://schemas.openxmlformats.org/presentationml/2006/ole">
            <mc:AlternateContent xmlns:mc="http://schemas.openxmlformats.org/markup-compatibility/2006">
              <mc:Choice xmlns:v="urn:schemas-microsoft-com:vml" Requires="v">
                <p:oleObj spid="_x0000_s32799" name="Equation" r:id="rId3" imgW="1663560" imgH="482400" progId="Equation.DSMT4">
                  <p:embed/>
                </p:oleObj>
              </mc:Choice>
              <mc:Fallback>
                <p:oleObj name="Equation" r:id="rId3" imgW="1663560" imgH="48240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4178074"/>
                        <a:ext cx="1284287"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85231740"/>
              </p:ext>
            </p:extLst>
          </p:nvPr>
        </p:nvGraphicFramePr>
        <p:xfrm>
          <a:off x="10113736" y="5041446"/>
          <a:ext cx="1231900" cy="482600"/>
        </p:xfrm>
        <a:graphic>
          <a:graphicData uri="http://schemas.openxmlformats.org/presentationml/2006/ole">
            <mc:AlternateContent xmlns:mc="http://schemas.openxmlformats.org/markup-compatibility/2006">
              <mc:Choice xmlns:v="urn:schemas-microsoft-com:vml" Requires="v">
                <p:oleObj spid="_x0000_s32800" name="Equation" r:id="rId5" imgW="1231560" imgH="482400" progId="Equation.DSMT4">
                  <p:embed/>
                </p:oleObj>
              </mc:Choice>
              <mc:Fallback>
                <p:oleObj name="Equation" r:id="rId5" imgW="1231560" imgH="482400" progId="Equation.DSMT4">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3736" y="5041446"/>
                        <a:ext cx="1231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51026112"/>
              </p:ext>
            </p:extLst>
          </p:nvPr>
        </p:nvGraphicFramePr>
        <p:xfrm>
          <a:off x="7509328" y="5055506"/>
          <a:ext cx="1244600" cy="482600"/>
        </p:xfrm>
        <a:graphic>
          <a:graphicData uri="http://schemas.openxmlformats.org/presentationml/2006/ole">
            <mc:AlternateContent xmlns:mc="http://schemas.openxmlformats.org/markup-compatibility/2006">
              <mc:Choice xmlns:v="urn:schemas-microsoft-com:vml" Requires="v">
                <p:oleObj spid="_x0000_s32801" name="Equation" r:id="rId7" imgW="1244520" imgH="482400" progId="Equation.DSMT4">
                  <p:embed/>
                </p:oleObj>
              </mc:Choice>
              <mc:Fallback>
                <p:oleObj name="Equation" r:id="rId7" imgW="1244520" imgH="482400" progId="Equation.DSMT4">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28" y="5055506"/>
                        <a:ext cx="1244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79175132"/>
              </p:ext>
            </p:extLst>
          </p:nvPr>
        </p:nvGraphicFramePr>
        <p:xfrm>
          <a:off x="4879520" y="5041446"/>
          <a:ext cx="1270000" cy="482600"/>
        </p:xfrm>
        <a:graphic>
          <a:graphicData uri="http://schemas.openxmlformats.org/presentationml/2006/ole">
            <mc:AlternateContent xmlns:mc="http://schemas.openxmlformats.org/markup-compatibility/2006">
              <mc:Choice xmlns:v="urn:schemas-microsoft-com:vml" Requires="v">
                <p:oleObj spid="_x0000_s32802" name="Equation" r:id="rId9" imgW="1269720" imgH="482400" progId="Equation.DSMT4">
                  <p:embed/>
                </p:oleObj>
              </mc:Choice>
              <mc:Fallback>
                <p:oleObj name="Equation" r:id="rId9" imgW="1269720" imgH="482400" progId="Equation.DSMT4">
                  <p:embed/>
                  <p:pic>
                    <p:nvPicPr>
                      <p:cNvPr id="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9520" y="5041446"/>
                        <a:ext cx="1270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93052" y="5081430"/>
            <a:ext cx="4114573" cy="461665"/>
          </a:xfrm>
          <a:prstGeom prst="rect">
            <a:avLst/>
          </a:prstGeom>
          <a:noFill/>
        </p:spPr>
        <p:txBody>
          <a:bodyPr wrap="square" rtlCol="0">
            <a:spAutoFit/>
          </a:bodyPr>
          <a:lstStyle/>
          <a:p>
            <a:r>
              <a:rPr lang="fa-IR" sz="2400" dirty="0" smtClean="0">
                <a:cs typeface="B Nazanin" panose="00000400000000000000" pitchFamily="2" charset="-78"/>
              </a:rPr>
              <a:t>هر سه مقدار فوق را می تواند داشته باشد</a:t>
            </a:r>
            <a:endParaRPr lang="en-US" sz="2400" dirty="0">
              <a:cs typeface="B Nazanin" panose="00000400000000000000" pitchFamily="2" charset="-78"/>
            </a:endParaRPr>
          </a:p>
        </p:txBody>
      </p:sp>
    </p:spTree>
    <p:extLst>
      <p:ext uri="{BB962C8B-B14F-4D97-AF65-F5344CB8AC3E}">
        <p14:creationId xmlns:p14="http://schemas.microsoft.com/office/powerpoint/2010/main" val="68471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720" y="1582057"/>
            <a:ext cx="14321824" cy="5165517"/>
          </a:xfrm>
          <a:prstGeom prst="rect">
            <a:avLst/>
          </a:prstGeom>
        </p:spPr>
        <p:txBody>
          <a:bodyPr wrap="square">
            <a:spAutoFit/>
          </a:bodyPr>
          <a:lstStyle/>
          <a:p>
            <a:pPr algn="justLow" rtl="1">
              <a:lnSpc>
                <a:spcPct val="200000"/>
              </a:lnSpc>
              <a:spcAft>
                <a:spcPts val="1000"/>
              </a:spcAft>
            </a:pPr>
            <a:r>
              <a:rPr lang="fa-IR" sz="2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ایجاد بار الکتریکی از طریق تماس:</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اگر جسم بارداری را با جسم دیگر تماس دهیم در محل تماس بار الکتریکی بوجود می آید.</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توجه: بار الکتریکی در اجسام رسانا شارش می کند ولی در اجسام نارسانا در محل داده شده باقی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می ماند .</a:t>
            </a:r>
          </a:p>
          <a:p>
            <a:pPr algn="justLow" rtl="1">
              <a:lnSpc>
                <a:spcPct val="200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نکته: اگر دو کره ی رسانای با بار      و       را به یکدیگر تماس داده و از هم دیگر جدا کنیم بار جدید روی هر کدام از </a:t>
            </a:r>
          </a:p>
          <a:p>
            <a:pPr algn="justLow" rtl="1">
              <a:lnSpc>
                <a:spcPct val="200000"/>
              </a:lnSpc>
              <a:spcAft>
                <a:spcPts val="10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کره ه ها از رابطه ی زیر بدست می آید: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520606385"/>
              </p:ext>
            </p:extLst>
          </p:nvPr>
        </p:nvGraphicFramePr>
        <p:xfrm>
          <a:off x="8331200" y="5204860"/>
          <a:ext cx="275772" cy="423507"/>
        </p:xfrm>
        <a:graphic>
          <a:graphicData uri="http://schemas.openxmlformats.org/presentationml/2006/ole">
            <mc:AlternateContent xmlns:mc="http://schemas.openxmlformats.org/markup-compatibility/2006">
              <mc:Choice xmlns:v="urn:schemas-microsoft-com:vml" Requires="v">
                <p:oleObj spid="_x0000_s33812" name="Equation" r:id="rId3" imgW="355320" imgH="545760" progId="Equation.DSMT4">
                  <p:embed/>
                </p:oleObj>
              </mc:Choice>
              <mc:Fallback>
                <p:oleObj name="Equation" r:id="rId3" imgW="355320" imgH="54576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5204860"/>
                        <a:ext cx="275772" cy="423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6422818"/>
              </p:ext>
            </p:extLst>
          </p:nvPr>
        </p:nvGraphicFramePr>
        <p:xfrm>
          <a:off x="7724321" y="5206092"/>
          <a:ext cx="315913" cy="422275"/>
        </p:xfrm>
        <a:graphic>
          <a:graphicData uri="http://schemas.openxmlformats.org/presentationml/2006/ole">
            <mc:AlternateContent xmlns:mc="http://schemas.openxmlformats.org/markup-compatibility/2006">
              <mc:Choice xmlns:v="urn:schemas-microsoft-com:vml" Requires="v">
                <p:oleObj spid="_x0000_s33813" name="Equation" r:id="rId5" imgW="406080" imgH="545760" progId="Equation.DSMT4">
                  <p:embed/>
                </p:oleObj>
              </mc:Choice>
              <mc:Fallback>
                <p:oleObj name="Equation" r:id="rId5" imgW="406080" imgH="54576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321" y="5206092"/>
                        <a:ext cx="31591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2106541"/>
              </p:ext>
            </p:extLst>
          </p:nvPr>
        </p:nvGraphicFramePr>
        <p:xfrm>
          <a:off x="858838" y="5915025"/>
          <a:ext cx="2486025" cy="831850"/>
        </p:xfrm>
        <a:graphic>
          <a:graphicData uri="http://schemas.openxmlformats.org/presentationml/2006/ole">
            <mc:AlternateContent xmlns:mc="http://schemas.openxmlformats.org/markup-compatibility/2006">
              <mc:Choice xmlns:v="urn:schemas-microsoft-com:vml" Requires="v">
                <p:oleObj spid="_x0000_s33814" name="Equation" r:id="rId7" imgW="3149280" imgH="1054080" progId="Equation.DSMT4">
                  <p:embed/>
                </p:oleObj>
              </mc:Choice>
              <mc:Fallback>
                <p:oleObj name="Equation" r:id="rId7" imgW="3149280" imgH="1054080" progId="Equation.DSMT4">
                  <p:embed/>
                  <p:pic>
                    <p:nvPicPr>
                      <p:cNvPr id="0" name="Picture 16"/>
                      <p:cNvPicPr>
                        <a:picLocks noChangeAspect="1" noChangeArrowheads="1"/>
                      </p:cNvPicPr>
                      <p:nvPr/>
                    </p:nvPicPr>
                    <p:blipFill>
                      <a:blip r:embed="rId8"/>
                      <a:srcRect/>
                      <a:stretch>
                        <a:fillRect/>
                      </a:stretch>
                    </p:blipFill>
                    <p:spPr bwMode="auto">
                      <a:xfrm>
                        <a:off x="858838" y="5915025"/>
                        <a:ext cx="24860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931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1039</Words>
  <Application>Microsoft Office PowerPoint</Application>
  <PresentationFormat>Widescreen</PresentationFormat>
  <Paragraphs>82</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2" baseType="lpstr">
      <vt:lpstr>Arial</vt:lpstr>
      <vt:lpstr>B Nazanin</vt:lpstr>
      <vt:lpstr>B Titr</vt:lpstr>
      <vt:lpstr>Calibri</vt:lpstr>
      <vt:lpstr>Calibri Light</vt:lpstr>
      <vt:lpstr>Times New 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110</cp:revision>
  <dcterms:created xsi:type="dcterms:W3CDTF">2015-07-06T05:06:21Z</dcterms:created>
  <dcterms:modified xsi:type="dcterms:W3CDTF">2015-10-22T07:21:14Z</dcterms:modified>
</cp:coreProperties>
</file>