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notesMasterIdLst>
    <p:notesMasterId r:id="rId21"/>
  </p:notesMasterIdLst>
  <p:handoutMasterIdLst>
    <p:handoutMasterId r:id="rId22"/>
  </p:handoutMasterIdLst>
  <p:sldIdLst>
    <p:sldId id="320" r:id="rId6"/>
    <p:sldId id="321" r:id="rId7"/>
    <p:sldId id="301" r:id="rId8"/>
    <p:sldId id="287" r:id="rId9"/>
    <p:sldId id="329" r:id="rId10"/>
    <p:sldId id="323" r:id="rId11"/>
    <p:sldId id="324" r:id="rId12"/>
    <p:sldId id="330" r:id="rId13"/>
    <p:sldId id="332" r:id="rId14"/>
    <p:sldId id="331" r:id="rId15"/>
    <p:sldId id="326" r:id="rId16"/>
    <p:sldId id="327" r:id="rId17"/>
    <p:sldId id="333" r:id="rId18"/>
    <p:sldId id="334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43779-275E-455C-BDB9-AC564EF324DF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7D487-BCE5-4832-A841-F23063B6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7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B741-17C3-426F-ACB7-62A59AD8DF6E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2851A-F6D0-472A-A7E9-E689BAF2B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2F99-DA1D-41E6-B1E3-41570558C3C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3D73-74AD-4239-92FD-9E53A3C5207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4921-2FF9-4768-AB2E-D45FAB979A8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E0D9-E16E-4578-8D35-D39B61D633D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3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3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E5CD-282D-4461-B74B-9290673A37E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B41F-8C4E-49D3-81C0-2A45DE7BBD4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DBC0-6075-48FA-8D12-15EE81D153B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3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A0B1-79EB-42A3-B238-80091B0216F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9F06-9000-490A-AFA8-066F13A5250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C077-B9DE-415A-B523-AB4FAD0C962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A2AB-7287-4DB8-8D3D-9658E68930F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210B-16D6-4DA8-9165-B652496F5520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CFF8-9F72-4D37-8DFE-5276C48C7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9FCA-F265-41EF-BA3A-EB4681B57DA8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34E6-E05C-45CE-A7D3-E0774D46E5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966E-A06A-408E-8EFF-4F4C54D437C7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4F18-9B95-4C5B-8D72-EF0F80BCDB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93F7-AC6E-4814-8767-F79BB2ECDA1B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0853-CDA7-4AA5-865A-EAA364E32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D5E2-7969-42C0-8274-1C8843715B77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9D3E-D539-4FEC-827A-017574CDC1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7EDC-C48B-4AF7-B5DB-5F9E503EDA97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E226-E014-4F41-B013-37D5A7E0E1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568F-3EBD-4C7D-A6CE-5D3457A4B751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D2F4-77C5-467B-8295-FCB8D34475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CF35-5C24-4774-8FC7-2C9D209661A8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C29E-1EC1-49A0-9484-B9BAD06B2E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2368-FCCA-447B-85D3-C49B7B94519F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1429-4207-4B19-AEA5-DB265C730E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63E5-FF12-4E24-90B6-3D48CD7BBD89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FAEC-9DCA-4745-A5F1-E26746DC2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BEB7-591E-4BF0-8903-11E8FEFB618C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0667-AD23-4356-A156-15EABA9307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B89D-42B4-43A2-927E-3B2D4CB1F61C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BFFC-B7B6-4445-BBE3-8D2CB7F7D9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B2C3-7404-4D33-A2B5-6838DE13BA40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4C07-B1F2-46BC-AAB1-064A8909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684945-6A8B-4A87-9DFE-C2C37B64F0E4}" type="datetime1">
              <a:rPr lang="en-US" smtClean="0"/>
              <a:pPr/>
              <a:t>1/19/2013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 smtClean="0">
                <a:solidFill>
                  <a:srgbClr val="7FD13B">
                    <a:tint val="20000"/>
                  </a:srgbClr>
                </a:solidFill>
              </a:rPr>
              <a:t>کاری از: مجید همتی</a:t>
            </a:r>
            <a:endParaRPr lang="en-US">
              <a:solidFill>
                <a:srgbClr val="7FD13B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BD9136-514C-4BF6-AC00-ED113CE9D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1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825CE-DF1F-4504-BB7D-08AB79657C47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025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15422-0843-4963-9B9E-AB25CC74BDDA}" type="datetime1">
              <a:rPr lang="en-US" smtClean="0">
                <a:solidFill>
                  <a:prstClr val="white"/>
                </a:solidFill>
              </a:rPr>
              <a:pPr/>
              <a:t>1/19/2013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white"/>
                </a:solidFill>
              </a:rPr>
              <a:t>کاری از: مجید همتی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BB0C1-BE92-4F6E-A3D1-F8F43D9C5C83}" type="datetime1">
              <a:rPr lang="en-US" smtClean="0">
                <a:solidFill>
                  <a:prstClr val="white"/>
                </a:solidFill>
              </a:rPr>
              <a:pPr/>
              <a:t>1/19/2013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white"/>
                </a:solidFill>
              </a:rPr>
              <a:t>کاری از: مجید همتی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166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FD186-2B00-4492-AA55-2CA267B9399A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7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73331-625F-4028-9C45-DD931F0D2EBC}" type="datetime1">
              <a:rPr lang="en-US" smtClean="0">
                <a:solidFill>
                  <a:prstClr val="white"/>
                </a:solidFill>
              </a:rPr>
              <a:pPr/>
              <a:t>1/19/2013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white"/>
                </a:solidFill>
              </a:rPr>
              <a:t>کاری از: مجید همتی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2585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FFA21C-1DC2-4F4A-AF9C-0515AED77A8D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37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3DA877-A85E-4894-BA5F-96C130AA3066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8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0F34DC-7227-4FE2-A4E4-4DD9816A1FDF}" type="datetime1">
              <a:rPr lang="en-US" smtClean="0">
                <a:solidFill>
                  <a:prstClr val="white"/>
                </a:solidFill>
              </a:rPr>
              <a:pPr/>
              <a:t>1/19/2013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>
                <a:solidFill>
                  <a:prstClr val="white"/>
                </a:solidFill>
              </a:rPr>
              <a:t>کاری از: مجید همتی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BD9136-514C-4BF6-AC00-ED113CE9DE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0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F100D-98CB-44EA-A2F3-6F6BB43F4B91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4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B74C6-502F-4B90-BD02-B4A208D517DE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5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29666614-ABA1-45C2-B879-E28FF7F1817A}" type="datetime1">
              <a:rPr lang="en-US"/>
              <a:pPr>
                <a:defRPr/>
              </a:pPr>
              <a:t>1/19/2013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703F10DD-7D76-48BC-84EA-7F1837BE87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23701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D03E626B-5C39-47B2-8157-1A643BEB87D7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81DEA60F-B14D-48F8-A04E-EFADDB6F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253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7DD12639-EEFA-4B5D-A839-C69BB8393ECB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E1A71CC0-2C5C-468E-A4DE-793D5C63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4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9CD29A28-3163-49E0-8D38-44562CE29C64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4564BFDE-6392-4CF1-A430-28BDD2CD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650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DE609F7D-E18C-4018-9F49-C9C7680C5746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344E66E8-3EE9-4DF3-9C20-641CE5178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06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853D3B34-2DFB-46CF-ACCE-A70F97892586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A1BC421E-E4DD-4F49-8690-F707ACDB1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701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C1B25FD2-8D0D-41B1-94B7-B60BCE0A780C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1AC07CB2-DB32-4769-83F4-BC5E3AAF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307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94F7CB39-2EF3-4E53-A9D1-CE762068CC77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582C3E63-D70E-4D78-9ABE-168A456BA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272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7DD084BC-4405-48A5-B0B0-8165090AE5A9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EF5E8112-256F-40D6-832E-C0F79F9B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629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EF31DA2C-0855-4FFB-8CF1-436ACAB6C0B7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A5592489-F831-4153-A25F-3B959263F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534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67D40537-3839-4CB3-A784-22F6CEBA917A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B Mitra" pitchFamily="2" charset="-78"/>
              </a:defRPr>
            </a:lvl1pPr>
            <a:extLst/>
          </a:lstStyle>
          <a:p>
            <a:pPr>
              <a:defRPr/>
            </a:pPr>
            <a:fld id="{8F5B9131-13A7-4360-90BE-2B2B846AF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47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A26DC1-0E71-4C85-9947-40F22C48517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441F9B0-BB79-444D-A47B-720210FF215B}" type="datetimeFigureOut">
              <a:rPr lang="ar-SA"/>
              <a:pPr>
                <a:defRPr/>
              </a:pPr>
              <a:t>08/03/1434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DF18C518-2FC9-4C22-8F8A-6EB4CD8144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68D30-502F-4F1C-9827-0F1CD535408E}" type="datetime1">
              <a:rPr lang="en-US" smtClean="0">
                <a:solidFill>
                  <a:prstClr val="black"/>
                </a:solidFill>
              </a:rPr>
              <a:pPr/>
              <a:t>1/19/2013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>
                <a:solidFill>
                  <a:prstClr val="black"/>
                </a:solidFill>
              </a:rPr>
              <a:t>کاری از: مجید همتی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BD9136-514C-4BF6-AC00-ED113CE9DE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Trebuchet MS"/>
                <a:cs typeface="+mn-cs"/>
              </a:defRPr>
            </a:lvl1pPr>
            <a:extLst/>
          </a:lstStyle>
          <a:p>
            <a:pPr>
              <a:defRPr/>
            </a:pPr>
            <a:fld id="{7A674CFF-EF14-4DCA-9795-224DD3F62C7A}" type="datetime1">
              <a:rPr lang="en-US"/>
              <a:pPr>
                <a:defRPr/>
              </a:pPr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Trebuchet MS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B13F9A"/>
                </a:solidFill>
                <a:latin typeface="Trebuchet MS"/>
                <a:cs typeface="+mn-cs"/>
              </a:defRPr>
            </a:lvl1pPr>
            <a:extLst/>
          </a:lstStyle>
          <a:p>
            <a:pPr>
              <a:defRPr/>
            </a:pPr>
            <a:fld id="{EB978305-6022-4003-A9DA-9B1486A98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a%20jadid.wm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es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2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311952" cy="489654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فواید تجزیه و تحلیل سیستم ها به شرح ذیل می باشد: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تجزیه و تحلیل سیستم ها، اقدامی مناسب جهت بررسی مسائل و مشکلات سازمانی است. در تجزیه و تحلیل سیستم هم به محیطی که سیستم در آن احاطه شده است توجه می شود و هم به کلیت سیستم و اجزای تشکیل دهنده ی آن.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بهره وری یک سازمان را معمولا از دو طریق می توان افزایش داد: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اول: با تشویق افراد به کارکردن با سرعت بیشتر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دوم: با ساده کردن و بهبود بخشیدن به روشهای کار.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3. تجزیه و تحلیل سیستم ها را می توان اقدامی در جهت کمک رسانی به مدیران و مقامات مسئول در امر سیاست گذاری و تصمیم گیری است.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4. با تجزیه و تحلیل سیستم ها می توان ساختار سازمانی مناسب تر و روشهای اجرائی کارآمدتر و شیوه های عملیاتی پرثمرتر به وجود آورد وبر میزان اثربخشی و ثمربخشی سازمان افزود.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فواید تجزیه و تحلیل سیستم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40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25658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5. با استفاده از تجزیه و تحلیل سیستم می توان از نیرو وتلاش کارکنان بهترین استفاده را کرد و از دوباره کاری واتلاف نیروی انسانی جلوگیری کرد.</a:t>
            </a:r>
          </a:p>
          <a:p>
            <a:pPr marL="0" indent="0" algn="just" rtl="1">
              <a:buNone/>
            </a:pPr>
            <a:endParaRPr lang="fa-IR" sz="2400" dirty="0" smtClean="0">
              <a:cs typeface="0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6. تجزیه  و تحلیل سیستم ها و روش ها باعث می شود از میزان اشتباهات و خطاها کاسته شود و امر تحویل کالاها و خدمات به مشتریان و ارباب رجوع سرعت یابد.</a:t>
            </a:r>
          </a:p>
          <a:p>
            <a:pPr marL="0" indent="0" algn="just" rtl="1">
              <a:buNone/>
            </a:pPr>
            <a:endParaRPr lang="fa-IR" sz="2400" dirty="0" smtClean="0">
              <a:cs typeface="0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7. یکی از مهمترین نتایج تجزیه و تحلیل سیستم ها و روشها به دست آوردن اطلاعات دقیق و بهنگام از وضع موجود است. که این اطلاعات مبنای مناسبی را جهت برنامه ریزی در اختیار مدیران و مسئولان قرار می دهد.</a:t>
            </a:r>
            <a:endParaRPr lang="en-US" sz="2400" dirty="0"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381642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تحلیل کننده ی یا آنالیست فردی است علاقمند به کار تجزیه و تحلیل سیستم ها و روشها و متخصص در این زمینه که با استفاده از آموخته های علمی و تجارب علمی اش، صلاحیت لازم جهت انجام دادن بررسی های جامع و همه جانبه در امر تجزیه و تحلیل را واجد است.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آنالیست سیستم، متخصص تعلیم دیده ای است که می تواند سازمان را در برنامه ریزی جهت تغییرات از طریق انجام دو وظیفه ی اساسی کمک رساند: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اول: ارزیابی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دوم: همیاری </a:t>
            </a:r>
            <a:endParaRPr lang="en-US" sz="2400" dirty="0">
              <a:cs typeface="0 Zar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7988" y="26064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تحلیل کننده سیستم 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7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برخی از ویژگی های آنالیست به شرح ذیل می باشد: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باید به کار تجزیه و تحلیل سیستم معتقد و علاقمند باشد.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باید دارای ذهنی پرسشگر باشد.باید فردی باشد که درباره ی وضع موجود و انچه که هست شک کند و در مسیر آنچه که باید پیش برود به دنبال کشف بهترین ها باشد و در این راه از خود خلاقیت ونواوری نشان دهد.</a:t>
            </a:r>
          </a:p>
          <a:p>
            <a:pPr marL="457200" indent="-457200" algn="just" rtl="1">
              <a:buAutoNum type="arabicPeriod"/>
            </a:pPr>
            <a:r>
              <a:rPr lang="fa-IR" sz="2400" dirty="0">
                <a:cs typeface="0 Zar" panose="00000400000000000000" pitchFamily="2" charset="-78"/>
              </a:rPr>
              <a:t>آ</a:t>
            </a:r>
            <a:r>
              <a:rPr lang="fa-IR" sz="2400" dirty="0" smtClean="0">
                <a:cs typeface="0 Zar" panose="00000400000000000000" pitchFamily="2" charset="-78"/>
              </a:rPr>
              <a:t>نالیست موظف است اجزای سیستم را در ارتباط با یکدیگر ببیند و آنها را به صورت هماهنگ و متحد درآورد.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باید متوجه نقش مهم کارکنان سازمان باشد وبا مسائل انسانی و ریزه کاری های رفتار کارکنان در سازمان آشنا باشد.</a:t>
            </a:r>
            <a:endParaRPr lang="fa-IR" sz="2400" dirty="0">
              <a:cs typeface="0 Zar" panose="00000400000000000000" pitchFamily="2" charset="-78"/>
            </a:endParaRP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بایستی با بررسی کافی وبرخورد سیستمی، علتها را از معلول ها تشخیص دهد و برای رفع مشکل، نسبت به شناخت علل اصلی به وجود اورنده ی مشکل، اقدام کند و راه حلهای منطقی و عقلانی جهت برطرف کردن علل واقعی ارائه دهد.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باید واقعیت را همانگونه که هست ببیند و بکوشد حالت بی طرفی خود را حفظ کند و از دخالت دادن نظرات شخصی خویش در کار تجزیه و تحلیل اجتناب کند.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باید به ابعاد اخلاقی و جنبه های ارزشی نیز توجه داشته باشد.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آنالیست باید صبور باشد و برای پاسخگویی به سوالات و حل مشکلات صبر و شکیبایی ضرورت دارد.</a:t>
            </a:r>
          </a:p>
          <a:p>
            <a:pPr marL="457200" indent="-457200" algn="just" rtl="1">
              <a:buAutoNum type="arabicPeriod"/>
            </a:pPr>
            <a:endParaRPr lang="fa-IR" sz="2400" dirty="0" smtClean="0">
              <a:cs typeface="0 Zar" panose="00000400000000000000" pitchFamily="2" charset="-78"/>
            </a:endParaRPr>
          </a:p>
          <a:p>
            <a:pPr marL="457200" indent="-457200" algn="just" rtl="1">
              <a:buAutoNum type="arabicPeriod"/>
            </a:pPr>
            <a:endParaRPr lang="fa-IR" sz="2400" dirty="0" smtClean="0">
              <a:cs typeface="0 Zar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7988" y="260648"/>
            <a:ext cx="822960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ویژگی های آنالیست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09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1628800"/>
            <a:ext cx="8568952" cy="432048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از آنجا که تجزیه و تحلیل سیستم، امری است مستمر و دائم، لذا گامهایی که در یک دوره ی تجزیه و تحلیل طرح می شوند عبارتند از :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تعیین و تبیین حدود مشکل و تشریح آن 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تعیین عواملی که سبب بروز مشکل می شوند.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انتخاب مناسب ترین روش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پیگیری جهت اجرا 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ارزشیابی مجدد روش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استقرار نهایی روش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cs typeface="0 Zar" panose="00000400000000000000" pitchFamily="2" charset="-78"/>
              </a:rPr>
              <a:t>استفاده موثر از مکانیسم بازخور و ایجاد اصلاحات و تغییرات لازم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7988" y="116632"/>
            <a:ext cx="8229600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سیکل تجزیه و تحلیل سیستم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7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2" descr="Copy_3~1.gif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rot="20237326">
            <a:off x="126801" y="1442046"/>
            <a:ext cx="8067499" cy="175432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a-I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Ziba" panose="00000400000000000000" pitchFamily="2" charset="-78"/>
              </a:rPr>
              <a:t>خدایا چنان کن سرانجام کار </a:t>
            </a:r>
            <a:br>
              <a:rPr lang="fa-I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Ziba" panose="00000400000000000000" pitchFamily="2" charset="-78"/>
              </a:rPr>
            </a:br>
            <a:r>
              <a:rPr lang="fa-I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Ziba" panose="00000400000000000000" pitchFamily="2" charset="-78"/>
              </a:rPr>
              <a:t>تو خشنود باشی و ما رستگار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Ziba" panose="00000400000000000000" pitchFamily="2" charset="-7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1406" y="5862661"/>
            <a:ext cx="2377574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a-IR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iba" panose="00000400000000000000" pitchFamily="2" charset="-78"/>
              </a:rPr>
              <a:t>التماس دعا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iba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A60DA-64C6-4E91-AF71-817F6057839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93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6" descr="salav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9" name="Picture 7" descr="toplisten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3848100"/>
            <a:ext cx="2844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369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 descr="D:\تصاویر عمومی\picture\Wallpapers\Nista Wallpapers\vplants3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376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71600" y="274638"/>
            <a:ext cx="6934200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 eaLnBrk="0" hangingPunct="0">
              <a:defRPr/>
            </a:pPr>
            <a:r>
              <a:rPr lang="fa-I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0 Zar" panose="00000400000000000000" pitchFamily="2" charset="-78"/>
              </a:rPr>
              <a:t>تجزیه و تحلیل سیستم</a:t>
            </a:r>
            <a:endParaRPr lang="fa-IR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cs typeface="0 Zar" panose="00000400000000000000" pitchFamily="2" charset="-78"/>
            </a:endParaRPr>
          </a:p>
          <a:p>
            <a:pPr algn="ctr" rtl="1" eaLnBrk="0" hangingPunct="0">
              <a:defRPr/>
            </a:pPr>
            <a:r>
              <a:rPr lang="fa-I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0 Zar" panose="00000400000000000000" pitchFamily="2" charset="-78"/>
              </a:rPr>
              <a:t>مدرس: حمیده رشیدی فیروزآبادی</a:t>
            </a:r>
          </a:p>
          <a:p>
            <a:pPr algn="ctr" rtl="1" eaLnBrk="0" hangingPunct="0">
              <a:defRPr/>
            </a:pPr>
            <a:r>
              <a:rPr lang="fa-I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0 Zar" panose="00000400000000000000" pitchFamily="2" charset="-78"/>
              </a:rPr>
              <a:t>مقطع : کارشناسی حسابداری ترم 3</a:t>
            </a:r>
          </a:p>
          <a:p>
            <a:pPr algn="ctr" rtl="1" eaLnBrk="0" hangingPunct="0">
              <a:defRPr/>
            </a:pPr>
            <a:r>
              <a:rPr lang="fa-I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0 Zar" panose="00000400000000000000" pitchFamily="2" charset="-78"/>
              </a:rPr>
              <a:t>جلسه : 5</a:t>
            </a:r>
            <a:endParaRPr lang="fa-IR" sz="287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0 Zar" panose="00000400000000000000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88640"/>
            <a:ext cx="8229600" cy="1143000"/>
          </a:xfr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آنتروپی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49251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در هر سیستم عواملی وجود دارد که بر خلاف جهت نظم سیستم عمل می کنند ومختل کننده ی نظم سیستم هستند.این عوامل را آنتروپی گویند.که به 2 نوع تقسیم می شوند:</a:t>
            </a:r>
          </a:p>
          <a:p>
            <a:pPr marL="0" indent="0" algn="just" rtl="1">
              <a:buNone/>
            </a:pPr>
            <a:endParaRPr lang="fa-IR" sz="2400" dirty="0" smtClean="0">
              <a:cs typeface="0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1- آنتروپی مثبت: عملکردش در خلاف جهت نظم سیستم است.</a:t>
            </a:r>
          </a:p>
          <a:p>
            <a:pPr marL="0" indent="0" algn="just" rtl="1">
              <a:buNone/>
            </a:pPr>
            <a:endParaRPr lang="fa-IR" sz="2400" dirty="0" smtClean="0">
              <a:cs typeface="0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2- آنتروپی منفی: عملکردش خلاف جهت آنتروپی مثبت است و برای ایجاد تغییراتی در جهت اصلاح انحرافات به منظور بقاء سیستم در محیط عمل می کند.</a:t>
            </a:r>
            <a:endParaRPr lang="en-US" sz="2400" dirty="0">
              <a:cs typeface="0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88640"/>
            <a:ext cx="8229600" cy="1143000"/>
          </a:xfr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خواص سیستم باز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4925143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خواص سیستم باز به شرح ذیل است: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1- کلیت وجامعیت: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سیستم در کلیت وجودی خود خواصی را ظاهر می سازد که در اجزای تشکیل دهنده ی ان به تنهایی وجود ندارد. این کلیت نیز نتیجه گردآمدن اجزا به تنهایی نیست. بلکه ارتباط اجزا با یکدیگر و نحوه ی ترکیب نظم و سازمان یافتن آنهاست که کلیت سیستم را به وجود می آورد.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2- همبستگی اجزا: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منظور از همبستگی اجزا این است که هر جزء در سیستم به نحوی با سایر اجزا مرتبط است و به علت وجود این همبستگی چنانچه در جزئی خللی وارد شود، سایر اجزا نیز از آن خلل تاثیر می پذیرند.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3- تناسب اجزا: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بین اجزای هر سیستم تناسب، سنخیت و اکمال متقابل موجود است. وجود تناسب بین اجزا سبب حفظ هویت و کلیت سیستم می شود.</a:t>
            </a:r>
            <a:endParaRPr lang="fa-IR" sz="2400" dirty="0" smtClean="0"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9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404664"/>
            <a:ext cx="8712968" cy="572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4- گردش دایره وار :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فرآیند درون داد، تبدیل و برون داد، جریانی مستمر و مداوم است.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5- خاصیت تولید مثل: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یکی از خواص سیستم باز، میل به جاودانگی است. سیستم ها گرایش به جاودانه سازی خود دارند و تا جایی که امکان داشته باشد به حیات خویش ادامه می دهند.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6- همپایی: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سیستم می تواند از راهها و مسیرهای متفاوتی به هدف واحدی برسد.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7- گرایش به فنا: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درون سیستم ها عواملی وجود دارند که سیستم را از جهت اصلی آن منحرف می کنند وتمایل در جهت عدم تعادل دارند.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8- گرایش به تکامل: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0 Zar" panose="00000400000000000000" pitchFamily="2" charset="-78"/>
              </a:rPr>
              <a:t>منظور از تکامل، پیچیدگی ساخت و تنوع خواص است. چنانچه ساختار سیستم پیچیده تر شود و در اثر آن پیچیدگی،عملکرد های متنوع تری از سیستم به ظهور برسد و خواص بیشتری ارائه شود، سیستم کامل تر شده است</a:t>
            </a:r>
            <a:endParaRPr lang="fa-IR" sz="2200" dirty="0"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19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311952" cy="489654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تجزیه و تحلیل سیستم عبارت است از :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شناخت جنبه های مختلف سیستم و آگاهی از چگونگی عملکرد اجزای تشکیل دهنده ی  آن و بررسی نحوه و میزان ارتباط بین اجزای آن به منظور دستیابی به مبنایی جهت طرح و اجرای یک سیستم مناسب تر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در یک سازمان، سیستم را مجموعه ای از روشها نیز تعریف کرده اند. روشهایی که به یکدیگر وابسته هستند و با اجرای آنها قسمتی از هدف سازمان محقق می شود.</a:t>
            </a:r>
          </a:p>
          <a:p>
            <a:pPr marL="0" indent="0" algn="ctr" rtl="1">
              <a:buNone/>
            </a:pP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تعریف روش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روش عبارت است از یک رشته عملیات و مراحلی که برای اجرای کل یا قسمتی از یک سیستم انجام می شود.</a:t>
            </a:r>
          </a:p>
          <a:p>
            <a:pPr marL="0" indent="0" algn="ctr" rtl="1">
              <a:buNone/>
            </a:pP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تعریف شیوه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شیوه عبارت است از تشریح جزئیات و نحوه ی انجام دادن کار مثل استفاده از کارت جهت حضور و غیاب کارکنان و یا استفاده از کامپیوتر برای تنظیم لیست حقوق کارکنان.</a:t>
            </a:r>
            <a:endParaRPr lang="fa-IR" sz="2400" dirty="0" smtClean="0">
              <a:cs typeface="0 Za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تجزیه و تحلیل سیستم 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7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311952" cy="489654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یکی از مهمترین وظایفی که برای مدیران بر شمرده اند وظیفه ی ایجاد تغییر است. مدیرا موظفند در عین حال که تعادل سازمان خود را حفظ می کنند همگام با آخرین تغییرات و تحولاتی که در جهان رخ می دهد، تغییرات لازم را در سازمان خود به وجود آورند و از جدیدترین روشها و شیوه های انجام کار در اداره ی امور سازمان خود بهره بگیرد.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هدف تمامی سیستم ها بقاست یعنی بودن و وجود داشتن. هر چه وسعت سازمان بیشتر باشد وظایف متنوع تر و متعددی در سازمان پدید خواهد آمد و نیاز به کادر وسیع تر و متبحرتری خواهد بود.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در سازمان های کوچک و ساده شاید مدیر نتواند نقش تجزیه و تحلیل را شخصا بر عهده گیرد لکن هرچه قلمرو سازمان گسترده تر باشد وظایف و مسئولیت های بیشتری را نیز شامل می گردد و نیاز جدی تری به کادر متخصص جهت تجزیه و تحلیل امورسازمانی احساس می شود.</a:t>
            </a:r>
            <a:endParaRPr lang="fa-IR" sz="2400" dirty="0" smtClean="0">
              <a:cs typeface="0 Za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ارتباط مدیریت با تجزیه و تحلیل سیستم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85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311952" cy="489654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وظایف واحد تجزیه و تحلیل سیستم به شرح ذیل می باشد: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1- بررسی تجزیه و تحلیل و ترکیب و ساخت سازمان به منظور ایجاد تشکیلات مناسب با احتیاجات سازمان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2- استقرار مناسب ترین سیستم ها، روشها و شیوه های انجام کار در سازمان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3- تهیه اطلاعات دقیق وبهنگام برای مدیران و مقامات مسئول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4- تدوین دستورالعمل های کتبی ومدون به توصیه مقامات مسئول سازمان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5- بررسی و کنترل فرم های موردنیاز سازمان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6- بررسی و تجزیه و تحلیل سیستم بایگانی و مدیریت امور اسناد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7- بررسی نحوه ی استقرار و اجرای سیستم های جدید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8- اعتلای روحیه ی تعاون و همکاری در بین کارکنان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0 Zar" panose="00000400000000000000" pitchFamily="2" charset="-78"/>
              </a:rPr>
              <a:t>9- تلاش در جهت افزایش سطح اثربخشی و ثمر بخشی در کل سازمان.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 Zar" panose="00000400000000000000" pitchFamily="2" charset="-78"/>
              </a:rPr>
              <a:t>وظایف واحد تجزیه و تحلیل سیستم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0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7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Custom 1">
      <a:dk1>
        <a:srgbClr val="000054"/>
      </a:dk1>
      <a:lt1>
        <a:srgbClr val="EAEAEA"/>
      </a:lt1>
      <a:dk2>
        <a:srgbClr val="00007A"/>
      </a:dk2>
      <a:lt2>
        <a:srgbClr val="729900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1483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0 Zar</vt:lpstr>
      <vt:lpstr>Arial</vt:lpstr>
      <vt:lpstr>B Mitra</vt:lpstr>
      <vt:lpstr>B Ziba</vt:lpstr>
      <vt:lpstr>Book Antiqua</vt:lpstr>
      <vt:lpstr>Calibri</vt:lpstr>
      <vt:lpstr>Lucida Sans</vt:lpstr>
      <vt:lpstr>Lucida Sans Unicode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Office Theme</vt:lpstr>
      <vt:lpstr>Apex</vt:lpstr>
      <vt:lpstr>1_Apex</vt:lpstr>
      <vt:lpstr>Concourse</vt:lpstr>
      <vt:lpstr>1_Opulent</vt:lpstr>
      <vt:lpstr>PowerPoint Presentation</vt:lpstr>
      <vt:lpstr>PowerPoint Presentation</vt:lpstr>
      <vt:lpstr>PowerPoint Presentation</vt:lpstr>
      <vt:lpstr>آنتروپی</vt:lpstr>
      <vt:lpstr>خواص سیستم باز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مشاوره ازدواج</dc:title>
  <dc:subject>مربی خانواده</dc:subject>
  <dc:creator>دکتر محمد علی جمشیدی</dc:creator>
  <cp:keywords>ازدواج</cp:keywords>
  <cp:lastModifiedBy>Class Learning</cp:lastModifiedBy>
  <cp:revision>203</cp:revision>
  <dcterms:created xsi:type="dcterms:W3CDTF">2006-08-16T00:00:00Z</dcterms:created>
  <dcterms:modified xsi:type="dcterms:W3CDTF">2013-01-19T20:09:18Z</dcterms:modified>
  <cp:contentStatus>121212</cp:contentStatus>
</cp:coreProperties>
</file>