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8" r:id="rId3"/>
    <p:sldId id="264" r:id="rId4"/>
    <p:sldId id="263" r:id="rId5"/>
    <p:sldId id="265" r:id="rId6"/>
    <p:sldId id="266" r:id="rId7"/>
    <p:sldId id="279"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59" r:id="rId21"/>
    <p:sldId id="260" r:id="rId22"/>
    <p:sldId id="261" r:id="rId23"/>
    <p:sldId id="262" r:id="rId24"/>
    <p:sldId id="280" r:id="rId25"/>
    <p:sldId id="281" r:id="rId26"/>
    <p:sldId id="257"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3A6C786-93E4-4342-AA25-BFD5AA803BF1}" type="datetimeFigureOut">
              <a:rPr lang="fa-IR" smtClean="0"/>
              <a:t>06/24/1441</a:t>
            </a:fld>
            <a:endParaRPr lang="fa-I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a-I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50E5DB3-F3B6-453E-A531-0343160ADDB7}" type="slidenum">
              <a:rPr lang="fa-IR" smtClean="0"/>
              <a:t>‹#›</a:t>
            </a:fld>
            <a:endParaRPr lang="fa-I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6C786-93E4-4342-AA25-BFD5AA803BF1}" type="datetimeFigureOut">
              <a:rPr lang="fa-IR" smtClean="0"/>
              <a:t>06/24/1441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50E5DB3-F3B6-453E-A531-0343160ADDB7}" type="slidenum">
              <a:rPr lang="fa-IR" smtClean="0"/>
              <a:t>‹#›</a:t>
            </a:fld>
            <a:endParaRPr lang="fa-I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6C786-93E4-4342-AA25-BFD5AA803BF1}" type="datetimeFigureOut">
              <a:rPr lang="fa-IR" smtClean="0"/>
              <a:t>06/24/1441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50E5DB3-F3B6-453E-A531-0343160ADDB7}" type="slidenum">
              <a:rPr lang="fa-IR" smtClean="0"/>
              <a:t>‹#›</a:t>
            </a:fld>
            <a:endParaRPr lang="fa-I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6C786-93E4-4342-AA25-BFD5AA803BF1}" type="datetimeFigureOut">
              <a:rPr lang="fa-IR" smtClean="0"/>
              <a:t>06/24/1441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50E5DB3-F3B6-453E-A531-0343160ADDB7}" type="slidenum">
              <a:rPr lang="fa-IR" smtClean="0"/>
              <a:t>‹#›</a:t>
            </a:fld>
            <a:endParaRPr lang="fa-I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A6C786-93E4-4342-AA25-BFD5AA803BF1}" type="datetimeFigureOut">
              <a:rPr lang="fa-IR" smtClean="0"/>
              <a:t>06/24/1441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50E5DB3-F3B6-453E-A531-0343160ADDB7}"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A6C786-93E4-4342-AA25-BFD5AA803BF1}" type="datetimeFigureOut">
              <a:rPr lang="fa-IR" smtClean="0"/>
              <a:t>06/24/1441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50E5DB3-F3B6-453E-A531-0343160ADDB7}" type="slidenum">
              <a:rPr lang="fa-IR" smtClean="0"/>
              <a:t>‹#›</a:t>
            </a:fld>
            <a:endParaRPr lang="fa-I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A6C786-93E4-4342-AA25-BFD5AA803BF1}" type="datetimeFigureOut">
              <a:rPr lang="fa-IR" smtClean="0"/>
              <a:t>06/24/1441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50E5DB3-F3B6-453E-A531-0343160ADDB7}" type="slidenum">
              <a:rPr lang="fa-IR" smtClean="0"/>
              <a:t>‹#›</a:t>
            </a:fld>
            <a:endParaRPr lang="fa-I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A6C786-93E4-4342-AA25-BFD5AA803BF1}" type="datetimeFigureOut">
              <a:rPr lang="fa-IR" smtClean="0"/>
              <a:t>06/24/1441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50E5DB3-F3B6-453E-A531-0343160ADDB7}" type="slidenum">
              <a:rPr lang="fa-IR" smtClean="0"/>
              <a:t>‹#›</a:t>
            </a:fld>
            <a:endParaRPr lang="fa-I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6C786-93E4-4342-AA25-BFD5AA803BF1}" type="datetimeFigureOut">
              <a:rPr lang="fa-IR" smtClean="0"/>
              <a:t>06/24/1441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50E5DB3-F3B6-453E-A531-0343160ADDB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A6C786-93E4-4342-AA25-BFD5AA803BF1}" type="datetimeFigureOut">
              <a:rPr lang="fa-IR" smtClean="0"/>
              <a:t>06/24/1441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50E5DB3-F3B6-453E-A531-0343160ADDB7}"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A6C786-93E4-4342-AA25-BFD5AA803BF1}" type="datetimeFigureOut">
              <a:rPr lang="fa-IR" smtClean="0"/>
              <a:t>06/24/1441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50E5DB3-F3B6-453E-A531-0343160ADDB7}"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3A6C786-93E4-4342-AA25-BFD5AA803BF1}" type="datetimeFigureOut">
              <a:rPr lang="fa-IR" smtClean="0"/>
              <a:t>06/24/1441</a:t>
            </a:fld>
            <a:endParaRPr lang="fa-I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a-I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850E5DB3-F3B6-453E-A531-0343160ADDB7}" type="slidenum">
              <a:rPr lang="fa-IR" smtClean="0"/>
              <a:t>‹#›</a:t>
            </a:fld>
            <a:endParaRPr lang="fa-IR"/>
          </a:p>
        </p:txBody>
      </p:sp>
      <p:sp>
        <p:nvSpPr>
          <p:cNvPr id="9" name="Cloud 8"/>
          <p:cNvSpPr/>
          <p:nvPr userDrawn="1"/>
        </p:nvSpPr>
        <p:spPr>
          <a:xfrm>
            <a:off x="611560" y="5589240"/>
            <a:ext cx="936104" cy="792088"/>
          </a:xfrm>
          <a:prstGeom prst="cloud">
            <a:avLst/>
          </a:prstGeom>
        </p:spPr>
        <p:style>
          <a:lnRef idx="2">
            <a:schemeClr val="accent6"/>
          </a:lnRef>
          <a:fillRef idx="1">
            <a:schemeClr val="lt1"/>
          </a:fillRef>
          <a:effectRef idx="0">
            <a:schemeClr val="accent6"/>
          </a:effectRef>
          <a:fontRef idx="minor">
            <a:schemeClr val="dk1"/>
          </a:fontRef>
        </p:style>
        <p:txBody>
          <a:bodyPr rtlCol="1" anchor="ctr"/>
          <a:lstStyle/>
          <a:p>
            <a:pPr algn="ctr"/>
            <a:fld id="{0ECF7BAF-896D-4702-92D3-E912472C6BAF}" type="slidenum">
              <a:rPr lang="fa-IR" smtClean="0"/>
              <a:t>‹#›</a:t>
            </a:fld>
            <a:endParaRPr lang="fa-IR"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آزمایشگاه نرم افزارهای اداری</a:t>
            </a:r>
            <a:endParaRPr lang="fa-IR" dirty="0"/>
          </a:p>
        </p:txBody>
      </p:sp>
      <p:sp>
        <p:nvSpPr>
          <p:cNvPr id="3" name="Subtitle 2"/>
          <p:cNvSpPr>
            <a:spLocks noGrp="1"/>
          </p:cNvSpPr>
          <p:nvPr>
            <p:ph type="subTitle" idx="1"/>
          </p:nvPr>
        </p:nvSpPr>
        <p:spPr/>
        <p:txBody>
          <a:bodyPr>
            <a:normAutofit/>
          </a:bodyPr>
          <a:lstStyle/>
          <a:p>
            <a:r>
              <a:rPr lang="en-US" sz="5400" dirty="0" smtClean="0"/>
              <a:t>SharePoint</a:t>
            </a:r>
            <a:endParaRPr lang="fa-IR" sz="5400" dirty="0"/>
          </a:p>
        </p:txBody>
      </p:sp>
    </p:spTree>
    <p:extLst>
      <p:ext uri="{BB962C8B-B14F-4D97-AF65-F5344CB8AC3E}">
        <p14:creationId xmlns:p14="http://schemas.microsoft.com/office/powerpoint/2010/main" val="2115635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856984" cy="923330"/>
          </a:xfrm>
          <a:prstGeom prst="rect">
            <a:avLst/>
          </a:prstGeom>
        </p:spPr>
        <p:txBody>
          <a:bodyPr wrap="square">
            <a:spAutoFit/>
          </a:bodyPr>
          <a:lstStyle/>
          <a:p>
            <a:r>
              <a:rPr lang="fa-IR" dirty="0" smtClean="0"/>
              <a:t>تمامی قسمت های مورد نیاز سامانه در تمامی صفحات </a:t>
            </a:r>
            <a:r>
              <a:rPr lang="fa-IR" dirty="0" smtClean="0"/>
              <a:t>پرتابل </a:t>
            </a:r>
            <a:r>
              <a:rPr lang="fa-IR" dirty="0" smtClean="0"/>
              <a:t>در دسترس می باشند.</a:t>
            </a:r>
            <a:br>
              <a:rPr lang="fa-IR" dirty="0" smtClean="0"/>
            </a:br>
            <a:r>
              <a:rPr lang="fa-IR" dirty="0" smtClean="0"/>
              <a:t>پس از ثبت حواله های ورود، خروج یا مرجوعی، موجودی انبار ها به سرعت به روز رسانی می گردند و امکان گزارش گیری آنلاین از موجودی تمام انبار ها و فروشگاه ها ممکن می باشد.</a:t>
            </a:r>
            <a:endParaRPr lang="fa-IR" dirty="0"/>
          </a:p>
        </p:txBody>
      </p:sp>
      <p:pic>
        <p:nvPicPr>
          <p:cNvPr id="2050" name="Picture 2" descr="نمونه فرم سند خروج از انبا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3" y="1039962"/>
            <a:ext cx="8884983" cy="5053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578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00808"/>
            <a:ext cx="8712968" cy="1754326"/>
          </a:xfrm>
          <a:prstGeom prst="rect">
            <a:avLst/>
          </a:prstGeom>
        </p:spPr>
        <p:txBody>
          <a:bodyPr wrap="square">
            <a:spAutoFit/>
          </a:bodyPr>
          <a:lstStyle/>
          <a:p>
            <a:pPr>
              <a:lnSpc>
                <a:spcPct val="150000"/>
              </a:lnSpc>
            </a:pPr>
            <a:r>
              <a:rPr lang="fa-IR" dirty="0" smtClean="0"/>
              <a:t>در سامانه انبارداری مذکور، امکان بررسی تمام انبار های فروشگاه و خروج کالا از تک تک انبار ها امکان پذیر می باشد که چنین قابلیتی در سایر نرم افزارهای انبارداری کم نظیر است.</a:t>
            </a:r>
            <a:br>
              <a:rPr lang="fa-IR" dirty="0" smtClean="0"/>
            </a:br>
            <a:r>
              <a:rPr lang="fa-IR" dirty="0" smtClean="0"/>
              <a:t>همچنین در این سامانه، امکان مشاهده موجودی آنلاین تمام انبار ها با کنترل </a:t>
            </a:r>
            <a:r>
              <a:rPr lang="fa-IR" dirty="0" smtClean="0"/>
              <a:t>دسترسی </a:t>
            </a:r>
            <a:r>
              <a:rPr lang="fa-IR" dirty="0" smtClean="0"/>
              <a:t>هر آنچه که در سامانه انبارداری نیاز می باشد فراهم است.</a:t>
            </a:r>
            <a:endParaRPr lang="fa-IR" dirty="0"/>
          </a:p>
        </p:txBody>
      </p:sp>
    </p:spTree>
    <p:extLst>
      <p:ext uri="{BB962C8B-B14F-4D97-AF65-F5344CB8AC3E}">
        <p14:creationId xmlns:p14="http://schemas.microsoft.com/office/powerpoint/2010/main" val="88673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355976" y="332656"/>
            <a:ext cx="4533613"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Arial" charset="0"/>
                <a:cs typeface="Arial" charset="0"/>
              </a:rPr>
              <a:t>کاربرد شیرپوینت برای سامانه مرخصی و ماموریت</a:t>
            </a:r>
          </a:p>
          <a:p>
            <a:pPr marL="0" marR="0" lvl="0" indent="0" algn="l" defTabSz="914400" rtl="0"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tx1"/>
                </a:solidFill>
                <a:effectLst/>
                <a:latin typeface="Arial" charset="0"/>
                <a:cs typeface="Arial" charset="0"/>
              </a:rPr>
              <a:t>  </a:t>
            </a:r>
            <a:endParaRPr kumimoji="0" lang="ar-SA" sz="108000" b="0" i="0" u="none" strike="noStrike" cap="none" normalizeH="0" baseline="0" dirty="0" smtClean="0">
              <a:ln>
                <a:noFill/>
              </a:ln>
              <a:solidFill>
                <a:schemeClr val="tx1"/>
              </a:solidFill>
              <a:effectLst/>
              <a:latin typeface="Arial" charset="0"/>
              <a:cs typeface="Arial" charset="0"/>
            </a:endParaRPr>
          </a:p>
        </p:txBody>
      </p:sp>
      <p:pic>
        <p:nvPicPr>
          <p:cNvPr id="3074" name="Picture 2" descr="نمونه فرم مرخصی و ماموری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268761"/>
            <a:ext cx="7098330" cy="470613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150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496944" cy="3331938"/>
          </a:xfrm>
          <a:prstGeom prst="rect">
            <a:avLst/>
          </a:prstGeom>
        </p:spPr>
        <p:txBody>
          <a:bodyPr wrap="square">
            <a:spAutoFit/>
          </a:bodyPr>
          <a:lstStyle/>
          <a:p>
            <a:pPr>
              <a:lnSpc>
                <a:spcPct val="200000"/>
              </a:lnSpc>
            </a:pPr>
            <a:r>
              <a:rPr lang="fa-IR" dirty="0" smtClean="0"/>
              <a:t>پس از ثبت درخواست، وظیفه ی مرتبط به جایگزین مشخص شده ارسال و پس از تایید، به مدیر درخواست دهنده به منظور تصمیم گیری ارجاع می گردد و نتیجه در کارتابل درخواست دهنده نمایش داده می شود.</a:t>
            </a:r>
          </a:p>
          <a:p>
            <a:pPr>
              <a:lnSpc>
                <a:spcPct val="200000"/>
              </a:lnSpc>
            </a:pPr>
            <a:r>
              <a:rPr lang="fa-IR" dirty="0" smtClean="0"/>
              <a:t> همچنین توسط ایمیل به وی اطلاع رسانی می گردد. از مزیت های شیرپوینت امکان اطلاع رسانی در بستر های مختلف از جمله نرم افزار پیام رسان </a:t>
            </a:r>
            <a:r>
              <a:rPr lang="en-US" dirty="0" smtClean="0"/>
              <a:t>Skype for Business </a:t>
            </a:r>
            <a:r>
              <a:rPr lang="fa-IR" dirty="0" smtClean="0"/>
              <a:t>می باشد </a:t>
            </a:r>
          </a:p>
          <a:p>
            <a:pPr>
              <a:lnSpc>
                <a:spcPct val="200000"/>
              </a:lnSpc>
            </a:pPr>
            <a:r>
              <a:rPr lang="fa-IR" dirty="0" smtClean="0"/>
              <a:t>همچنین در شیرپوینت این امکان میسر است که تمام وظایف و تاییدات از تمام سامانه ها در یک کارتابل گردآوری شود</a:t>
            </a:r>
            <a:endParaRPr lang="fa-IR" dirty="0"/>
          </a:p>
        </p:txBody>
      </p:sp>
    </p:spTree>
    <p:extLst>
      <p:ext uri="{BB962C8B-B14F-4D97-AF65-F5344CB8AC3E}">
        <p14:creationId xmlns:p14="http://schemas.microsoft.com/office/powerpoint/2010/main" val="7646765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64088" y="404664"/>
            <a:ext cx="3397084" cy="369332"/>
          </a:xfrm>
          <a:prstGeom prst="rect">
            <a:avLst/>
          </a:prstGeom>
        </p:spPr>
        <p:txBody>
          <a:bodyPr wrap="none">
            <a:spAutoFit/>
          </a:bodyPr>
          <a:lstStyle/>
          <a:p>
            <a:r>
              <a:rPr lang="fa-IR" b="1" dirty="0" smtClean="0"/>
              <a:t>کاربرد شیرپوینت در سامانه روابط عمومی</a:t>
            </a:r>
            <a:endParaRPr lang="fa-IR" b="1"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171" y="980728"/>
            <a:ext cx="8960333" cy="5688632"/>
          </a:xfrm>
          <a:prstGeom prst="rect">
            <a:avLst/>
          </a:prstGeom>
        </p:spPr>
      </p:pic>
    </p:spTree>
    <p:extLst>
      <p:ext uri="{BB962C8B-B14F-4D97-AF65-F5344CB8AC3E}">
        <p14:creationId xmlns:p14="http://schemas.microsoft.com/office/powerpoint/2010/main" val="2668100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6762" y="116632"/>
            <a:ext cx="8334672" cy="1200329"/>
          </a:xfrm>
          <a:prstGeom prst="rect">
            <a:avLst/>
          </a:prstGeom>
        </p:spPr>
        <p:txBody>
          <a:bodyPr wrap="square">
            <a:spAutoFit/>
          </a:bodyPr>
          <a:lstStyle/>
          <a:p>
            <a:r>
              <a:rPr lang="fa-IR" dirty="0" smtClean="0"/>
              <a:t>در سامانه روابط عمومی، هر یک از پرسنل با توجه به دسترسی های تعریف شده تنها لینک دسترسی کارتابل خود را در صفحات مختلف سامانه مشاهده می نمایند.</a:t>
            </a:r>
            <a:br>
              <a:rPr lang="fa-IR" dirty="0" smtClean="0"/>
            </a:br>
            <a:r>
              <a:rPr lang="fa-IR" dirty="0" smtClean="0"/>
              <a:t>پس از ثبت درخواست، فرم درخواست به ترتیب برای تصمیم گیری و ثبت نظر، به کارتابل افراد زی ربط به صورت اتوماتیک ارجاع می گردد.</a:t>
            </a:r>
            <a:endParaRPr lang="fa-IR" dirty="0"/>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9970" y="1316961"/>
            <a:ext cx="4544060" cy="5325219"/>
          </a:xfrm>
          <a:prstGeom prst="rect">
            <a:avLst/>
          </a:prstGeom>
        </p:spPr>
      </p:pic>
    </p:spTree>
    <p:extLst>
      <p:ext uri="{BB962C8B-B14F-4D97-AF65-F5344CB8AC3E}">
        <p14:creationId xmlns:p14="http://schemas.microsoft.com/office/powerpoint/2010/main" val="2213332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4128" y="188640"/>
            <a:ext cx="3275256" cy="369332"/>
          </a:xfrm>
          <a:prstGeom prst="rect">
            <a:avLst/>
          </a:prstGeom>
        </p:spPr>
        <p:txBody>
          <a:bodyPr wrap="none">
            <a:spAutoFit/>
          </a:bodyPr>
          <a:lstStyle/>
          <a:p>
            <a:r>
              <a:rPr lang="fa-IR" b="1" dirty="0" smtClean="0"/>
              <a:t>کاربرد شیرپوینت در سامانه ثبت شکایات</a:t>
            </a:r>
            <a:endParaRPr lang="fa-IR" b="1" dirty="0"/>
          </a:p>
        </p:txBody>
      </p:sp>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l="14638"/>
          <a:stretch/>
        </p:blipFill>
        <p:spPr>
          <a:xfrm>
            <a:off x="3687327" y="764704"/>
            <a:ext cx="5061137" cy="5811388"/>
          </a:xfrm>
          <a:prstGeom prst="rect">
            <a:avLst/>
          </a:prstGeom>
        </p:spPr>
      </p:pic>
      <p:sp>
        <p:nvSpPr>
          <p:cNvPr id="4" name="Rectangle 3"/>
          <p:cNvSpPr/>
          <p:nvPr/>
        </p:nvSpPr>
        <p:spPr>
          <a:xfrm>
            <a:off x="35496" y="980728"/>
            <a:ext cx="3851920" cy="1477328"/>
          </a:xfrm>
          <a:prstGeom prst="rect">
            <a:avLst/>
          </a:prstGeom>
        </p:spPr>
        <p:txBody>
          <a:bodyPr wrap="square">
            <a:spAutoFit/>
          </a:bodyPr>
          <a:lstStyle/>
          <a:p>
            <a:pPr algn="just"/>
            <a:r>
              <a:rPr lang="fa-IR" dirty="0" smtClean="0"/>
              <a:t>این تصویر قسمتی از سامانه ثبت شکایات را نشان میدهد که بر اساس وضعیت شکایات دسته بندی شده است و شکایات به تعویق افتاده بر اساس سیاست های سازمان را نیز در دسته بندی جداگانه نمایش می دهد.</a:t>
            </a:r>
            <a:endParaRPr lang="fa-IR" dirty="0"/>
          </a:p>
        </p:txBody>
      </p:sp>
    </p:spTree>
    <p:extLst>
      <p:ext uri="{BB962C8B-B14F-4D97-AF65-F5344CB8AC3E}">
        <p14:creationId xmlns:p14="http://schemas.microsoft.com/office/powerpoint/2010/main" val="1181919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8264" y="260648"/>
            <a:ext cx="1842171" cy="369332"/>
          </a:xfrm>
          <a:prstGeom prst="rect">
            <a:avLst/>
          </a:prstGeom>
        </p:spPr>
        <p:txBody>
          <a:bodyPr wrap="none">
            <a:spAutoFit/>
          </a:bodyPr>
          <a:lstStyle/>
          <a:p>
            <a:r>
              <a:rPr lang="fa-IR" b="1" dirty="0" smtClean="0">
                <a:effectLst/>
              </a:rPr>
              <a:t>نمونه گزارشات آنلاین</a:t>
            </a:r>
            <a:endParaRPr lang="fa-IR" dirty="0">
              <a:effectLst/>
            </a:endParaRPr>
          </a:p>
        </p:txBody>
      </p:sp>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3" y="908720"/>
            <a:ext cx="8963091" cy="5112568"/>
          </a:xfrm>
          <a:prstGeom prst="rect">
            <a:avLst/>
          </a:prstGeom>
        </p:spPr>
      </p:pic>
    </p:spTree>
    <p:extLst>
      <p:ext uri="{BB962C8B-B14F-4D97-AF65-F5344CB8AC3E}">
        <p14:creationId xmlns:p14="http://schemas.microsoft.com/office/powerpoint/2010/main" val="4076309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rotWithShape="1">
          <a:blip r:embed="rId2">
            <a:extLst>
              <a:ext uri="{28A0092B-C50C-407E-A947-70E740481C1C}">
                <a14:useLocalDpi xmlns:a14="http://schemas.microsoft.com/office/drawing/2010/main" val="0"/>
              </a:ext>
            </a:extLst>
          </a:blip>
          <a:srcRect t="55298"/>
          <a:stretch/>
        </p:blipFill>
        <p:spPr>
          <a:xfrm>
            <a:off x="251520" y="908720"/>
            <a:ext cx="4100207" cy="4896544"/>
          </a:xfrm>
          <a:prstGeom prst="rect">
            <a:avLst/>
          </a:prstGeom>
        </p:spPr>
      </p:pic>
      <p:pic>
        <p:nvPicPr>
          <p:cNvPr id="3" name="Picture 2" descr="Screen Clipping"/>
          <p:cNvPicPr>
            <a:picLocks noChangeAspect="1"/>
          </p:cNvPicPr>
          <p:nvPr/>
        </p:nvPicPr>
        <p:blipFill rotWithShape="1">
          <a:blip r:embed="rId2">
            <a:extLst>
              <a:ext uri="{28A0092B-C50C-407E-A947-70E740481C1C}">
                <a14:useLocalDpi xmlns:a14="http://schemas.microsoft.com/office/drawing/2010/main" val="0"/>
              </a:ext>
            </a:extLst>
          </a:blip>
          <a:srcRect b="45165"/>
          <a:stretch/>
        </p:blipFill>
        <p:spPr>
          <a:xfrm>
            <a:off x="4761287" y="217918"/>
            <a:ext cx="3863239" cy="5659354"/>
          </a:xfrm>
          <a:prstGeom prst="rect">
            <a:avLst/>
          </a:prstGeom>
        </p:spPr>
      </p:pic>
    </p:spTree>
    <p:extLst>
      <p:ext uri="{BB962C8B-B14F-4D97-AF65-F5344CB8AC3E}">
        <p14:creationId xmlns:p14="http://schemas.microsoft.com/office/powerpoint/2010/main" val="1579586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628800"/>
            <a:ext cx="7326560" cy="1289071"/>
          </a:xfrm>
          <a:prstGeom prst="rect">
            <a:avLst/>
          </a:prstGeom>
        </p:spPr>
        <p:txBody>
          <a:bodyPr wrap="square">
            <a:spAutoFit/>
          </a:bodyPr>
          <a:lstStyle/>
          <a:p>
            <a:pPr>
              <a:lnSpc>
                <a:spcPct val="150000"/>
              </a:lnSpc>
            </a:pPr>
            <a:r>
              <a:rPr lang="fa-IR" dirty="0" smtClean="0"/>
              <a:t>امکان پیاده سازی سامانه های مشابه با توجه به نیاز هر سازمان و سیاست های مربوط به آن سازمان، به سادگی و در مدت زمان کوتاه با استفاده از امکانات شیرپوینت و تخصص و تجربه ی امکان پذیر می باشد</a:t>
            </a:r>
            <a:endParaRPr lang="fa-IR" dirty="0"/>
          </a:p>
        </p:txBody>
      </p:sp>
    </p:spTree>
    <p:extLst>
      <p:ext uri="{BB962C8B-B14F-4D97-AF65-F5344CB8AC3E}">
        <p14:creationId xmlns:p14="http://schemas.microsoft.com/office/powerpoint/2010/main" val="37020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874217"/>
            <a:ext cx="8154144" cy="369332"/>
          </a:xfrm>
          <a:prstGeom prst="rect">
            <a:avLst/>
          </a:prstGeom>
        </p:spPr>
        <p:txBody>
          <a:bodyPr wrap="square">
            <a:spAutoFit/>
          </a:bodyPr>
          <a:lstStyle/>
          <a:p>
            <a:r>
              <a:rPr lang="en-US" dirty="0" smtClean="0"/>
              <a:t> SharePoint </a:t>
            </a:r>
            <a:r>
              <a:rPr lang="fa-IR" dirty="0" smtClean="0"/>
              <a:t>یک پایگاه تعاملی مبتنی بر وب است که توسط شرکت مایکروسافت ارائه شده است. </a:t>
            </a:r>
            <a:endParaRPr lang="fa-IR" dirty="0"/>
          </a:p>
        </p:txBody>
      </p:sp>
      <p:sp>
        <p:nvSpPr>
          <p:cNvPr id="4" name="Rectangle 3"/>
          <p:cNvSpPr/>
          <p:nvPr/>
        </p:nvSpPr>
        <p:spPr>
          <a:xfrm>
            <a:off x="6846589" y="143054"/>
            <a:ext cx="1764394" cy="523220"/>
          </a:xfrm>
          <a:prstGeom prst="rect">
            <a:avLst/>
          </a:prstGeom>
        </p:spPr>
        <p:txBody>
          <a:bodyPr wrap="none">
            <a:spAutoFit/>
          </a:bodyPr>
          <a:lstStyle/>
          <a:p>
            <a:r>
              <a:rPr lang="en-US" sz="2800" dirty="0" smtClean="0"/>
              <a:t>SharePoint</a:t>
            </a:r>
            <a:endParaRPr lang="fa-IR" sz="2800" dirty="0"/>
          </a:p>
        </p:txBody>
      </p:sp>
      <p:sp>
        <p:nvSpPr>
          <p:cNvPr id="5" name="Rectangle 4"/>
          <p:cNvSpPr/>
          <p:nvPr/>
        </p:nvSpPr>
        <p:spPr>
          <a:xfrm>
            <a:off x="467544" y="1261915"/>
            <a:ext cx="8154144" cy="1200329"/>
          </a:xfrm>
          <a:prstGeom prst="rect">
            <a:avLst/>
          </a:prstGeom>
        </p:spPr>
        <p:txBody>
          <a:bodyPr wrap="square">
            <a:spAutoFit/>
          </a:bodyPr>
          <a:lstStyle/>
          <a:p>
            <a:r>
              <a:rPr lang="en-US" dirty="0" smtClean="0"/>
              <a:t>SharePoint</a:t>
            </a:r>
            <a:r>
              <a:rPr lang="fa-IR" dirty="0" smtClean="0"/>
              <a:t> </a:t>
            </a:r>
            <a:r>
              <a:rPr lang="en-US" dirty="0" smtClean="0"/>
              <a:t> </a:t>
            </a:r>
            <a:r>
              <a:rPr lang="fa-IR" dirty="0" smtClean="0"/>
              <a:t>در سال ۲۰۰۱ راه ­اندازی گردید و عمدتاً به عنوان یک سیستم مدیریت و ذخیره ­سازی اسناد فروخته شد، اما این محصول از انعطاف بالایی در تنظیمات و راه اندازی برخوردار بوده و کاربرد آن در بین سازمان­ها بسیار متفاوت است.</a:t>
            </a:r>
          </a:p>
          <a:p>
            <a:endParaRPr lang="fa-IR" dirty="0" smtClean="0"/>
          </a:p>
        </p:txBody>
      </p:sp>
      <p:sp>
        <p:nvSpPr>
          <p:cNvPr id="6" name="Rectangle 5"/>
          <p:cNvSpPr/>
          <p:nvPr/>
        </p:nvSpPr>
        <p:spPr>
          <a:xfrm>
            <a:off x="467544" y="2462244"/>
            <a:ext cx="8143439" cy="646331"/>
          </a:xfrm>
          <a:prstGeom prst="rect">
            <a:avLst/>
          </a:prstGeom>
        </p:spPr>
        <p:txBody>
          <a:bodyPr wrap="square">
            <a:spAutoFit/>
          </a:bodyPr>
          <a:lstStyle/>
          <a:p>
            <a:r>
              <a:rPr lang="fa-IR" dirty="0" smtClean="0"/>
              <a:t>بر اساس اعلام مایکروسافت </a:t>
            </a:r>
            <a:r>
              <a:rPr lang="en-US" dirty="0" smtClean="0"/>
              <a:t>SharePoint  </a:t>
            </a:r>
            <a:r>
              <a:rPr lang="fa-IR" dirty="0" smtClean="0"/>
              <a:t>حدود۱۹۰ میلیون کاربر در بین ۲۰۰۰۰۰ سازمان در سراسر دنیا دارد.</a:t>
            </a:r>
            <a:endParaRPr lang="fa-IR" dirty="0"/>
          </a:p>
        </p:txBody>
      </p:sp>
      <p:sp>
        <p:nvSpPr>
          <p:cNvPr id="10" name="Rectangle 9"/>
          <p:cNvSpPr/>
          <p:nvPr/>
        </p:nvSpPr>
        <p:spPr>
          <a:xfrm>
            <a:off x="467545" y="3153742"/>
            <a:ext cx="8028074" cy="646331"/>
          </a:xfrm>
          <a:prstGeom prst="rect">
            <a:avLst/>
          </a:prstGeom>
        </p:spPr>
        <p:txBody>
          <a:bodyPr wrap="square">
            <a:spAutoFit/>
          </a:bodyPr>
          <a:lstStyle/>
          <a:p>
            <a:r>
              <a:rPr lang="fa-IR" dirty="0" smtClean="0"/>
              <a:t>شیرپوینت یک پلتفرم است و میتوان در این بستر حتی کدنویسی انجام داد که در صورت عدم پشتیبانی یک نیاز سازمانی توسط ابزارهای موجود در شیرپوینت، از زبانهای برنامه نویسی مختلف در آن استفاده نماییم. </a:t>
            </a:r>
            <a:endParaRPr lang="fa-IR" dirty="0"/>
          </a:p>
        </p:txBody>
      </p:sp>
    </p:spTree>
    <p:extLst>
      <p:ext uri="{BB962C8B-B14F-4D97-AF65-F5344CB8AC3E}">
        <p14:creationId xmlns:p14="http://schemas.microsoft.com/office/powerpoint/2010/main" val="234067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8184" y="476672"/>
            <a:ext cx="2385588" cy="369332"/>
          </a:xfrm>
          <a:prstGeom prst="rect">
            <a:avLst/>
          </a:prstGeom>
        </p:spPr>
        <p:txBody>
          <a:bodyPr wrap="none">
            <a:spAutoFit/>
          </a:bodyPr>
          <a:lstStyle/>
          <a:p>
            <a:r>
              <a:rPr lang="fa-IR" b="1" dirty="0" smtClean="0">
                <a:effectLst/>
              </a:rPr>
              <a:t>نسخه های شیرپوینت کدامند؟</a:t>
            </a:r>
            <a:endParaRPr lang="fa-IR" b="1" dirty="0">
              <a:effectLst/>
            </a:endParaRPr>
          </a:p>
        </p:txBody>
      </p:sp>
      <p:sp>
        <p:nvSpPr>
          <p:cNvPr id="3" name="Rectangle 2"/>
          <p:cNvSpPr/>
          <p:nvPr/>
        </p:nvSpPr>
        <p:spPr>
          <a:xfrm>
            <a:off x="6259314" y="1052736"/>
            <a:ext cx="2089033" cy="369332"/>
          </a:xfrm>
          <a:prstGeom prst="rect">
            <a:avLst/>
          </a:prstGeom>
        </p:spPr>
        <p:txBody>
          <a:bodyPr wrap="none">
            <a:spAutoFit/>
          </a:bodyPr>
          <a:lstStyle/>
          <a:p>
            <a:r>
              <a:rPr lang="en-US" b="1" dirty="0" smtClean="0"/>
              <a:t>SharePoint Server</a:t>
            </a:r>
            <a:endParaRPr lang="fa-IR" b="1" dirty="0"/>
          </a:p>
        </p:txBody>
      </p:sp>
      <p:sp>
        <p:nvSpPr>
          <p:cNvPr id="4" name="Rectangle 3"/>
          <p:cNvSpPr/>
          <p:nvPr/>
        </p:nvSpPr>
        <p:spPr>
          <a:xfrm>
            <a:off x="5843966" y="1556792"/>
            <a:ext cx="1879040" cy="307777"/>
          </a:xfrm>
          <a:prstGeom prst="rect">
            <a:avLst/>
          </a:prstGeom>
        </p:spPr>
        <p:txBody>
          <a:bodyPr wrap="none">
            <a:spAutoFit/>
          </a:bodyPr>
          <a:lstStyle/>
          <a:p>
            <a:r>
              <a:rPr lang="en-US" sz="1400" b="1" dirty="0" smtClean="0">
                <a:effectLst/>
              </a:rPr>
              <a:t>SharePoint Standard</a:t>
            </a:r>
            <a:endParaRPr lang="en-US" sz="1400" b="1" dirty="0">
              <a:effectLst/>
            </a:endParaRPr>
          </a:p>
        </p:txBody>
      </p:sp>
      <p:sp>
        <p:nvSpPr>
          <p:cNvPr id="5" name="Rectangle 4"/>
          <p:cNvSpPr/>
          <p:nvPr/>
        </p:nvSpPr>
        <p:spPr>
          <a:xfrm>
            <a:off x="5868144" y="1916832"/>
            <a:ext cx="1980029" cy="307777"/>
          </a:xfrm>
          <a:prstGeom prst="rect">
            <a:avLst/>
          </a:prstGeom>
        </p:spPr>
        <p:txBody>
          <a:bodyPr wrap="none">
            <a:spAutoFit/>
          </a:bodyPr>
          <a:lstStyle/>
          <a:p>
            <a:r>
              <a:rPr lang="en-US" sz="1400" b="1" dirty="0" smtClean="0">
                <a:effectLst/>
              </a:rPr>
              <a:t>SharePoint Enterprise</a:t>
            </a:r>
            <a:endParaRPr lang="en-US" sz="1400" b="1" dirty="0">
              <a:effectLst/>
            </a:endParaRPr>
          </a:p>
        </p:txBody>
      </p:sp>
      <p:sp>
        <p:nvSpPr>
          <p:cNvPr id="6" name="Rectangle 5"/>
          <p:cNvSpPr/>
          <p:nvPr/>
        </p:nvSpPr>
        <p:spPr>
          <a:xfrm>
            <a:off x="6479312" y="2636912"/>
            <a:ext cx="1909112" cy="369332"/>
          </a:xfrm>
          <a:prstGeom prst="rect">
            <a:avLst/>
          </a:prstGeom>
        </p:spPr>
        <p:txBody>
          <a:bodyPr wrap="none">
            <a:spAutoFit/>
          </a:bodyPr>
          <a:lstStyle/>
          <a:p>
            <a:r>
              <a:rPr lang="en-US" b="1" dirty="0" smtClean="0">
                <a:effectLst/>
              </a:rPr>
              <a:t>SharePoint Online</a:t>
            </a:r>
            <a:endParaRPr lang="en-US" b="1" dirty="0">
              <a:effectLst/>
            </a:endParaRPr>
          </a:p>
        </p:txBody>
      </p:sp>
      <p:sp>
        <p:nvSpPr>
          <p:cNvPr id="7" name="Rectangle 6"/>
          <p:cNvSpPr/>
          <p:nvPr/>
        </p:nvSpPr>
        <p:spPr>
          <a:xfrm>
            <a:off x="6161278" y="3140968"/>
            <a:ext cx="2371162" cy="369332"/>
          </a:xfrm>
          <a:prstGeom prst="rect">
            <a:avLst/>
          </a:prstGeom>
        </p:spPr>
        <p:txBody>
          <a:bodyPr wrap="none">
            <a:spAutoFit/>
          </a:bodyPr>
          <a:lstStyle/>
          <a:p>
            <a:r>
              <a:rPr lang="en-US" b="1" dirty="0" smtClean="0"/>
              <a:t>SharePoint Designer</a:t>
            </a:r>
            <a:endParaRPr lang="fa-IR" b="1" dirty="0"/>
          </a:p>
        </p:txBody>
      </p:sp>
      <p:sp>
        <p:nvSpPr>
          <p:cNvPr id="8" name="Rectangle 7"/>
          <p:cNvSpPr/>
          <p:nvPr/>
        </p:nvSpPr>
        <p:spPr>
          <a:xfrm>
            <a:off x="6066574" y="3789040"/>
            <a:ext cx="2537874" cy="369332"/>
          </a:xfrm>
          <a:prstGeom prst="rect">
            <a:avLst/>
          </a:prstGeom>
        </p:spPr>
        <p:txBody>
          <a:bodyPr wrap="none">
            <a:spAutoFit/>
          </a:bodyPr>
          <a:lstStyle/>
          <a:p>
            <a:r>
              <a:rPr lang="en-US" b="1" dirty="0" smtClean="0"/>
              <a:t>SharePoint workspace</a:t>
            </a:r>
            <a:endParaRPr lang="fa-IR" b="1" dirty="0"/>
          </a:p>
        </p:txBody>
      </p:sp>
      <p:cxnSp>
        <p:nvCxnSpPr>
          <p:cNvPr id="10" name="Elbow Connector 9"/>
          <p:cNvCxnSpPr>
            <a:stCxn id="4" idx="1"/>
            <a:endCxn id="3" idx="1"/>
          </p:cNvCxnSpPr>
          <p:nvPr/>
        </p:nvCxnSpPr>
        <p:spPr>
          <a:xfrm rot="10800000" flipH="1">
            <a:off x="5843966" y="1237403"/>
            <a:ext cx="415348" cy="473279"/>
          </a:xfrm>
          <a:prstGeom prst="bentConnector3">
            <a:avLst>
              <a:gd name="adj1" fmla="val -55038"/>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34584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933" y="1259175"/>
            <a:ext cx="8640960" cy="1754326"/>
          </a:xfrm>
          <a:prstGeom prst="rect">
            <a:avLst/>
          </a:prstGeom>
        </p:spPr>
        <p:txBody>
          <a:bodyPr wrap="square">
            <a:spAutoFit/>
          </a:bodyPr>
          <a:lstStyle/>
          <a:p>
            <a:pPr>
              <a:lnSpc>
                <a:spcPct val="150000"/>
              </a:lnSpc>
            </a:pPr>
            <a:r>
              <a:rPr lang="fa-IR" dirty="0" smtClean="0"/>
              <a:t>نسخه </a:t>
            </a:r>
            <a:r>
              <a:rPr lang="en-US" dirty="0" smtClean="0"/>
              <a:t> SharePoint Server </a:t>
            </a:r>
            <a:r>
              <a:rPr lang="fa-IR" dirty="0" smtClean="0"/>
              <a:t>به سازمان­هایی ارائه می­ گردد که به دنبال کنترل بیشتری بر روی رفتار یا طراحی </a:t>
            </a:r>
            <a:r>
              <a:rPr lang="en-US" dirty="0" smtClean="0"/>
              <a:t>SharePoint </a:t>
            </a:r>
            <a:r>
              <a:rPr lang="fa-IR" dirty="0" smtClean="0"/>
              <a:t>( ایجاد حالت  اشتراک گذاری در کار)هستند</a:t>
            </a:r>
            <a:r>
              <a:rPr lang="fa-IR" dirty="0" smtClean="0"/>
              <a:t>. این محصول بر روی زیرساخت </a:t>
            </a:r>
            <a:r>
              <a:rPr lang="en-US" dirty="0" smtClean="0"/>
              <a:t>IT </a:t>
            </a:r>
            <a:r>
              <a:rPr lang="fa-IR" dirty="0" smtClean="0"/>
              <a:t>مشتری نصب میگردد. این نسخه بروز­رسانیِ مکرر کمتری دریافت می­ کند، اما امکانات بیشتری را در اختیار قرار می­دهد و به قابلیت­های سفارشی­ سازی دسترسی دارد..</a:t>
            </a:r>
            <a:endParaRPr lang="fa-IR" dirty="0"/>
          </a:p>
        </p:txBody>
      </p:sp>
      <p:sp>
        <p:nvSpPr>
          <p:cNvPr id="4" name="Rectangle 3"/>
          <p:cNvSpPr/>
          <p:nvPr/>
        </p:nvSpPr>
        <p:spPr>
          <a:xfrm>
            <a:off x="6709159" y="476672"/>
            <a:ext cx="2146742" cy="369332"/>
          </a:xfrm>
          <a:prstGeom prst="rect">
            <a:avLst/>
          </a:prstGeom>
        </p:spPr>
        <p:txBody>
          <a:bodyPr wrap="none">
            <a:spAutoFit/>
          </a:bodyPr>
          <a:lstStyle/>
          <a:p>
            <a:r>
              <a:rPr lang="en-US" b="1" dirty="0" smtClean="0"/>
              <a:t>SharePoint Server </a:t>
            </a:r>
            <a:endParaRPr lang="fa-IR" b="1" dirty="0"/>
          </a:p>
        </p:txBody>
      </p:sp>
      <p:sp>
        <p:nvSpPr>
          <p:cNvPr id="5" name="Rectangle 4"/>
          <p:cNvSpPr/>
          <p:nvPr/>
        </p:nvSpPr>
        <p:spPr>
          <a:xfrm>
            <a:off x="323529" y="2998693"/>
            <a:ext cx="8532372" cy="646331"/>
          </a:xfrm>
          <a:prstGeom prst="rect">
            <a:avLst/>
          </a:prstGeom>
        </p:spPr>
        <p:txBody>
          <a:bodyPr wrap="square">
            <a:spAutoFit/>
          </a:bodyPr>
          <a:lstStyle/>
          <a:p>
            <a:r>
              <a:rPr lang="en-US" dirty="0" smtClean="0"/>
              <a:t>SharePoint Server  </a:t>
            </a:r>
            <a:r>
              <a:rPr lang="fa-IR" dirty="0" smtClean="0"/>
              <a:t> دارای سه نسخه می­ باشد: </a:t>
            </a:r>
          </a:p>
          <a:p>
            <a:r>
              <a:rPr lang="fa-IR" u="sng" dirty="0" smtClean="0">
                <a:effectLst/>
              </a:rPr>
              <a:t>استاندارد</a:t>
            </a:r>
            <a:r>
              <a:rPr lang="fa-IR" dirty="0" smtClean="0"/>
              <a:t>، </a:t>
            </a:r>
            <a:r>
              <a:rPr lang="fa-IR" u="sng" dirty="0" smtClean="0">
                <a:effectLst/>
              </a:rPr>
              <a:t>سازمانی</a:t>
            </a:r>
            <a:r>
              <a:rPr lang="fa-IR" dirty="0" smtClean="0"/>
              <a:t> و </a:t>
            </a:r>
            <a:r>
              <a:rPr lang="fa-IR" u="sng" dirty="0" smtClean="0">
                <a:effectLst/>
              </a:rPr>
              <a:t>پایه (رایگان)</a:t>
            </a:r>
            <a:endParaRPr lang="fa-IR" dirty="0"/>
          </a:p>
        </p:txBody>
      </p:sp>
      <p:sp>
        <p:nvSpPr>
          <p:cNvPr id="6" name="Rectangle 5"/>
          <p:cNvSpPr/>
          <p:nvPr/>
        </p:nvSpPr>
        <p:spPr>
          <a:xfrm>
            <a:off x="805610" y="3934797"/>
            <a:ext cx="8028317" cy="369332"/>
          </a:xfrm>
          <a:prstGeom prst="rect">
            <a:avLst/>
          </a:prstGeom>
        </p:spPr>
        <p:txBody>
          <a:bodyPr wrap="square">
            <a:spAutoFit/>
          </a:bodyPr>
          <a:lstStyle/>
          <a:p>
            <a:r>
              <a:rPr lang="fa-IR" dirty="0" smtClean="0"/>
              <a:t>که نسخه پایه آن در سال ۲۰۱۶ متوقف گردید</a:t>
            </a:r>
            <a:endParaRPr lang="fa-IR" dirty="0"/>
          </a:p>
        </p:txBody>
      </p:sp>
    </p:spTree>
    <p:extLst>
      <p:ext uri="{BB962C8B-B14F-4D97-AF65-F5344CB8AC3E}">
        <p14:creationId xmlns:p14="http://schemas.microsoft.com/office/powerpoint/2010/main" val="2412126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60232" y="404664"/>
            <a:ext cx="2142894" cy="369332"/>
          </a:xfrm>
          <a:prstGeom prst="rect">
            <a:avLst/>
          </a:prstGeom>
        </p:spPr>
        <p:txBody>
          <a:bodyPr wrap="none">
            <a:spAutoFit/>
          </a:bodyPr>
          <a:lstStyle/>
          <a:p>
            <a:r>
              <a:rPr lang="en-US" b="1" dirty="0" smtClean="0">
                <a:effectLst/>
              </a:rPr>
              <a:t>SharePoint Standard</a:t>
            </a:r>
            <a:endParaRPr lang="en-US" b="1" dirty="0">
              <a:effectLst/>
            </a:endParaRPr>
          </a:p>
        </p:txBody>
      </p:sp>
      <p:sp>
        <p:nvSpPr>
          <p:cNvPr id="3" name="Rectangle 2"/>
          <p:cNvSpPr/>
          <p:nvPr/>
        </p:nvSpPr>
        <p:spPr>
          <a:xfrm>
            <a:off x="395536" y="1124744"/>
            <a:ext cx="8381807" cy="646331"/>
          </a:xfrm>
          <a:prstGeom prst="rect">
            <a:avLst/>
          </a:prstGeom>
        </p:spPr>
        <p:txBody>
          <a:bodyPr wrap="square">
            <a:spAutoFit/>
          </a:bodyPr>
          <a:lstStyle/>
          <a:p>
            <a:r>
              <a:rPr lang="fa-IR" dirty="0" smtClean="0"/>
              <a:t>مایکروسافت شیرپوینت استاندارد در نسخه </a:t>
            </a:r>
            <a:r>
              <a:rPr lang="en-US" dirty="0" smtClean="0"/>
              <a:t> </a:t>
            </a:r>
            <a:r>
              <a:rPr lang="fa-IR" dirty="0" smtClean="0"/>
              <a:t>مایکروسافت شیرپوینت پایه در چند زمینه اصلی محصول تولید می ­کند</a:t>
            </a:r>
            <a:endParaRPr lang="fa-IR" dirty="0"/>
          </a:p>
        </p:txBody>
      </p:sp>
      <p:sp>
        <p:nvSpPr>
          <p:cNvPr id="4" name="Rectangle 3"/>
          <p:cNvSpPr/>
          <p:nvPr/>
        </p:nvSpPr>
        <p:spPr>
          <a:xfrm>
            <a:off x="539552" y="1785367"/>
            <a:ext cx="8237791" cy="369332"/>
          </a:xfrm>
          <a:prstGeom prst="rect">
            <a:avLst/>
          </a:prstGeom>
        </p:spPr>
        <p:txBody>
          <a:bodyPr wrap="square">
            <a:spAutoFit/>
          </a:bodyPr>
          <a:lstStyle/>
          <a:p>
            <a:r>
              <a:rPr lang="fa-IR" b="1" dirty="0" smtClean="0"/>
              <a:t>سایت­ها:</a:t>
            </a:r>
            <a:r>
              <a:rPr lang="fa-IR" dirty="0" smtClean="0"/>
              <a:t> هدف قرار دادن مخاطبان، ابزارهای نظام راهبری، سرویس فروشگاه امن، قابلیت تحلیل وب.</a:t>
            </a:r>
            <a:endParaRPr lang="fa-IR" dirty="0"/>
          </a:p>
        </p:txBody>
      </p:sp>
      <p:sp>
        <p:nvSpPr>
          <p:cNvPr id="5" name="Rectangle 4"/>
          <p:cNvSpPr/>
          <p:nvPr/>
        </p:nvSpPr>
        <p:spPr>
          <a:xfrm>
            <a:off x="539552" y="2276872"/>
            <a:ext cx="8237789" cy="646331"/>
          </a:xfrm>
          <a:prstGeom prst="rect">
            <a:avLst/>
          </a:prstGeom>
        </p:spPr>
        <p:txBody>
          <a:bodyPr wrap="square">
            <a:spAutoFit/>
          </a:bodyPr>
          <a:lstStyle/>
          <a:p>
            <a:r>
              <a:rPr lang="fa-IR" b="1" dirty="0" smtClean="0"/>
              <a:t>انجمن ­ها:</a:t>
            </a:r>
            <a:r>
              <a:rPr lang="fa-IR" dirty="0" smtClean="0"/>
              <a:t> </a:t>
            </a:r>
            <a:r>
              <a:rPr lang="en-US" dirty="0" err="1" smtClean="0"/>
              <a:t>MySites</a:t>
            </a:r>
            <a:r>
              <a:rPr lang="en-US" dirty="0" smtClean="0"/>
              <a:t> </a:t>
            </a:r>
            <a:r>
              <a:rPr lang="fa-IR" dirty="0" smtClean="0"/>
              <a:t> (پروفایل­های شخصی شامل مدیریت مهارت­ ها و ابزارهای جستجو)، مرورگر سلسله مراتبی سازمان، برچسب­ ها و یادداشت­ ها.</a:t>
            </a:r>
            <a:endParaRPr lang="fa-IR" dirty="0"/>
          </a:p>
        </p:txBody>
      </p:sp>
      <p:sp>
        <p:nvSpPr>
          <p:cNvPr id="6" name="Rectangle 5"/>
          <p:cNvSpPr/>
          <p:nvPr/>
        </p:nvSpPr>
        <p:spPr>
          <a:xfrm>
            <a:off x="395536" y="2967335"/>
            <a:ext cx="8381805" cy="646331"/>
          </a:xfrm>
          <a:prstGeom prst="rect">
            <a:avLst/>
          </a:prstGeom>
        </p:spPr>
        <p:txBody>
          <a:bodyPr wrap="square">
            <a:spAutoFit/>
          </a:bodyPr>
          <a:lstStyle/>
          <a:p>
            <a:r>
              <a:rPr lang="fa-IR" b="1" dirty="0" smtClean="0"/>
              <a:t>محتوا:</a:t>
            </a:r>
            <a:r>
              <a:rPr lang="fa-IR" dirty="0" smtClean="0"/>
              <a:t> ابزارهای بهبود یافته و سازگار برای مدیریت ثبت و سند، ابرداده ­های مدیریت شده، خدمات اتوماسیون در </a:t>
            </a:r>
            <a:r>
              <a:rPr lang="en-US" dirty="0" smtClean="0"/>
              <a:t>word، </a:t>
            </a:r>
            <a:r>
              <a:rPr lang="fa-IR" dirty="0" smtClean="0"/>
              <a:t>مدیریت نوع محتوا</a:t>
            </a:r>
            <a:endParaRPr lang="fa-IR" dirty="0"/>
          </a:p>
        </p:txBody>
      </p:sp>
      <p:sp>
        <p:nvSpPr>
          <p:cNvPr id="7" name="Rectangle 6"/>
          <p:cNvSpPr/>
          <p:nvPr/>
        </p:nvSpPr>
        <p:spPr>
          <a:xfrm>
            <a:off x="179512" y="3717032"/>
            <a:ext cx="8597831" cy="369332"/>
          </a:xfrm>
          <a:prstGeom prst="rect">
            <a:avLst/>
          </a:prstGeom>
        </p:spPr>
        <p:txBody>
          <a:bodyPr wrap="square">
            <a:spAutoFit/>
          </a:bodyPr>
          <a:lstStyle/>
          <a:p>
            <a:r>
              <a:rPr lang="fa-IR" b="1" dirty="0" smtClean="0"/>
              <a:t>جستجو:</a:t>
            </a:r>
            <a:r>
              <a:rPr lang="fa-IR" dirty="0" smtClean="0"/>
              <a:t> نتایج جستجوی بهتر، برخورداری از قابلیت جستجوی سفارشی، جستجوی </a:t>
            </a:r>
            <a:r>
              <a:rPr lang="fa-IR" dirty="0" smtClean="0"/>
              <a:t>موبایل</a:t>
            </a:r>
            <a:endParaRPr lang="fa-IR" dirty="0"/>
          </a:p>
        </p:txBody>
      </p:sp>
      <p:sp>
        <p:nvSpPr>
          <p:cNvPr id="8" name="Rectangle 7"/>
          <p:cNvSpPr/>
          <p:nvPr/>
        </p:nvSpPr>
        <p:spPr>
          <a:xfrm>
            <a:off x="4186883" y="4365104"/>
            <a:ext cx="4572000" cy="369332"/>
          </a:xfrm>
          <a:prstGeom prst="rect">
            <a:avLst/>
          </a:prstGeom>
        </p:spPr>
        <p:txBody>
          <a:bodyPr>
            <a:spAutoFit/>
          </a:bodyPr>
          <a:lstStyle/>
          <a:p>
            <a:r>
              <a:rPr lang="fa-IR" b="1" dirty="0" smtClean="0"/>
              <a:t>ترکیبی (کامپوزیت):</a:t>
            </a:r>
            <a:r>
              <a:rPr lang="fa-IR" dirty="0" smtClean="0"/>
              <a:t> الگوهای گردش کار پیش ساخته</a:t>
            </a:r>
            <a:endParaRPr lang="fa-IR" dirty="0"/>
          </a:p>
        </p:txBody>
      </p:sp>
    </p:spTree>
    <p:extLst>
      <p:ext uri="{BB962C8B-B14F-4D97-AF65-F5344CB8AC3E}">
        <p14:creationId xmlns:p14="http://schemas.microsoft.com/office/powerpoint/2010/main" val="1423079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3486" y="332656"/>
            <a:ext cx="4456156" cy="369332"/>
          </a:xfrm>
          <a:prstGeom prst="rect">
            <a:avLst/>
          </a:prstGeom>
        </p:spPr>
        <p:txBody>
          <a:bodyPr wrap="none">
            <a:spAutoFit/>
          </a:bodyPr>
          <a:lstStyle/>
          <a:p>
            <a:r>
              <a:rPr lang="en-US" b="1" dirty="0" smtClean="0">
                <a:effectLst/>
              </a:rPr>
              <a:t>SharePoint Enterprise </a:t>
            </a:r>
            <a:r>
              <a:rPr lang="fa-IR" b="1" dirty="0" smtClean="0">
                <a:effectLst/>
              </a:rPr>
              <a:t> (نسخه سازمانی شیرپوینت)</a:t>
            </a:r>
            <a:endParaRPr lang="fa-IR" b="1" dirty="0">
              <a:effectLst/>
            </a:endParaRPr>
          </a:p>
        </p:txBody>
      </p:sp>
      <p:sp>
        <p:nvSpPr>
          <p:cNvPr id="3" name="Rectangle 2"/>
          <p:cNvSpPr/>
          <p:nvPr/>
        </p:nvSpPr>
        <p:spPr>
          <a:xfrm>
            <a:off x="539552" y="908720"/>
            <a:ext cx="8244408" cy="873572"/>
          </a:xfrm>
          <a:prstGeom prst="rect">
            <a:avLst/>
          </a:prstGeom>
        </p:spPr>
        <p:txBody>
          <a:bodyPr wrap="square">
            <a:spAutoFit/>
          </a:bodyPr>
          <a:lstStyle/>
          <a:p>
            <a:pPr>
              <a:lnSpc>
                <a:spcPct val="150000"/>
              </a:lnSpc>
            </a:pPr>
            <a:r>
              <a:rPr lang="fa-IR" dirty="0" smtClean="0"/>
              <a:t>براساس مایکروسافت شیرپوینت استاندارد طراحی گردیده و با ارائه یک کلید مجوز اضافی می­ توان ویژگی­ های آن را به سادگی از حالت قفل خارج نمود.</a:t>
            </a:r>
            <a:endParaRPr lang="fa-IR" dirty="0"/>
          </a:p>
        </p:txBody>
      </p:sp>
    </p:spTree>
    <p:extLst>
      <p:ext uri="{BB962C8B-B14F-4D97-AF65-F5344CB8AC3E}">
        <p14:creationId xmlns:p14="http://schemas.microsoft.com/office/powerpoint/2010/main" val="1733193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0072" y="404664"/>
            <a:ext cx="3597459" cy="369332"/>
          </a:xfrm>
          <a:prstGeom prst="rect">
            <a:avLst/>
          </a:prstGeom>
        </p:spPr>
        <p:txBody>
          <a:bodyPr wrap="none">
            <a:spAutoFit/>
          </a:bodyPr>
          <a:lstStyle/>
          <a:p>
            <a:r>
              <a:rPr lang="en-US" b="1" dirty="0"/>
              <a:t>SharePoint Online </a:t>
            </a:r>
            <a:r>
              <a:rPr lang="fa-IR" b="1" dirty="0" smtClean="0"/>
              <a:t>(شیرپوینت </a:t>
            </a:r>
            <a:r>
              <a:rPr lang="fa-IR" b="1" dirty="0"/>
              <a:t>آنلاین)</a:t>
            </a:r>
            <a:endParaRPr lang="fa-IR" b="1" dirty="0">
              <a:effectLst/>
            </a:endParaRPr>
          </a:p>
        </p:txBody>
      </p:sp>
      <p:sp>
        <p:nvSpPr>
          <p:cNvPr id="4" name="Rectangle 3"/>
          <p:cNvSpPr/>
          <p:nvPr/>
        </p:nvSpPr>
        <p:spPr>
          <a:xfrm>
            <a:off x="110445" y="908720"/>
            <a:ext cx="8998059" cy="4108817"/>
          </a:xfrm>
          <a:prstGeom prst="rect">
            <a:avLst/>
          </a:prstGeom>
        </p:spPr>
        <p:txBody>
          <a:bodyPr wrap="square">
            <a:spAutoFit/>
          </a:bodyPr>
          <a:lstStyle/>
          <a:p>
            <a:r>
              <a:rPr lang="fa-IR" dirty="0"/>
              <a:t>مایکروسافت شیرپوینت آنلاین معمولاً بخشی از اشتراک آفیس </a:t>
            </a:r>
            <a:r>
              <a:rPr lang="fa-IR" dirty="0" smtClean="0"/>
              <a:t>است</a:t>
            </a:r>
            <a:r>
              <a:rPr lang="fa-IR" dirty="0"/>
              <a:t>، اما می­توان آن را به طور کامل خریداری نمود. در واقع </a:t>
            </a:r>
            <a:r>
              <a:rPr lang="en-US" dirty="0"/>
              <a:t>SharePoint Online </a:t>
            </a:r>
            <a:r>
              <a:rPr lang="fa-IR" dirty="0"/>
              <a:t>یک نسخه از شیرپوینت است، اما دقیقاً مشابه آن نیست.</a:t>
            </a:r>
          </a:p>
          <a:p>
            <a:endParaRPr lang="fa-IR" dirty="0"/>
          </a:p>
          <a:p>
            <a:r>
              <a:rPr lang="fa-IR" dirty="0"/>
              <a:t>این نسخه به مجموعه‌ای از قابلیت‌های همکاری تیمی، میزبانی فایل‌ها، مدیریت اسناد و مدیریت محتوا محدود است و به صورت دوره‌ای به روز می‌شود، اما معمولاً با </a:t>
            </a:r>
            <a:r>
              <a:rPr lang="en-US" dirty="0"/>
              <a:t>SharePoint Enterprise </a:t>
            </a:r>
            <a:r>
              <a:rPr lang="fa-IR" dirty="0" smtClean="0"/>
              <a:t> (نسخه </a:t>
            </a:r>
            <a:r>
              <a:rPr lang="fa-IR" dirty="0"/>
              <a:t>سازمانی شیرپوینت) سازگار است. قابلیتهای اضافی آن در حال حاضر عبارتند از:</a:t>
            </a:r>
          </a:p>
          <a:p>
            <a:endParaRPr lang="fa-IR" dirty="0"/>
          </a:p>
          <a:p>
            <a:pPr marL="285750" indent="-285750">
              <a:lnSpc>
                <a:spcPct val="150000"/>
              </a:lnSpc>
              <a:buFont typeface="Arial" pitchFamily="34" charset="0"/>
              <a:buChar char="•"/>
            </a:pPr>
            <a:r>
              <a:rPr lang="fa-IR" dirty="0"/>
              <a:t>    پشتیبانی از افزونه­ های</a:t>
            </a:r>
            <a:r>
              <a:rPr lang="en-US" dirty="0"/>
              <a:t>SharePoint Framework</a:t>
            </a:r>
          </a:p>
          <a:p>
            <a:pPr marL="285750" indent="-285750">
              <a:lnSpc>
                <a:spcPct val="150000"/>
              </a:lnSpc>
              <a:buFont typeface="Arial" pitchFamily="34" charset="0"/>
              <a:buChar char="•"/>
            </a:pPr>
            <a:r>
              <a:rPr lang="en-US" dirty="0"/>
              <a:t>    </a:t>
            </a:r>
            <a:r>
              <a:rPr lang="fa-IR" dirty="0"/>
              <a:t>شیرپوینت </a:t>
            </a:r>
            <a:r>
              <a:rPr lang="en-US" dirty="0"/>
              <a:t>UX </a:t>
            </a:r>
            <a:r>
              <a:rPr lang="fa-IR" dirty="0"/>
              <a:t>مدرن (پاسخگو)  (شیرپویت ۲۰۱۹ سازمانی دارای این ویژگی میباشد)</a:t>
            </a:r>
          </a:p>
          <a:p>
            <a:pPr marL="285750" indent="-285750">
              <a:lnSpc>
                <a:spcPct val="150000"/>
              </a:lnSpc>
              <a:buFont typeface="Arial" pitchFamily="34" charset="0"/>
              <a:buChar char="•"/>
            </a:pPr>
            <a:r>
              <a:rPr lang="fa-IR" dirty="0"/>
              <a:t>    یکپارچه شدن با سرویس شبکه اجتماعی </a:t>
            </a:r>
            <a:r>
              <a:rPr lang="en-US" dirty="0" smtClean="0"/>
              <a:t>Yammer</a:t>
            </a:r>
            <a:r>
              <a:rPr lang="fa-IR" dirty="0" smtClean="0"/>
              <a:t>    </a:t>
            </a:r>
          </a:p>
          <a:p>
            <a:pPr marL="285750" indent="-285750">
              <a:lnSpc>
                <a:spcPct val="150000"/>
              </a:lnSpc>
              <a:buFont typeface="Arial" pitchFamily="34" charset="0"/>
              <a:buChar char="•"/>
            </a:pPr>
            <a:r>
              <a:rPr lang="fa-IR" dirty="0" smtClean="0"/>
              <a:t>یکپارچه </a:t>
            </a:r>
            <a:r>
              <a:rPr lang="fa-IR" dirty="0"/>
              <a:t>شدن با اپلیکیشن </a:t>
            </a:r>
            <a:r>
              <a:rPr lang="en-US" dirty="0"/>
              <a:t>Outlook Web App</a:t>
            </a:r>
          </a:p>
          <a:p>
            <a:pPr marL="285750" indent="-285750">
              <a:lnSpc>
                <a:spcPct val="150000"/>
              </a:lnSpc>
              <a:buFont typeface="Arial" pitchFamily="34" charset="0"/>
              <a:buChar char="•"/>
            </a:pPr>
            <a:r>
              <a:rPr lang="en-US" dirty="0"/>
              <a:t>    </a:t>
            </a:r>
            <a:r>
              <a:rPr lang="fa-IR" dirty="0"/>
              <a:t>نسخه های جدیدتر از ابزارهای ویرایشگر سند آنلاین آفیس </a:t>
            </a:r>
            <a:r>
              <a:rPr lang="en-US" dirty="0" smtClean="0"/>
              <a:t>Online </a:t>
            </a:r>
            <a:r>
              <a:rPr lang="en-US" dirty="0"/>
              <a:t>Office Document Editor Tools</a:t>
            </a:r>
            <a:r>
              <a:rPr lang="en-US" dirty="0" smtClean="0"/>
              <a:t>)</a:t>
            </a:r>
            <a:r>
              <a:rPr lang="fa-IR" dirty="0" smtClean="0"/>
              <a:t>)</a:t>
            </a:r>
            <a:endParaRPr lang="en-US" dirty="0"/>
          </a:p>
        </p:txBody>
      </p:sp>
    </p:spTree>
    <p:extLst>
      <p:ext uri="{BB962C8B-B14F-4D97-AF65-F5344CB8AC3E}">
        <p14:creationId xmlns:p14="http://schemas.microsoft.com/office/powerpoint/2010/main" val="1021868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64704"/>
            <a:ext cx="6750496" cy="2585323"/>
          </a:xfrm>
          <a:prstGeom prst="rect">
            <a:avLst/>
          </a:prstGeom>
        </p:spPr>
        <p:txBody>
          <a:bodyPr wrap="square">
            <a:spAutoFit/>
          </a:bodyPr>
          <a:lstStyle/>
          <a:p>
            <a:pPr>
              <a:lnSpc>
                <a:spcPct val="150000"/>
              </a:lnSpc>
            </a:pPr>
            <a:r>
              <a:rPr lang="fa-IR" dirty="0"/>
              <a:t>امکاناتی که این برنامه به آن دسترسی ندارد، عبارتند از:</a:t>
            </a:r>
          </a:p>
          <a:p>
            <a:pPr marL="285750" indent="-285750">
              <a:lnSpc>
                <a:spcPct val="150000"/>
              </a:lnSpc>
              <a:buFont typeface="Arial" pitchFamily="34" charset="0"/>
              <a:buChar char="•"/>
            </a:pPr>
            <a:r>
              <a:rPr lang="fa-IR" dirty="0"/>
              <a:t>برخی از سفارشی ­سازی­های جستجو </a:t>
            </a:r>
            <a:endParaRPr lang="fa-IR" dirty="0" smtClean="0"/>
          </a:p>
          <a:p>
            <a:pPr marL="285750" indent="-285750">
              <a:lnSpc>
                <a:spcPct val="150000"/>
              </a:lnSpc>
              <a:buFont typeface="Arial" pitchFamily="34" charset="0"/>
              <a:buChar char="•"/>
            </a:pPr>
            <a:r>
              <a:rPr lang="fa-IR" dirty="0" smtClean="0"/>
              <a:t>قابلیت­های </a:t>
            </a:r>
            <a:r>
              <a:rPr lang="fa-IR" dirty="0"/>
              <a:t>انتشار وب سایت متعدد</a:t>
            </a:r>
          </a:p>
          <a:p>
            <a:pPr marL="285750" indent="-285750">
              <a:lnSpc>
                <a:spcPct val="150000"/>
              </a:lnSpc>
              <a:buFont typeface="Arial" pitchFamily="34" charset="0"/>
              <a:buChar char="•"/>
            </a:pPr>
            <a:r>
              <a:rPr lang="fa-IR" dirty="0"/>
              <a:t>گزینه ­های مدیریت خدمات برنامه</a:t>
            </a:r>
          </a:p>
          <a:p>
            <a:pPr marL="285750" indent="-285750">
              <a:lnSpc>
                <a:spcPct val="150000"/>
              </a:lnSpc>
              <a:buFont typeface="Arial" pitchFamily="34" charset="0"/>
              <a:buChar char="•"/>
            </a:pPr>
            <a:r>
              <a:rPr lang="fa-IR" dirty="0"/>
              <a:t>بسیاری از انواع سفارشی ­سازی­ ها یا راه حل­ها اجرا نخواهند شد</a:t>
            </a:r>
          </a:p>
          <a:p>
            <a:pPr marL="285750" indent="-285750">
              <a:lnSpc>
                <a:spcPct val="150000"/>
              </a:lnSpc>
              <a:buFont typeface="Arial" pitchFamily="34" charset="0"/>
              <a:buChar char="•"/>
            </a:pPr>
            <a:r>
              <a:rPr lang="fa-IR" dirty="0"/>
              <a:t>عدم توانایی خواندن </a:t>
            </a:r>
            <a:r>
              <a:rPr lang="en-US" dirty="0"/>
              <a:t>Log</a:t>
            </a:r>
            <a:r>
              <a:rPr lang="fa-IR" dirty="0"/>
              <a:t>های </a:t>
            </a:r>
            <a:r>
              <a:rPr lang="fa-IR" dirty="0" smtClean="0"/>
              <a:t>خطا</a:t>
            </a:r>
            <a:endParaRPr lang="en-US" dirty="0">
              <a:effectLst/>
            </a:endParaRPr>
          </a:p>
        </p:txBody>
      </p:sp>
    </p:spTree>
    <p:extLst>
      <p:ext uri="{BB962C8B-B14F-4D97-AF65-F5344CB8AC3E}">
        <p14:creationId xmlns:p14="http://schemas.microsoft.com/office/powerpoint/2010/main" val="873941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268760"/>
            <a:ext cx="9180512" cy="1669944"/>
          </a:xfrm>
          <a:prstGeom prst="rect">
            <a:avLst/>
          </a:prstGeom>
        </p:spPr>
        <p:txBody>
          <a:bodyPr wrap="square">
            <a:spAutoFit/>
          </a:bodyPr>
          <a:lstStyle/>
          <a:p>
            <a:pPr>
              <a:lnSpc>
                <a:spcPct val="200000"/>
              </a:lnSpc>
            </a:pPr>
            <a:r>
              <a:rPr lang="en-US" dirty="0" smtClean="0"/>
              <a:t>Microsoft </a:t>
            </a:r>
            <a:r>
              <a:rPr lang="en-US" dirty="0" smtClean="0"/>
              <a:t>SharePoint </a:t>
            </a:r>
            <a:r>
              <a:rPr lang="en-US" dirty="0" smtClean="0"/>
              <a:t>Designer </a:t>
            </a:r>
            <a:r>
              <a:rPr lang="fa-IR" dirty="0" smtClean="0"/>
              <a:t> یا </a:t>
            </a:r>
            <a:r>
              <a:rPr lang="en-US" dirty="0" smtClean="0"/>
              <a:t>SPD </a:t>
            </a:r>
            <a:r>
              <a:rPr lang="fa-IR" dirty="0" smtClean="0"/>
              <a:t> که </a:t>
            </a:r>
            <a:r>
              <a:rPr lang="fa-IR" dirty="0" smtClean="0"/>
              <a:t>پیشتر با نام </a:t>
            </a:r>
            <a:r>
              <a:rPr lang="en-US" dirty="0" smtClean="0"/>
              <a:t>Microsoft Office SharePoint Designer </a:t>
            </a:r>
            <a:r>
              <a:rPr lang="fa-IR" dirty="0" smtClean="0"/>
              <a:t>شناخته می‌شد، یک نرم‌افزار رایگان ویرایشگر </a:t>
            </a:r>
            <a:r>
              <a:rPr lang="en-US" dirty="0" smtClean="0"/>
              <a:t>HTML</a:t>
            </a:r>
            <a:r>
              <a:rPr lang="fa-IR" dirty="0" smtClean="0"/>
              <a:t>است </a:t>
            </a:r>
            <a:r>
              <a:rPr lang="fa-IR" dirty="0" smtClean="0"/>
              <a:t>که به صورت خاصی برای ایجاد و ویرایش سایت‌ها و صفحات و گردش‌کارهای شیرپوینت ساخته شده است. </a:t>
            </a:r>
            <a:endParaRPr lang="fa-IR" dirty="0"/>
          </a:p>
        </p:txBody>
      </p:sp>
      <p:sp>
        <p:nvSpPr>
          <p:cNvPr id="4" name="Rectangle 3"/>
          <p:cNvSpPr/>
          <p:nvPr/>
        </p:nvSpPr>
        <p:spPr>
          <a:xfrm>
            <a:off x="5092284" y="620688"/>
            <a:ext cx="3454792" cy="369332"/>
          </a:xfrm>
          <a:prstGeom prst="rect">
            <a:avLst/>
          </a:prstGeom>
        </p:spPr>
        <p:txBody>
          <a:bodyPr wrap="none">
            <a:spAutoFit/>
          </a:bodyPr>
          <a:lstStyle/>
          <a:p>
            <a:r>
              <a:rPr lang="en-US" b="1" dirty="0" smtClean="0"/>
              <a:t>Microsoft SharePoint Designer</a:t>
            </a:r>
            <a:endParaRPr lang="fa-IR" b="1" dirty="0"/>
          </a:p>
        </p:txBody>
      </p:sp>
    </p:spTree>
    <p:extLst>
      <p:ext uri="{BB962C8B-B14F-4D97-AF65-F5344CB8AC3E}">
        <p14:creationId xmlns:p14="http://schemas.microsoft.com/office/powerpoint/2010/main" val="359696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0457" y="2913911"/>
            <a:ext cx="8105611" cy="1289071"/>
          </a:xfrm>
          <a:prstGeom prst="rect">
            <a:avLst/>
          </a:prstGeom>
          <a:noFill/>
        </p:spPr>
        <p:txBody>
          <a:bodyPr wrap="square" rtlCol="1">
            <a:spAutoFit/>
          </a:bodyPr>
          <a:lstStyle/>
          <a:p>
            <a:pPr>
              <a:lnSpc>
                <a:spcPct val="150000"/>
              </a:lnSpc>
            </a:pPr>
            <a:r>
              <a:rPr lang="fa-IR" dirty="0" smtClean="0"/>
              <a:t>مشکل در اغلب شرکت هایی که تعداد کارمندانشان از 40-50 نفر بیشتر می شود این است که در این سازمان داده های بسیار زیادی توسط کارمندان تولید می شود اما مشخص نیست که این داده ها توسط چه کسی تولید شده و دسته بندی نشده اند حتی ممکن است ارتباط یک داده با داده های دیگر مشخص نباشد</a:t>
            </a:r>
            <a:endParaRPr lang="fa-IR" dirty="0"/>
          </a:p>
        </p:txBody>
      </p:sp>
      <p:sp>
        <p:nvSpPr>
          <p:cNvPr id="3" name="TextBox 2"/>
          <p:cNvSpPr txBox="1"/>
          <p:nvPr/>
        </p:nvSpPr>
        <p:spPr>
          <a:xfrm>
            <a:off x="353977" y="692696"/>
            <a:ext cx="8290342" cy="1704569"/>
          </a:xfrm>
          <a:prstGeom prst="rect">
            <a:avLst/>
          </a:prstGeom>
          <a:noFill/>
        </p:spPr>
        <p:txBody>
          <a:bodyPr wrap="square" rtlCol="1">
            <a:spAutoFit/>
          </a:bodyPr>
          <a:lstStyle/>
          <a:p>
            <a:pPr>
              <a:lnSpc>
                <a:spcPct val="150000"/>
              </a:lnSpc>
            </a:pPr>
            <a:r>
              <a:rPr lang="fa-IR" dirty="0" smtClean="0"/>
              <a:t>زمان قبل از صف صبگاه یک مدرسه را در نظر بگیرید که تمام پایه های تحصیلی را دارد، تمام بچه ها در حیاط در حال رفت و آمد هستند و اصلا مشخص نیست که هر کسی در کدام کلاس و پایه تحصیلی مشغول به تحصیل است اما به محضی که زنگ صف به صدا در می آید هر شخصی در صف می ایستد و مشخص می شود یک دانش آموز در کدام مقطع تحصیلی و حتی در کدام کلاس مشغول به درس خواندن است.</a:t>
            </a:r>
            <a:endParaRPr lang="fa-IR" dirty="0"/>
          </a:p>
        </p:txBody>
      </p:sp>
    </p:spTree>
    <p:extLst>
      <p:ext uri="{BB962C8B-B14F-4D97-AF65-F5344CB8AC3E}">
        <p14:creationId xmlns:p14="http://schemas.microsoft.com/office/powerpoint/2010/main" val="55201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1383" y="476672"/>
            <a:ext cx="7795788" cy="1615827"/>
          </a:xfrm>
          <a:prstGeom prst="rect">
            <a:avLst/>
          </a:prstGeom>
          <a:noFill/>
        </p:spPr>
        <p:txBody>
          <a:bodyPr wrap="none" rtlCol="1">
            <a:spAutoFit/>
          </a:bodyPr>
          <a:lstStyle/>
          <a:p>
            <a:r>
              <a:rPr lang="fa-IR" dirty="0" smtClean="0"/>
              <a:t>در این سازمان بخش فروش را در نظر بگیرید</a:t>
            </a:r>
          </a:p>
          <a:p>
            <a:r>
              <a:rPr lang="fa-IR" dirty="0" smtClean="0"/>
              <a:t>یک نفر با نرم افزار </a:t>
            </a:r>
            <a:r>
              <a:rPr lang="en-US" dirty="0" smtClean="0"/>
              <a:t>word</a:t>
            </a:r>
            <a:r>
              <a:rPr lang="fa-IR" dirty="0" smtClean="0"/>
              <a:t> آشناییت بیشتری دارد و اطلاعات مشتریان خود را در </a:t>
            </a:r>
            <a:r>
              <a:rPr lang="en-US" dirty="0" smtClean="0"/>
              <a:t>word</a:t>
            </a:r>
            <a:r>
              <a:rPr lang="fa-IR" dirty="0" smtClean="0"/>
              <a:t> تایپ می کند</a:t>
            </a:r>
          </a:p>
          <a:p>
            <a:pPr>
              <a:lnSpc>
                <a:spcPct val="150000"/>
              </a:lnSpc>
            </a:pPr>
            <a:r>
              <a:rPr lang="fa-IR" dirty="0" smtClean="0"/>
              <a:t>یک نفر با </a:t>
            </a:r>
            <a:r>
              <a:rPr lang="en-US" dirty="0" smtClean="0"/>
              <a:t>outlook</a:t>
            </a:r>
            <a:r>
              <a:rPr lang="fa-IR" dirty="0" smtClean="0"/>
              <a:t> آشناییت بیشتری دارد و اطلاعات مشتریان خود را در </a:t>
            </a:r>
            <a:r>
              <a:rPr lang="en-US" dirty="0" smtClean="0"/>
              <a:t>outlook</a:t>
            </a:r>
            <a:r>
              <a:rPr lang="fa-IR" dirty="0" smtClean="0"/>
              <a:t> تایپ می کند</a:t>
            </a:r>
          </a:p>
          <a:p>
            <a:r>
              <a:rPr lang="fa-IR" dirty="0" smtClean="0"/>
              <a:t>یک نفر با </a:t>
            </a:r>
            <a:r>
              <a:rPr lang="en-US" b="1" dirty="0"/>
              <a:t>access</a:t>
            </a:r>
            <a:r>
              <a:rPr lang="fa-IR" dirty="0" smtClean="0"/>
              <a:t> آشناییت بیشتری دارد و اطلاعات مشتریان خود را در </a:t>
            </a:r>
            <a:r>
              <a:rPr lang="en-US" b="1" dirty="0"/>
              <a:t>access</a:t>
            </a:r>
            <a:r>
              <a:rPr lang="fa-IR" dirty="0" smtClean="0"/>
              <a:t> تایپ می کند</a:t>
            </a:r>
          </a:p>
          <a:p>
            <a:endParaRPr lang="fa-IR" dirty="0" smtClean="0"/>
          </a:p>
        </p:txBody>
      </p:sp>
      <p:sp>
        <p:nvSpPr>
          <p:cNvPr id="3" name="TextBox 2"/>
          <p:cNvSpPr txBox="1"/>
          <p:nvPr/>
        </p:nvSpPr>
        <p:spPr>
          <a:xfrm>
            <a:off x="860535" y="2348880"/>
            <a:ext cx="7659469" cy="369332"/>
          </a:xfrm>
          <a:prstGeom prst="rect">
            <a:avLst/>
          </a:prstGeom>
          <a:noFill/>
        </p:spPr>
        <p:txBody>
          <a:bodyPr wrap="none" rtlCol="1">
            <a:spAutoFit/>
          </a:bodyPr>
          <a:lstStyle/>
          <a:p>
            <a:r>
              <a:rPr lang="fa-IR" dirty="0" smtClean="0"/>
              <a:t>حال اگر بخواهیم کل این اطلاعات را تجمیع کنیم و از این اطلاعات استفاده مفید برای سازمان کنیم!!!</a:t>
            </a:r>
            <a:endParaRPr lang="fa-IR" dirty="0"/>
          </a:p>
        </p:txBody>
      </p:sp>
      <p:sp>
        <p:nvSpPr>
          <p:cNvPr id="4" name="TextBox 3"/>
          <p:cNvSpPr txBox="1"/>
          <p:nvPr/>
        </p:nvSpPr>
        <p:spPr>
          <a:xfrm>
            <a:off x="3491880" y="3635732"/>
            <a:ext cx="3085781" cy="369332"/>
          </a:xfrm>
          <a:prstGeom prst="rect">
            <a:avLst/>
          </a:prstGeom>
          <a:noFill/>
        </p:spPr>
        <p:txBody>
          <a:bodyPr wrap="none" rtlCol="1">
            <a:spAutoFit/>
          </a:bodyPr>
          <a:lstStyle/>
          <a:p>
            <a:r>
              <a:rPr lang="fa-IR" dirty="0" smtClean="0"/>
              <a:t>راه حل : استفاده از </a:t>
            </a:r>
            <a:r>
              <a:rPr lang="en-US" dirty="0" smtClean="0"/>
              <a:t>SharePoint</a:t>
            </a:r>
            <a:r>
              <a:rPr lang="fa-IR" dirty="0" smtClean="0"/>
              <a:t> است</a:t>
            </a:r>
            <a:endParaRPr lang="fa-IR" dirty="0"/>
          </a:p>
        </p:txBody>
      </p:sp>
    </p:spTree>
    <p:extLst>
      <p:ext uri="{BB962C8B-B14F-4D97-AF65-F5344CB8AC3E}">
        <p14:creationId xmlns:p14="http://schemas.microsoft.com/office/powerpoint/2010/main" val="347020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75449"/>
            <a:ext cx="8550696" cy="3970318"/>
          </a:xfrm>
          <a:prstGeom prst="rect">
            <a:avLst/>
          </a:prstGeom>
        </p:spPr>
        <p:txBody>
          <a:bodyPr wrap="square">
            <a:spAutoFit/>
          </a:bodyPr>
          <a:lstStyle/>
          <a:p>
            <a:pPr>
              <a:lnSpc>
                <a:spcPct val="200000"/>
              </a:lnSpc>
            </a:pPr>
            <a:r>
              <a:rPr lang="fa-IR" dirty="0" smtClean="0"/>
              <a:t>امکانات  شیرپوینت و قابلیتهای آن بسیار گسترده است. در این جا قصد داریم به کاربرد شیرپوینت و برخی مزایای استفاده از آن بپردازیم.</a:t>
            </a:r>
          </a:p>
          <a:p>
            <a:pPr>
              <a:lnSpc>
                <a:spcPct val="200000"/>
              </a:lnSpc>
            </a:pPr>
            <a:r>
              <a:rPr lang="fa-IR" dirty="0" smtClean="0">
                <a:effectLst/>
              </a:rPr>
              <a:t>با</a:t>
            </a:r>
            <a:r>
              <a:rPr lang="fa-IR" b="1" dirty="0" smtClean="0">
                <a:effectLst/>
              </a:rPr>
              <a:t> شیرپوینت </a:t>
            </a:r>
            <a:r>
              <a:rPr lang="fa-IR" dirty="0" smtClean="0">
                <a:effectLst/>
              </a:rPr>
              <a:t>میتوان یک </a:t>
            </a:r>
            <a:r>
              <a:rPr lang="fa-IR" dirty="0" smtClean="0">
                <a:effectLst/>
              </a:rPr>
              <a:t>پرتابل </a:t>
            </a:r>
            <a:r>
              <a:rPr lang="fa-IR" dirty="0" smtClean="0">
                <a:effectLst/>
              </a:rPr>
              <a:t>ایجاد کرد</a:t>
            </a:r>
            <a:r>
              <a:rPr lang="fa-IR" dirty="0" smtClean="0">
                <a:effectLst/>
              </a:rPr>
              <a:t>.(در مورد پرتابل در اسلاید بعد توضیح خواهیم داد)</a:t>
            </a:r>
            <a:endParaRPr lang="fa-IR" dirty="0" smtClean="0">
              <a:effectLst/>
            </a:endParaRPr>
          </a:p>
          <a:p>
            <a:pPr>
              <a:lnSpc>
                <a:spcPct val="200000"/>
              </a:lnSpc>
            </a:pPr>
            <a:r>
              <a:rPr lang="fa-IR" dirty="0" smtClean="0">
                <a:effectLst/>
              </a:rPr>
              <a:t>با </a:t>
            </a:r>
            <a:r>
              <a:rPr lang="fa-IR" b="1" dirty="0" smtClean="0">
                <a:effectLst/>
              </a:rPr>
              <a:t>شیرپوینت </a:t>
            </a:r>
            <a:r>
              <a:rPr lang="fa-IR" dirty="0" smtClean="0">
                <a:effectLst/>
              </a:rPr>
              <a:t>میتوان </a:t>
            </a:r>
            <a:r>
              <a:rPr lang="en-US" dirty="0" smtClean="0">
                <a:effectLst/>
              </a:rPr>
              <a:t>application </a:t>
            </a:r>
            <a:r>
              <a:rPr lang="fa-IR" dirty="0" smtClean="0">
                <a:effectLst/>
              </a:rPr>
              <a:t>یا همان برنامه های کاربری ساخت.</a:t>
            </a:r>
          </a:p>
          <a:p>
            <a:pPr>
              <a:lnSpc>
                <a:spcPct val="200000"/>
              </a:lnSpc>
            </a:pPr>
            <a:r>
              <a:rPr lang="fa-IR" dirty="0" smtClean="0">
                <a:effectLst/>
              </a:rPr>
              <a:t>با</a:t>
            </a:r>
            <a:r>
              <a:rPr lang="fa-IR" b="1" dirty="0" smtClean="0">
                <a:effectLst/>
              </a:rPr>
              <a:t> شیرپوینت </a:t>
            </a:r>
            <a:r>
              <a:rPr lang="fa-IR" dirty="0" smtClean="0">
                <a:effectLst/>
              </a:rPr>
              <a:t>به منظور ساخت یافته کردن اطلاعات ناساخت یافته در سازمانها استفاده میشود.</a:t>
            </a:r>
          </a:p>
          <a:p>
            <a:pPr>
              <a:lnSpc>
                <a:spcPct val="200000"/>
              </a:lnSpc>
            </a:pPr>
            <a:r>
              <a:rPr lang="fa-IR" dirty="0" smtClean="0">
                <a:effectLst/>
              </a:rPr>
              <a:t>با</a:t>
            </a:r>
            <a:r>
              <a:rPr lang="fa-IR" b="1" dirty="0" smtClean="0">
                <a:effectLst/>
              </a:rPr>
              <a:t> شیرپوینت </a:t>
            </a:r>
            <a:r>
              <a:rPr lang="fa-IR" dirty="0" smtClean="0">
                <a:effectLst/>
              </a:rPr>
              <a:t>به منظور مدیریت اسناد در سازمانها استفاده میشود.</a:t>
            </a:r>
          </a:p>
          <a:p>
            <a:pPr>
              <a:lnSpc>
                <a:spcPct val="200000"/>
              </a:lnSpc>
            </a:pPr>
            <a:r>
              <a:rPr lang="fa-IR" dirty="0" smtClean="0">
                <a:effectLst/>
              </a:rPr>
              <a:t>با </a:t>
            </a:r>
            <a:r>
              <a:rPr lang="fa-IR" b="1" dirty="0" smtClean="0">
                <a:effectLst/>
              </a:rPr>
              <a:t>شیرپوینت </a:t>
            </a:r>
            <a:r>
              <a:rPr lang="fa-IR" dirty="0" smtClean="0">
                <a:effectLst/>
              </a:rPr>
              <a:t>میتوان فرایندها و گردشهای کاری یک سازمان را به صورت دیجیتال پیاده سازی نمود.</a:t>
            </a:r>
            <a:endParaRPr lang="fa-IR" dirty="0">
              <a:effectLst/>
            </a:endParaRPr>
          </a:p>
        </p:txBody>
      </p:sp>
    </p:spTree>
    <p:extLst>
      <p:ext uri="{BB962C8B-B14F-4D97-AF65-F5344CB8AC3E}">
        <p14:creationId xmlns:p14="http://schemas.microsoft.com/office/powerpoint/2010/main" val="7384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4128" y="332656"/>
            <a:ext cx="3116558" cy="369332"/>
          </a:xfrm>
          <a:prstGeom prst="rect">
            <a:avLst/>
          </a:prstGeom>
        </p:spPr>
        <p:txBody>
          <a:bodyPr wrap="none">
            <a:spAutoFit/>
          </a:bodyPr>
          <a:lstStyle/>
          <a:p>
            <a:r>
              <a:rPr lang="fa-IR" dirty="0" smtClean="0"/>
              <a:t>در ابتدا باید متوجه شویم، </a:t>
            </a:r>
            <a:r>
              <a:rPr lang="fa-IR" dirty="0" smtClean="0"/>
              <a:t>پرتابل </a:t>
            </a:r>
            <a:r>
              <a:rPr lang="fa-IR" dirty="0" smtClean="0"/>
              <a:t>چیست؟</a:t>
            </a:r>
            <a:endParaRPr lang="fa-IR" dirty="0"/>
          </a:p>
        </p:txBody>
      </p:sp>
      <p:sp>
        <p:nvSpPr>
          <p:cNvPr id="3" name="Rectangle 2"/>
          <p:cNvSpPr/>
          <p:nvPr/>
        </p:nvSpPr>
        <p:spPr>
          <a:xfrm>
            <a:off x="280977" y="1700808"/>
            <a:ext cx="8589166" cy="3970318"/>
          </a:xfrm>
          <a:prstGeom prst="rect">
            <a:avLst/>
          </a:prstGeom>
        </p:spPr>
        <p:txBody>
          <a:bodyPr wrap="square">
            <a:spAutoFit/>
          </a:bodyPr>
          <a:lstStyle/>
          <a:p>
            <a:pPr>
              <a:lnSpc>
                <a:spcPct val="200000"/>
              </a:lnSpc>
            </a:pPr>
            <a:r>
              <a:rPr lang="fa-IR" dirty="0" smtClean="0"/>
              <a:t>پرتال روشی برای تمرکز بخشیدن به دسترسی اطلاعات شرکت و سیستم ها از طریق شبکه شرکت است و نیز یک ابزار جهت تسهیل مدیریت اطلاعات و نرم افزارها در شرکت ها می باشد. همچنین </a:t>
            </a:r>
            <a:r>
              <a:rPr lang="fa-IR" dirty="0" smtClean="0"/>
              <a:t>پرتابل </a:t>
            </a:r>
            <a:r>
              <a:rPr lang="fa-IR" dirty="0" smtClean="0"/>
              <a:t>افزایش تعهد کارکنان، تمرکز مدیریت فرآیندها ، کاهش نیروی انسانی، هزینه ها و به اشتراک گذری دانش سازمانی را به همراه دارد.</a:t>
            </a:r>
            <a:br>
              <a:rPr lang="fa-IR" dirty="0" smtClean="0"/>
            </a:br>
            <a:r>
              <a:rPr lang="fa-IR" dirty="0" smtClean="0"/>
              <a:t>نه تنها کارکنان داخل سازمان، بلکه کاربران خارج از سازمان، شرکت های همکار و مشتریان و کارفرمایان نیز می توانند در صورت نیاز به بخشی از داده های داخلی شرکت دسترسی داشته باشند.</a:t>
            </a:r>
            <a:br>
              <a:rPr lang="fa-IR" dirty="0" smtClean="0"/>
            </a:br>
            <a:r>
              <a:rPr lang="fa-IR" dirty="0" smtClean="0"/>
              <a:t>شیرپوینت می تواند با استفاده از امکان محافظت از اطلاعات از طریق نام کاربری و پسورد به کاربران خارج از سازمان دسترسی لازمه به بخش هایی از اطلاعات جهت کسب و کار مشترک را دهد</a:t>
            </a:r>
            <a:endParaRPr lang="fa-IR" dirty="0"/>
          </a:p>
        </p:txBody>
      </p:sp>
      <p:sp>
        <p:nvSpPr>
          <p:cNvPr id="5" name="Rectangle 4"/>
          <p:cNvSpPr/>
          <p:nvPr/>
        </p:nvSpPr>
        <p:spPr>
          <a:xfrm>
            <a:off x="1115616" y="688310"/>
            <a:ext cx="7308304" cy="873572"/>
          </a:xfrm>
          <a:prstGeom prst="rect">
            <a:avLst/>
          </a:prstGeom>
        </p:spPr>
        <p:txBody>
          <a:bodyPr wrap="square">
            <a:spAutoFit/>
          </a:bodyPr>
          <a:lstStyle/>
          <a:p>
            <a:pPr>
              <a:lnSpc>
                <a:spcPct val="150000"/>
              </a:lnSpc>
            </a:pPr>
            <a:r>
              <a:rPr lang="fa-IR" dirty="0" smtClean="0"/>
              <a:t>هر </a:t>
            </a:r>
            <a:r>
              <a:rPr lang="fa-IR" dirty="0"/>
              <a:t>کارمند </a:t>
            </a:r>
            <a:r>
              <a:rPr lang="fa-IR" dirty="0" smtClean="0"/>
              <a:t>درپرتابل یک نام کاربری و پسورد </a:t>
            </a:r>
            <a:r>
              <a:rPr lang="fa-IR" dirty="0"/>
              <a:t>دارد که مسایل مربود به او نظیر حضور غیاب</a:t>
            </a:r>
            <a:r>
              <a:rPr lang="fa-IR" dirty="0" smtClean="0"/>
              <a:t>، گرفتن </a:t>
            </a:r>
            <a:r>
              <a:rPr lang="fa-IR" dirty="0"/>
              <a:t>مرخصی، نامه های اداری مربوط به وی و ... در آن قرار </a:t>
            </a:r>
            <a:r>
              <a:rPr lang="fa-IR" dirty="0" smtClean="0"/>
              <a:t>دارد.</a:t>
            </a:r>
            <a:endParaRPr lang="fa-IR" dirty="0"/>
          </a:p>
        </p:txBody>
      </p:sp>
    </p:spTree>
    <p:extLst>
      <p:ext uri="{BB962C8B-B14F-4D97-AF65-F5344CB8AC3E}">
        <p14:creationId xmlns:p14="http://schemas.microsoft.com/office/powerpoint/2010/main" val="2181496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8877" y="692696"/>
            <a:ext cx="7961595" cy="2585323"/>
          </a:xfrm>
          <a:prstGeom prst="rect">
            <a:avLst/>
          </a:prstGeom>
          <a:noFill/>
        </p:spPr>
        <p:txBody>
          <a:bodyPr wrap="square" rtlCol="1">
            <a:spAutoFit/>
          </a:bodyPr>
          <a:lstStyle/>
          <a:p>
            <a:pPr>
              <a:lnSpc>
                <a:spcPct val="150000"/>
              </a:lnSpc>
            </a:pPr>
            <a:r>
              <a:rPr lang="fa-IR" dirty="0" smtClean="0"/>
              <a:t>مثلا سازمان تامین اجتماعی که از </a:t>
            </a:r>
            <a:r>
              <a:rPr lang="en-US" dirty="0" smtClean="0"/>
              <a:t>share point</a:t>
            </a:r>
            <a:r>
              <a:rPr lang="fa-IR" dirty="0" smtClean="0"/>
              <a:t> استفاده نمی کند برای هر کدام از موارد زیر یک سامانه کاملا مجزا دارد</a:t>
            </a:r>
          </a:p>
          <a:p>
            <a:pPr marL="285750" indent="-285750">
              <a:lnSpc>
                <a:spcPct val="150000"/>
              </a:lnSpc>
              <a:buFont typeface="Arial" pitchFamily="34" charset="0"/>
              <a:buChar char="•"/>
            </a:pPr>
            <a:r>
              <a:rPr lang="fa-IR" dirty="0" smtClean="0"/>
              <a:t>حضور غیاب و اتوماسیون اداری کارمندان رسمی</a:t>
            </a:r>
          </a:p>
          <a:p>
            <a:pPr marL="285750" indent="-285750">
              <a:lnSpc>
                <a:spcPct val="150000"/>
              </a:lnSpc>
              <a:buFont typeface="Arial" pitchFamily="34" charset="0"/>
              <a:buChar char="•"/>
            </a:pPr>
            <a:r>
              <a:rPr lang="fa-IR" dirty="0"/>
              <a:t>حضور غیاب و اتوماسیون اداری کارمندان </a:t>
            </a:r>
            <a:r>
              <a:rPr lang="fa-IR" dirty="0" smtClean="0"/>
              <a:t>قراردادی</a:t>
            </a:r>
          </a:p>
          <a:p>
            <a:pPr marL="285750" indent="-285750">
              <a:lnSpc>
                <a:spcPct val="150000"/>
              </a:lnSpc>
              <a:buFont typeface="Arial" pitchFamily="34" charset="0"/>
              <a:buChar char="•"/>
            </a:pPr>
            <a:r>
              <a:rPr lang="fa-IR" dirty="0" smtClean="0"/>
              <a:t>اطلاعات بیمه شدگان </a:t>
            </a:r>
          </a:p>
          <a:p>
            <a:pPr marL="285750" indent="-285750">
              <a:lnSpc>
                <a:spcPct val="150000"/>
              </a:lnSpc>
              <a:buFont typeface="Arial" pitchFamily="34" charset="0"/>
              <a:buChar char="•"/>
            </a:pPr>
            <a:r>
              <a:rPr lang="fa-IR" dirty="0" smtClean="0"/>
              <a:t>پرونده الکترونیک  بیمه شدگان</a:t>
            </a:r>
            <a:endParaRPr lang="fa-IR" dirty="0"/>
          </a:p>
        </p:txBody>
      </p:sp>
      <p:sp>
        <p:nvSpPr>
          <p:cNvPr id="3" name="TextBox 2"/>
          <p:cNvSpPr txBox="1"/>
          <p:nvPr/>
        </p:nvSpPr>
        <p:spPr>
          <a:xfrm>
            <a:off x="858877" y="3645024"/>
            <a:ext cx="7858294" cy="923330"/>
          </a:xfrm>
          <a:prstGeom prst="rect">
            <a:avLst/>
          </a:prstGeom>
          <a:noFill/>
        </p:spPr>
        <p:txBody>
          <a:bodyPr wrap="square" rtlCol="1">
            <a:spAutoFit/>
          </a:bodyPr>
          <a:lstStyle/>
          <a:p>
            <a:pPr>
              <a:lnSpc>
                <a:spcPct val="150000"/>
              </a:lnSpc>
            </a:pPr>
            <a:r>
              <a:rPr lang="fa-IR" dirty="0" smtClean="0"/>
              <a:t>حال قسمت کارپردازی تامین اجتماعی(که یک بخش خصوصی است) از خارج سازمان به بعضی از اطلاعات دسترسی دارد و اموری مانند صدور دفترچه بیمه و غیره را در خارج از اداره انجام می دهد.</a:t>
            </a:r>
            <a:endParaRPr lang="fa-IR" dirty="0"/>
          </a:p>
        </p:txBody>
      </p:sp>
    </p:spTree>
    <p:extLst>
      <p:ext uri="{BB962C8B-B14F-4D97-AF65-F5344CB8AC3E}">
        <p14:creationId xmlns:p14="http://schemas.microsoft.com/office/powerpoint/2010/main" val="1878892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08" y="2034714"/>
            <a:ext cx="8892480" cy="1754326"/>
          </a:xfrm>
          <a:prstGeom prst="rect">
            <a:avLst/>
          </a:prstGeom>
        </p:spPr>
        <p:txBody>
          <a:bodyPr wrap="square">
            <a:spAutoFit/>
          </a:bodyPr>
          <a:lstStyle/>
          <a:p>
            <a:pPr>
              <a:lnSpc>
                <a:spcPct val="200000"/>
              </a:lnSpc>
            </a:pPr>
            <a:r>
              <a:rPr lang="fa-IR" dirty="0" smtClean="0"/>
              <a:t>در شیرپوینت با استفاده از </a:t>
            </a:r>
            <a:r>
              <a:rPr lang="en-US" dirty="0" smtClean="0"/>
              <a:t>Alternate Access Mapping </a:t>
            </a:r>
            <a:r>
              <a:rPr lang="fa-IR" dirty="0" smtClean="0"/>
              <a:t>کاربران داخل و خارج از سازمان هر کدام می توانند از طریق آدرس </a:t>
            </a:r>
            <a:r>
              <a:rPr lang="en-US" dirty="0" smtClean="0"/>
              <a:t>URL </a:t>
            </a:r>
            <a:r>
              <a:rPr lang="fa-IR" dirty="0" smtClean="0"/>
              <a:t>اختصاصی خود به شیرپوینت </a:t>
            </a:r>
            <a:r>
              <a:rPr lang="en-US" dirty="0" smtClean="0"/>
              <a:t> </a:t>
            </a:r>
            <a:r>
              <a:rPr lang="fa-IR" dirty="0" smtClean="0"/>
              <a:t>وصل شوند و نیز هر کدام از آنها می توانند با تکنولوژی احراز هویت متفاوت به شیرپوینت دسترسی داشته باشند.</a:t>
            </a:r>
            <a:endParaRPr lang="fa-IR" dirty="0"/>
          </a:p>
        </p:txBody>
      </p:sp>
    </p:spTree>
    <p:extLst>
      <p:ext uri="{BB962C8B-B14F-4D97-AF65-F5344CB8AC3E}">
        <p14:creationId xmlns:p14="http://schemas.microsoft.com/office/powerpoint/2010/main" val="208643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9649" y="390819"/>
            <a:ext cx="3688830" cy="369332"/>
          </a:xfrm>
          <a:prstGeom prst="rect">
            <a:avLst/>
          </a:prstGeom>
        </p:spPr>
        <p:txBody>
          <a:bodyPr wrap="none">
            <a:spAutoFit/>
          </a:bodyPr>
          <a:lstStyle/>
          <a:p>
            <a:r>
              <a:rPr lang="fa-IR" b="1" dirty="0" smtClean="0">
                <a:effectLst/>
              </a:rPr>
              <a:t>نمونه کاربرد شیرپوینت</a:t>
            </a:r>
            <a:r>
              <a:rPr lang="en-US" b="1" dirty="0" smtClean="0">
                <a:effectLst/>
              </a:rPr>
              <a:t> </a:t>
            </a:r>
            <a:r>
              <a:rPr lang="fa-IR" b="1" dirty="0" smtClean="0">
                <a:effectLst/>
              </a:rPr>
              <a:t>برای سامانه </a:t>
            </a:r>
            <a:r>
              <a:rPr lang="fa-IR" b="1" dirty="0" smtClean="0">
                <a:effectLst/>
              </a:rPr>
              <a:t>انبارداری</a:t>
            </a:r>
            <a:endParaRPr lang="fa-IR" b="1" dirty="0" smtClean="0">
              <a:effectLst/>
            </a:endParaRPr>
          </a:p>
        </p:txBody>
      </p:sp>
      <p:pic>
        <p:nvPicPr>
          <p:cNvPr id="1026" name="Picture 2" descr="صفحه ثبت پیش فاکتو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96" y="1036638"/>
            <a:ext cx="8590784" cy="4624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661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7822</TotalTime>
  <Words>1360</Words>
  <Application>Microsoft Office PowerPoint</Application>
  <PresentationFormat>On-screen Show (4:3)</PresentationFormat>
  <Paragraphs>84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Hardcover</vt:lpstr>
      <vt:lpstr>آزمایشگاه نرم افزارهای اداری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آزمایشگاه نرم افزارهای اداری</dc:title>
  <dc:creator>rasteghar</dc:creator>
  <cp:lastModifiedBy>rasteghar</cp:lastModifiedBy>
  <cp:revision>38</cp:revision>
  <dcterms:created xsi:type="dcterms:W3CDTF">2020-01-23T07:48:32Z</dcterms:created>
  <dcterms:modified xsi:type="dcterms:W3CDTF">2020-02-18T07:18:30Z</dcterms:modified>
</cp:coreProperties>
</file>