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55" r:id="rId1"/>
  </p:sldMasterIdLst>
  <p:sldIdLst>
    <p:sldId id="324" r:id="rId2"/>
    <p:sldId id="256" r:id="rId3"/>
    <p:sldId id="257" r:id="rId4"/>
    <p:sldId id="262" r:id="rId5"/>
    <p:sldId id="261" r:id="rId6"/>
    <p:sldId id="259" r:id="rId7"/>
    <p:sldId id="260" r:id="rId8"/>
    <p:sldId id="258" r:id="rId9"/>
    <p:sldId id="265" r:id="rId10"/>
    <p:sldId id="277" r:id="rId11"/>
    <p:sldId id="276" r:id="rId12"/>
    <p:sldId id="275" r:id="rId13"/>
    <p:sldId id="274" r:id="rId14"/>
    <p:sldId id="273" r:id="rId15"/>
    <p:sldId id="272" r:id="rId16"/>
    <p:sldId id="271" r:id="rId17"/>
    <p:sldId id="325" r:id="rId18"/>
    <p:sldId id="270" r:id="rId19"/>
    <p:sldId id="326" r:id="rId20"/>
    <p:sldId id="327" r:id="rId21"/>
    <p:sldId id="269" r:id="rId22"/>
    <p:sldId id="328" r:id="rId23"/>
    <p:sldId id="268" r:id="rId24"/>
    <p:sldId id="329" r:id="rId25"/>
    <p:sldId id="267" r:id="rId26"/>
    <p:sldId id="266" r:id="rId27"/>
    <p:sldId id="330" r:id="rId28"/>
    <p:sldId id="331" r:id="rId29"/>
    <p:sldId id="332" r:id="rId30"/>
    <p:sldId id="295" r:id="rId31"/>
    <p:sldId id="290" r:id="rId32"/>
    <p:sldId id="291" r:id="rId33"/>
    <p:sldId id="292" r:id="rId34"/>
    <p:sldId id="289" r:id="rId35"/>
    <p:sldId id="288" r:id="rId36"/>
    <p:sldId id="333" r:id="rId37"/>
    <p:sldId id="287" r:id="rId38"/>
    <p:sldId id="286" r:id="rId39"/>
    <p:sldId id="285" r:id="rId40"/>
    <p:sldId id="334" r:id="rId41"/>
    <p:sldId id="335" r:id="rId42"/>
    <p:sldId id="284" r:id="rId43"/>
    <p:sldId id="283" r:id="rId44"/>
    <p:sldId id="282" r:id="rId45"/>
    <p:sldId id="281" r:id="rId46"/>
    <p:sldId id="280" r:id="rId47"/>
    <p:sldId id="279" r:id="rId48"/>
    <p:sldId id="296" r:id="rId49"/>
    <p:sldId id="305" r:id="rId50"/>
    <p:sldId id="336" r:id="rId51"/>
    <p:sldId id="338" r:id="rId52"/>
    <p:sldId id="340" r:id="rId53"/>
    <p:sldId id="307" r:id="rId54"/>
    <p:sldId id="302" r:id="rId55"/>
    <p:sldId id="341" r:id="rId56"/>
    <p:sldId id="303" r:id="rId57"/>
    <p:sldId id="342" r:id="rId58"/>
    <p:sldId id="299" r:id="rId59"/>
    <p:sldId id="300" r:id="rId60"/>
    <p:sldId id="301" r:id="rId61"/>
    <p:sldId id="343" r:id="rId62"/>
    <p:sldId id="344" r:id="rId63"/>
    <p:sldId id="311" r:id="rId64"/>
    <p:sldId id="310" r:id="rId65"/>
    <p:sldId id="309" r:id="rId66"/>
    <p:sldId id="308" r:id="rId67"/>
    <p:sldId id="315" r:id="rId68"/>
    <p:sldId id="322" r:id="rId69"/>
    <p:sldId id="321" r:id="rId70"/>
    <p:sldId id="320" r:id="rId71"/>
    <p:sldId id="345" r:id="rId72"/>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varScale="1">
        <p:scale>
          <a:sx n="87" d="100"/>
          <a:sy n="87" d="100"/>
        </p:scale>
        <p:origin x="1464"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4CF755A-5B94-450B-8A4F-B8954C28AB68}" type="datetimeFigureOut">
              <a:rPr lang="fa-IR" smtClean="0"/>
              <a:t>1441/07/05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7A5818D9-6067-402E-BAEE-6CCEA1A266E4}" type="slidenum">
              <a:rPr lang="fa-IR" smtClean="0"/>
              <a:t>‹#›</a:t>
            </a:fld>
            <a:endParaRPr lang="fa-I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1944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4CF755A-5B94-450B-8A4F-B8954C28AB68}" type="datetimeFigureOut">
              <a:rPr lang="fa-IR" smtClean="0"/>
              <a:t>1441/07/05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7A5818D9-6067-402E-BAEE-6CCEA1A266E4}" type="slidenum">
              <a:rPr lang="fa-IR" smtClean="0"/>
              <a:t>‹#›</a:t>
            </a:fld>
            <a:endParaRPr lang="fa-IR"/>
          </a:p>
        </p:txBody>
      </p:sp>
    </p:spTree>
    <p:extLst>
      <p:ext uri="{BB962C8B-B14F-4D97-AF65-F5344CB8AC3E}">
        <p14:creationId xmlns:p14="http://schemas.microsoft.com/office/powerpoint/2010/main" val="3327709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4CF755A-5B94-450B-8A4F-B8954C28AB68}" type="datetimeFigureOut">
              <a:rPr lang="fa-IR" smtClean="0"/>
              <a:t>1441/07/05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7A5818D9-6067-402E-BAEE-6CCEA1A266E4}" type="slidenum">
              <a:rPr lang="fa-IR" smtClean="0"/>
              <a:t>‹#›</a:t>
            </a:fld>
            <a:endParaRPr lang="fa-IR"/>
          </a:p>
        </p:txBody>
      </p:sp>
    </p:spTree>
    <p:extLst>
      <p:ext uri="{BB962C8B-B14F-4D97-AF65-F5344CB8AC3E}">
        <p14:creationId xmlns:p14="http://schemas.microsoft.com/office/powerpoint/2010/main" val="26198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4CF755A-5B94-450B-8A4F-B8954C28AB68}" type="datetimeFigureOut">
              <a:rPr lang="fa-IR" smtClean="0"/>
              <a:t>1441/07/05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7A5818D9-6067-402E-BAEE-6CCEA1A266E4}" type="slidenum">
              <a:rPr lang="fa-IR" smtClean="0"/>
              <a:t>‹#›</a:t>
            </a:fld>
            <a:endParaRPr lang="fa-IR"/>
          </a:p>
        </p:txBody>
      </p:sp>
    </p:spTree>
    <p:extLst>
      <p:ext uri="{BB962C8B-B14F-4D97-AF65-F5344CB8AC3E}">
        <p14:creationId xmlns:p14="http://schemas.microsoft.com/office/powerpoint/2010/main" val="145181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CF755A-5B94-450B-8A4F-B8954C28AB68}" type="datetimeFigureOut">
              <a:rPr lang="fa-IR" smtClean="0"/>
              <a:t>1441/07/05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7A5818D9-6067-402E-BAEE-6CCEA1A266E4}" type="slidenum">
              <a:rPr lang="fa-IR" smtClean="0"/>
              <a:t>‹#›</a:t>
            </a:fld>
            <a:endParaRPr lang="fa-I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900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4CF755A-5B94-450B-8A4F-B8954C28AB68}" type="datetimeFigureOut">
              <a:rPr lang="fa-IR" smtClean="0"/>
              <a:t>1441/07/05</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7A5818D9-6067-402E-BAEE-6CCEA1A266E4}" type="slidenum">
              <a:rPr lang="fa-IR" smtClean="0"/>
              <a:t>‹#›</a:t>
            </a:fld>
            <a:endParaRPr lang="fa-IR"/>
          </a:p>
        </p:txBody>
      </p:sp>
    </p:spTree>
    <p:extLst>
      <p:ext uri="{BB962C8B-B14F-4D97-AF65-F5344CB8AC3E}">
        <p14:creationId xmlns:p14="http://schemas.microsoft.com/office/powerpoint/2010/main" val="104838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4CF755A-5B94-450B-8A4F-B8954C28AB68}" type="datetimeFigureOut">
              <a:rPr lang="fa-IR" smtClean="0"/>
              <a:t>1441/07/05</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7A5818D9-6067-402E-BAEE-6CCEA1A266E4}" type="slidenum">
              <a:rPr lang="fa-IR" smtClean="0"/>
              <a:t>‹#›</a:t>
            </a:fld>
            <a:endParaRPr lang="fa-IR"/>
          </a:p>
        </p:txBody>
      </p:sp>
    </p:spTree>
    <p:extLst>
      <p:ext uri="{BB962C8B-B14F-4D97-AF65-F5344CB8AC3E}">
        <p14:creationId xmlns:p14="http://schemas.microsoft.com/office/powerpoint/2010/main" val="3845634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4CF755A-5B94-450B-8A4F-B8954C28AB68}" type="datetimeFigureOut">
              <a:rPr lang="fa-IR" smtClean="0"/>
              <a:t>1441/07/05</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7A5818D9-6067-402E-BAEE-6CCEA1A266E4}" type="slidenum">
              <a:rPr lang="fa-IR" smtClean="0"/>
              <a:t>‹#›</a:t>
            </a:fld>
            <a:endParaRPr lang="fa-IR"/>
          </a:p>
        </p:txBody>
      </p:sp>
    </p:spTree>
    <p:extLst>
      <p:ext uri="{BB962C8B-B14F-4D97-AF65-F5344CB8AC3E}">
        <p14:creationId xmlns:p14="http://schemas.microsoft.com/office/powerpoint/2010/main" val="4279904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4CF755A-5B94-450B-8A4F-B8954C28AB68}" type="datetimeFigureOut">
              <a:rPr lang="fa-IR" smtClean="0"/>
              <a:t>1441/07/05</a:t>
            </a:fld>
            <a:endParaRPr lang="fa-I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a-IR"/>
          </a:p>
        </p:txBody>
      </p:sp>
      <p:sp>
        <p:nvSpPr>
          <p:cNvPr id="9" name="Slide Number Placeholder 8"/>
          <p:cNvSpPr>
            <a:spLocks noGrp="1"/>
          </p:cNvSpPr>
          <p:nvPr>
            <p:ph type="sldNum" sz="quarter" idx="12"/>
          </p:nvPr>
        </p:nvSpPr>
        <p:spPr/>
        <p:txBody>
          <a:bodyPr/>
          <a:lstStyle/>
          <a:p>
            <a:fld id="{7A5818D9-6067-402E-BAEE-6CCEA1A266E4}" type="slidenum">
              <a:rPr lang="fa-IR" smtClean="0"/>
              <a:t>‹#›</a:t>
            </a:fld>
            <a:endParaRPr lang="fa-IR"/>
          </a:p>
        </p:txBody>
      </p:sp>
    </p:spTree>
    <p:extLst>
      <p:ext uri="{BB962C8B-B14F-4D97-AF65-F5344CB8AC3E}">
        <p14:creationId xmlns:p14="http://schemas.microsoft.com/office/powerpoint/2010/main" val="551898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94CF755A-5B94-450B-8A4F-B8954C28AB68}" type="datetimeFigureOut">
              <a:rPr lang="fa-IR" smtClean="0"/>
              <a:t>1441/07/05</a:t>
            </a:fld>
            <a:endParaRPr lang="fa-IR"/>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fa-I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A5818D9-6067-402E-BAEE-6CCEA1A266E4}" type="slidenum">
              <a:rPr lang="fa-IR" smtClean="0"/>
              <a:t>‹#›</a:t>
            </a:fld>
            <a:endParaRPr lang="fa-IR"/>
          </a:p>
        </p:txBody>
      </p:sp>
    </p:spTree>
    <p:extLst>
      <p:ext uri="{BB962C8B-B14F-4D97-AF65-F5344CB8AC3E}">
        <p14:creationId xmlns:p14="http://schemas.microsoft.com/office/powerpoint/2010/main" val="1531994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CF755A-5B94-450B-8A4F-B8954C28AB68}" type="datetimeFigureOut">
              <a:rPr lang="fa-IR" smtClean="0"/>
              <a:t>1441/07/05</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7A5818D9-6067-402E-BAEE-6CCEA1A266E4}" type="slidenum">
              <a:rPr lang="fa-IR" smtClean="0"/>
              <a:t>‹#›</a:t>
            </a:fld>
            <a:endParaRPr lang="fa-IR"/>
          </a:p>
        </p:txBody>
      </p:sp>
    </p:spTree>
    <p:extLst>
      <p:ext uri="{BB962C8B-B14F-4D97-AF65-F5344CB8AC3E}">
        <p14:creationId xmlns:p14="http://schemas.microsoft.com/office/powerpoint/2010/main" val="43420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94CF755A-5B94-450B-8A4F-B8954C28AB68}" type="datetimeFigureOut">
              <a:rPr lang="fa-IR" smtClean="0"/>
              <a:t>1441/07/05</a:t>
            </a:fld>
            <a:endParaRPr lang="fa-I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fa-I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7A5818D9-6067-402E-BAEE-6CCEA1A266E4}" type="slidenum">
              <a:rPr lang="fa-IR" smtClean="0"/>
              <a:t>‹#›</a:t>
            </a:fld>
            <a:endParaRPr lang="fa-I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2258575"/>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6000" b="1" dirty="0" smtClean="0">
                <a:solidFill>
                  <a:srgbClr val="FF0000"/>
                </a:solidFill>
                <a:cs typeface="B Zar" panose="00000400000000000000" pitchFamily="2" charset="-78"/>
              </a:rPr>
              <a:t>حسابداری شرکتهای 2</a:t>
            </a:r>
            <a:endParaRPr lang="en-US" sz="6000" b="1" dirty="0">
              <a:solidFill>
                <a:srgbClr val="FF0000"/>
              </a:solidFill>
              <a:cs typeface="B Zar" panose="00000400000000000000" pitchFamily="2" charset="-78"/>
            </a:endParaRPr>
          </a:p>
        </p:txBody>
      </p:sp>
      <p:sp>
        <p:nvSpPr>
          <p:cNvPr id="3" name="Content Placeholder 2"/>
          <p:cNvSpPr>
            <a:spLocks noGrp="1"/>
          </p:cNvSpPr>
          <p:nvPr>
            <p:ph idx="1"/>
          </p:nvPr>
        </p:nvSpPr>
        <p:spPr>
          <a:xfrm>
            <a:off x="-55307" y="4653136"/>
            <a:ext cx="7543801" cy="4023360"/>
          </a:xfrm>
        </p:spPr>
        <p:txBody>
          <a:bodyPr>
            <a:normAutofit/>
          </a:bodyPr>
          <a:lstStyle/>
          <a:p>
            <a:pPr marL="0" indent="0" algn="r">
              <a:buNone/>
            </a:pPr>
            <a:r>
              <a:rPr lang="fa-IR" sz="2400" dirty="0" smtClean="0">
                <a:solidFill>
                  <a:schemeClr val="bg2">
                    <a:lumMod val="25000"/>
                  </a:schemeClr>
                </a:solidFill>
                <a:cs typeface="B Zar" panose="00000400000000000000" pitchFamily="2" charset="-78"/>
              </a:rPr>
              <a:t>کاردانی حسابداری بازرگانی(تحت </a:t>
            </a:r>
            <a:r>
              <a:rPr lang="fa-IR" sz="2400" dirty="0" smtClean="0">
                <a:solidFill>
                  <a:schemeClr val="bg2">
                    <a:lumMod val="25000"/>
                  </a:schemeClr>
                </a:solidFill>
                <a:cs typeface="B Zar" panose="00000400000000000000" pitchFamily="2" charset="-78"/>
              </a:rPr>
              <a:t>نظر)</a:t>
            </a:r>
            <a:endParaRPr lang="fa-IR" sz="2400" dirty="0">
              <a:solidFill>
                <a:schemeClr val="bg2">
                  <a:lumMod val="25000"/>
                </a:schemeClr>
              </a:solidFill>
              <a:cs typeface="B Zar" panose="00000400000000000000" pitchFamily="2" charset="-78"/>
            </a:endParaRPr>
          </a:p>
          <a:p>
            <a:pPr marL="0" indent="0" algn="ctr">
              <a:buNone/>
            </a:pPr>
            <a:r>
              <a:rPr lang="fa-IR" sz="2400" dirty="0" smtClean="0">
                <a:solidFill>
                  <a:schemeClr val="bg2">
                    <a:lumMod val="25000"/>
                  </a:schemeClr>
                </a:solidFill>
                <a:cs typeface="B Zar" panose="00000400000000000000" pitchFamily="2" charset="-78"/>
              </a:rPr>
              <a:t>مریم زارع </a:t>
            </a:r>
            <a:r>
              <a:rPr lang="fa-IR" sz="2400" dirty="0" smtClean="0">
                <a:solidFill>
                  <a:srgbClr val="FF0000"/>
                </a:solidFill>
                <a:cs typeface="B Zar" panose="00000400000000000000" pitchFamily="2" charset="-78"/>
              </a:rPr>
              <a:t>  </a:t>
            </a:r>
            <a:endParaRPr lang="en-US" sz="2400" dirty="0">
              <a:solidFill>
                <a:srgbClr val="FF0000"/>
              </a:solidFill>
              <a:cs typeface="B Zar" panose="00000400000000000000" pitchFamily="2" charset="-78"/>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6548" y="1916832"/>
            <a:ext cx="5616624" cy="2332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90494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2108" y="-99392"/>
            <a:ext cx="7543800" cy="1450757"/>
          </a:xfrm>
        </p:spPr>
        <p:txBody>
          <a:bodyPr>
            <a:noAutofit/>
          </a:bodyPr>
          <a:lstStyle/>
          <a:p>
            <a:pPr algn="r" rtl="1"/>
            <a:r>
              <a:rPr lang="en-US" sz="3600" b="1" dirty="0">
                <a:solidFill>
                  <a:srgbClr val="FF0000"/>
                </a:solidFill>
                <a:cs typeface="B Zar" panose="00000400000000000000" pitchFamily="2" charset="-78"/>
              </a:rPr>
              <a:t/>
            </a:r>
            <a:br>
              <a:rPr lang="en-US" sz="3600" b="1" dirty="0">
                <a:solidFill>
                  <a:srgbClr val="FF0000"/>
                </a:solidFill>
                <a:cs typeface="B Zar" panose="00000400000000000000" pitchFamily="2" charset="-78"/>
              </a:rPr>
            </a:br>
            <a:r>
              <a:rPr lang="fa-IR" sz="3600" b="1" dirty="0">
                <a:solidFill>
                  <a:srgbClr val="FF0000"/>
                </a:solidFill>
                <a:cs typeface="B Zar" panose="00000400000000000000" pitchFamily="2" charset="-78"/>
              </a:rPr>
              <a:t>فروش سهام به صورت پذیره نویسی</a:t>
            </a:r>
            <a:r>
              <a:rPr lang="en-US" sz="3600" b="1" dirty="0">
                <a:solidFill>
                  <a:srgbClr val="FF0000"/>
                </a:solidFill>
                <a:cs typeface="B Zar" panose="00000400000000000000" pitchFamily="2" charset="-78"/>
              </a:rPr>
              <a:t/>
            </a:r>
            <a:br>
              <a:rPr lang="en-US" sz="3600" b="1" dirty="0">
                <a:solidFill>
                  <a:srgbClr val="FF0000"/>
                </a:solidFill>
                <a:cs typeface="B Zar" panose="00000400000000000000" pitchFamily="2" charset="-78"/>
              </a:rPr>
            </a:br>
            <a:endParaRPr lang="fa-IR" sz="3600" b="1" dirty="0">
              <a:solidFill>
                <a:srgbClr val="FF0000"/>
              </a:solidFill>
              <a:cs typeface="B Zar" panose="00000400000000000000" pitchFamily="2" charset="-78"/>
            </a:endParaRPr>
          </a:p>
        </p:txBody>
      </p:sp>
      <p:pic>
        <p:nvPicPr>
          <p:cNvPr id="4" name="Content Placeholder 3" descr="C:\Documents and Settings\Orjanse Co\Desktop\1\Page 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539552" y="1052736"/>
            <a:ext cx="8208912" cy="5095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0642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Picture 4" descr="C:\Documents and Settings\Orjanse Co\Desktop\1\Page 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508660" y="0"/>
            <a:ext cx="8172400" cy="6259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6212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5" name="Picture 5" descr="C:\Documents and Settings\Orjanse Co\Desktop\1\Page 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60" y="1988840"/>
            <a:ext cx="8229600" cy="2530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75717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4000" b="1" dirty="0">
                <a:solidFill>
                  <a:srgbClr val="FF0000"/>
                </a:solidFill>
                <a:cs typeface="B Zar" panose="00000400000000000000" pitchFamily="2" charset="-78"/>
              </a:rPr>
              <a:t>فروش سهام به صورت غیر نقدی</a:t>
            </a:r>
            <a:r>
              <a:rPr lang="en-US" sz="4000" b="1" dirty="0">
                <a:solidFill>
                  <a:srgbClr val="FF0000"/>
                </a:solidFill>
                <a:cs typeface="B Zar" panose="00000400000000000000" pitchFamily="2" charset="-78"/>
              </a:rPr>
              <a:t/>
            </a:r>
            <a:br>
              <a:rPr lang="en-US" sz="4000" b="1" dirty="0">
                <a:solidFill>
                  <a:srgbClr val="FF0000"/>
                </a:solidFill>
                <a:cs typeface="B Zar" panose="00000400000000000000" pitchFamily="2" charset="-78"/>
              </a:rPr>
            </a:br>
            <a:endParaRPr lang="fa-IR" sz="4000" b="1" dirty="0">
              <a:solidFill>
                <a:srgbClr val="FF0000"/>
              </a:solidFill>
              <a:cs typeface="B Zar" panose="00000400000000000000" pitchFamily="2" charset="-78"/>
            </a:endParaRPr>
          </a:p>
        </p:txBody>
      </p:sp>
      <p:pic>
        <p:nvPicPr>
          <p:cNvPr id="5" name="Picture 6" descr="C:\Documents and Settings\Orjanse Co\Desktop\1\Page 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542073"/>
            <a:ext cx="8229600" cy="2642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58077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7384"/>
            <a:ext cx="7543800" cy="1450757"/>
          </a:xfrm>
        </p:spPr>
        <p:txBody>
          <a:bodyPr>
            <a:normAutofit/>
          </a:bodyPr>
          <a:lstStyle/>
          <a:p>
            <a:pPr algn="ctr"/>
            <a:r>
              <a:rPr lang="fa-IR" sz="3600" b="1" dirty="0">
                <a:solidFill>
                  <a:srgbClr val="FF0000"/>
                </a:solidFill>
                <a:cs typeface="B Zar" panose="00000400000000000000" pitchFamily="2" charset="-78"/>
              </a:rPr>
              <a:t>فروش انواع سهام به صورت یکجا</a:t>
            </a:r>
            <a:r>
              <a:rPr lang="en-US" sz="3600" b="1" dirty="0">
                <a:solidFill>
                  <a:srgbClr val="FF0000"/>
                </a:solidFill>
                <a:cs typeface="B Zar" panose="00000400000000000000" pitchFamily="2" charset="-78"/>
              </a:rPr>
              <a:t/>
            </a:r>
            <a:br>
              <a:rPr lang="en-US" sz="3600" b="1" dirty="0">
                <a:solidFill>
                  <a:srgbClr val="FF0000"/>
                </a:solidFill>
                <a:cs typeface="B Zar" panose="00000400000000000000" pitchFamily="2" charset="-78"/>
              </a:rPr>
            </a:br>
            <a:endParaRPr lang="fa-IR" sz="3600" b="1" dirty="0">
              <a:solidFill>
                <a:srgbClr val="FF0000"/>
              </a:solidFill>
              <a:cs typeface="B Zar" panose="00000400000000000000" pitchFamily="2" charset="-78"/>
            </a:endParaRPr>
          </a:p>
        </p:txBody>
      </p:sp>
      <p:pic>
        <p:nvPicPr>
          <p:cNvPr id="4" name="Picture 7" descr="C:\Documents and Settings\Orjanse Co\Desktop\1\Page 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183000" y="1196752"/>
            <a:ext cx="7133416" cy="4811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42344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Picture 8" descr="C:\Documents and Settings\Orjanse Co\Desktop\1\Page 6.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467544" y="286604"/>
            <a:ext cx="8208912" cy="5460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96455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2708920"/>
            <a:ext cx="7543800" cy="1450757"/>
          </a:xfrm>
        </p:spPr>
        <p:txBody>
          <a:bodyPr>
            <a:noAutofit/>
          </a:bodyPr>
          <a:lstStyle/>
          <a:p>
            <a:pPr algn="r"/>
            <a:r>
              <a:rPr lang="fa-IR" sz="2800" dirty="0"/>
              <a:t>هزینه های تاسیس و صدور سهام</a:t>
            </a:r>
            <a:r>
              <a:rPr lang="en-US" sz="2800" dirty="0"/>
              <a:t/>
            </a:r>
            <a:br>
              <a:rPr lang="en-US" sz="2800" dirty="0"/>
            </a:br>
            <a:r>
              <a:rPr lang="fa-IR" sz="2800" dirty="0"/>
              <a:t>در مراحل مختلف تاسیس شرکت های سهامی ممکن است مخارجی از قبیل حق الزحمه خدمات حقوقی هزینه تهیه و تنظیم اساسنامه و حق تمبر سرمایه و هزینه ثبت شرکت ها که اصطلاحا هزینه های تاسیس نام دارد و همچنین هزینه های صدور سهام نظیر هزینه های چاپ اوراق و آگهی حق الزمه حسابداری و هزینه های اداری و دفتری که اصلاحا هزینه های صدور سهام اطلاق می شود انجام می گردد</a:t>
            </a:r>
          </a:p>
        </p:txBody>
      </p:sp>
    </p:spTree>
    <p:extLst>
      <p:ext uri="{BB962C8B-B14F-4D97-AF65-F5344CB8AC3E}">
        <p14:creationId xmlns:p14="http://schemas.microsoft.com/office/powerpoint/2010/main" val="30632312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9" descr="C:\Documents and Settings\Orjanse Co\Desktop\1\Page 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2051720" y="44624"/>
            <a:ext cx="5040560" cy="6534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79754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Picture 10" descr="C:\Documents and Settings\Orjanse Co\Desktop\1\Page 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979712" y="-27384"/>
            <a:ext cx="4824536" cy="6624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3553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67744" y="-76502"/>
            <a:ext cx="5184576" cy="6903468"/>
          </a:xfrm>
        </p:spPr>
      </p:pic>
    </p:spTree>
    <p:extLst>
      <p:ext uri="{BB962C8B-B14F-4D97-AF65-F5344CB8AC3E}">
        <p14:creationId xmlns:p14="http://schemas.microsoft.com/office/powerpoint/2010/main" val="5024477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520" y="1052736"/>
            <a:ext cx="8424936" cy="2190105"/>
          </a:xfrm>
        </p:spPr>
        <p:txBody>
          <a:bodyPr>
            <a:noAutofit/>
          </a:bodyPr>
          <a:lstStyle/>
          <a:p>
            <a:pPr algn="ctr"/>
            <a:r>
              <a:rPr lang="fa-IR" sz="4000" b="1" dirty="0">
                <a:solidFill>
                  <a:srgbClr val="FF0000"/>
                </a:solidFill>
                <a:cs typeface="B Zar" panose="00000400000000000000" pitchFamily="2" charset="-78"/>
              </a:rPr>
              <a:t>فصل </a:t>
            </a:r>
            <a:r>
              <a:rPr lang="fa-IR" sz="4000" b="1" dirty="0" smtClean="0">
                <a:solidFill>
                  <a:srgbClr val="FF0000"/>
                </a:solidFill>
                <a:cs typeface="B Zar" panose="00000400000000000000" pitchFamily="2" charset="-78"/>
              </a:rPr>
              <a:t>اول </a:t>
            </a:r>
            <a:r>
              <a:rPr lang="fa-IR" sz="3600" b="1" dirty="0" smtClean="0">
                <a:cs typeface="B Zar" panose="00000400000000000000" pitchFamily="2" charset="-78"/>
              </a:rPr>
              <a:t/>
            </a:r>
            <a:br>
              <a:rPr lang="fa-IR" sz="3600" b="1" dirty="0" smtClean="0">
                <a:cs typeface="B Zar" panose="00000400000000000000" pitchFamily="2" charset="-78"/>
              </a:rPr>
            </a:br>
            <a:r>
              <a:rPr lang="fa-IR" sz="3600" b="1" dirty="0" smtClean="0">
                <a:cs typeface="B Zar" panose="00000400000000000000" pitchFamily="2" charset="-78"/>
              </a:rPr>
              <a:t/>
            </a:r>
            <a:br>
              <a:rPr lang="fa-IR" sz="3600" b="1" dirty="0" smtClean="0">
                <a:cs typeface="B Zar" panose="00000400000000000000" pitchFamily="2" charset="-78"/>
              </a:rPr>
            </a:br>
            <a:r>
              <a:rPr lang="fa-IR" sz="3600" b="1" dirty="0" smtClean="0">
                <a:cs typeface="B Zar" panose="00000400000000000000" pitchFamily="2" charset="-78"/>
              </a:rPr>
              <a:t/>
            </a:r>
            <a:br>
              <a:rPr lang="fa-IR" sz="3600" b="1" dirty="0" smtClean="0">
                <a:cs typeface="B Zar" panose="00000400000000000000" pitchFamily="2" charset="-78"/>
              </a:rPr>
            </a:br>
            <a:r>
              <a:rPr lang="fa-IR" sz="3600" b="1" dirty="0" smtClean="0">
                <a:cs typeface="B Zar" panose="00000400000000000000" pitchFamily="2" charset="-78"/>
              </a:rPr>
              <a:t>فرایند </a:t>
            </a:r>
            <a:r>
              <a:rPr lang="fa-IR" sz="3600" b="1" dirty="0">
                <a:cs typeface="B Zar" panose="00000400000000000000" pitchFamily="2" charset="-78"/>
              </a:rPr>
              <a:t>تشکیل انتشار و تغییر سرمایه در شرکت سهامی</a:t>
            </a:r>
            <a:r>
              <a:rPr lang="en-US" sz="3600" b="1" dirty="0">
                <a:cs typeface="B Zar" panose="00000400000000000000" pitchFamily="2" charset="-78"/>
              </a:rPr>
              <a:t/>
            </a:r>
            <a:br>
              <a:rPr lang="en-US" sz="3600" b="1" dirty="0">
                <a:cs typeface="B Zar" panose="00000400000000000000" pitchFamily="2" charset="-78"/>
              </a:rPr>
            </a:br>
            <a:endParaRPr lang="fa-IR" sz="3600" b="1" dirty="0">
              <a:cs typeface="B Zar" panose="00000400000000000000" pitchFamily="2" charset="-78"/>
            </a:endParaRPr>
          </a:p>
        </p:txBody>
      </p:sp>
    </p:spTree>
    <p:extLst>
      <p:ext uri="{BB962C8B-B14F-4D97-AF65-F5344CB8AC3E}">
        <p14:creationId xmlns:p14="http://schemas.microsoft.com/office/powerpoint/2010/main" val="1600394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675456"/>
            <a:ext cx="7543800" cy="5483205"/>
          </a:xfrm>
        </p:spPr>
        <p:txBody>
          <a:bodyPr>
            <a:noAutofit/>
          </a:bodyPr>
          <a:lstStyle/>
          <a:p>
            <a:pPr algn="r" rtl="1"/>
            <a:r>
              <a:rPr lang="fa-IR" sz="3200" b="1" dirty="0">
                <a:solidFill>
                  <a:srgbClr val="FF0000"/>
                </a:solidFill>
                <a:cs typeface="B Zar" panose="00000400000000000000" pitchFamily="2" charset="-78"/>
              </a:rPr>
              <a:t>سهام ممتاز قابل تبدیل به سهام </a:t>
            </a:r>
            <a:r>
              <a:rPr lang="fa-IR" sz="3200" b="1" dirty="0" smtClean="0">
                <a:solidFill>
                  <a:srgbClr val="FF0000"/>
                </a:solidFill>
                <a:cs typeface="B Zar" panose="00000400000000000000" pitchFamily="2" charset="-78"/>
              </a:rPr>
              <a:t>عادی</a:t>
            </a:r>
            <a:br>
              <a:rPr lang="fa-IR" sz="3200" b="1" dirty="0" smtClean="0">
                <a:solidFill>
                  <a:srgbClr val="FF0000"/>
                </a:solidFill>
                <a:cs typeface="B Zar" panose="00000400000000000000" pitchFamily="2" charset="-78"/>
              </a:rPr>
            </a:br>
            <a:r>
              <a:rPr lang="en-US" sz="3200" dirty="0">
                <a:cs typeface="B Zar" panose="00000400000000000000" pitchFamily="2" charset="-78"/>
              </a:rPr>
              <a:t/>
            </a:r>
            <a:br>
              <a:rPr lang="en-US" sz="3200" dirty="0">
                <a:cs typeface="B Zar" panose="00000400000000000000" pitchFamily="2" charset="-78"/>
              </a:rPr>
            </a:br>
            <a:r>
              <a:rPr lang="fa-IR" sz="3200" dirty="0">
                <a:cs typeface="B Zar" panose="00000400000000000000" pitchFamily="2" charset="-78"/>
              </a:rPr>
              <a:t>در تبدیل سهام ممتاز به سهام عادی:</a:t>
            </a:r>
            <a:r>
              <a:rPr lang="en-US" sz="3200" dirty="0">
                <a:cs typeface="B Zar" panose="00000400000000000000" pitchFamily="2" charset="-78"/>
              </a:rPr>
              <a:t/>
            </a:r>
            <a:br>
              <a:rPr lang="en-US" sz="3200" dirty="0">
                <a:cs typeface="B Zar" panose="00000400000000000000" pitchFamily="2" charset="-78"/>
              </a:rPr>
            </a:br>
            <a:r>
              <a:rPr lang="fa-IR" sz="3200" dirty="0">
                <a:cs typeface="B Zar" panose="00000400000000000000" pitchFamily="2" charset="-78"/>
              </a:rPr>
              <a:t>الف)در صورتی که ارزش دفتری سهام ممتاز قابل تبدیل به سهام عادی بیشتر از ارزش اسمی سهام عادی صادر شده باشد مابالتفاوت به بستانکار حساب صرف سهام عادی منظور می شود</a:t>
            </a:r>
            <a:r>
              <a:rPr lang="en-US" sz="3200" dirty="0">
                <a:cs typeface="B Zar" panose="00000400000000000000" pitchFamily="2" charset="-78"/>
              </a:rPr>
              <a:t/>
            </a:r>
            <a:br>
              <a:rPr lang="en-US" sz="3200" dirty="0">
                <a:cs typeface="B Zar" panose="00000400000000000000" pitchFamily="2" charset="-78"/>
              </a:rPr>
            </a:br>
            <a:r>
              <a:rPr lang="fa-IR" sz="3200" dirty="0">
                <a:cs typeface="B Zar" panose="00000400000000000000" pitchFamily="2" charset="-78"/>
              </a:rPr>
              <a:t>ب)در صورتی که ارزش دفتری سهام ممتاز قابل تبدیل کمتر از ارزش اسمی سهام عادی صادر شده باشد ماالتفاوت به بدهکار حساب سود و زیان انباشته منظور می شود</a:t>
            </a:r>
            <a:endParaRPr lang="en-US" sz="3200" dirty="0">
              <a:cs typeface="B Zar" panose="00000400000000000000" pitchFamily="2" charset="-78"/>
            </a:endParaRPr>
          </a:p>
        </p:txBody>
      </p:sp>
    </p:spTree>
    <p:extLst>
      <p:ext uri="{BB962C8B-B14F-4D97-AF65-F5344CB8AC3E}">
        <p14:creationId xmlns:p14="http://schemas.microsoft.com/office/powerpoint/2010/main" val="8260269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descr="C:\Documents and Settings\Orjanse Co\Desktop\1\Page 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332656"/>
            <a:ext cx="7811004" cy="5328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5621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959" y="1196752"/>
            <a:ext cx="7543801" cy="4023360"/>
          </a:xfrm>
        </p:spPr>
        <p:txBody>
          <a:bodyPr>
            <a:noAutofit/>
          </a:bodyPr>
          <a:lstStyle/>
          <a:p>
            <a:pPr algn="just" rtl="1"/>
            <a:r>
              <a:rPr lang="fa-IR" sz="2800" b="1" dirty="0">
                <a:solidFill>
                  <a:srgbClr val="FF0000"/>
                </a:solidFill>
                <a:cs typeface="B Zar" panose="00000400000000000000" pitchFamily="2" charset="-78"/>
              </a:rPr>
              <a:t>سهام قابل بازخرید</a:t>
            </a:r>
            <a:endParaRPr lang="en-US" sz="2800" b="1" dirty="0">
              <a:solidFill>
                <a:srgbClr val="FF0000"/>
              </a:solidFill>
              <a:cs typeface="B Zar" panose="00000400000000000000" pitchFamily="2" charset="-78"/>
            </a:endParaRPr>
          </a:p>
          <a:p>
            <a:pPr algn="just" rtl="1"/>
            <a:r>
              <a:rPr lang="fa-IR" sz="2800" dirty="0">
                <a:cs typeface="B Zar" panose="00000400000000000000" pitchFamily="2" charset="-78"/>
              </a:rPr>
              <a:t>هنگامی که سهام ممتاز بازخرید می شود حساب سرمایه سهام ممتاز قابل بازخرید و صرف سهام مرتبط با آن بدهکار شده و حساب وجوه نقد بستانکار می گردد</a:t>
            </a:r>
            <a:endParaRPr lang="en-US" sz="2800" dirty="0">
              <a:cs typeface="B Zar" panose="00000400000000000000" pitchFamily="2" charset="-78"/>
            </a:endParaRPr>
          </a:p>
          <a:p>
            <a:pPr algn="just" rtl="1"/>
            <a:r>
              <a:rPr lang="fa-IR" sz="2800" dirty="0">
                <a:cs typeface="B Zar" panose="00000400000000000000" pitchFamily="2" charset="-78"/>
              </a:rPr>
              <a:t>الف)در صورتی که وجوه پرداخت شده بیشتر از ارزش دفتری سهام ممتاز باشد ماالتفاوت به بدهکار حساب سود و زیان انباشته منظور می شود</a:t>
            </a:r>
            <a:endParaRPr lang="en-US" sz="2800" dirty="0">
              <a:cs typeface="B Zar" panose="00000400000000000000" pitchFamily="2" charset="-78"/>
            </a:endParaRPr>
          </a:p>
          <a:p>
            <a:pPr algn="just" rtl="1"/>
            <a:r>
              <a:rPr lang="fa-IR" sz="2800" dirty="0">
                <a:cs typeface="B Zar" panose="00000400000000000000" pitchFamily="2" charset="-78"/>
              </a:rPr>
              <a:t>ب) در صورتی که وجوه پرداخت شده کمتر از ارزش دفتری سهام ممتاز باشد ماالتفاوت به بستانکار حساب صرف حاصل از بازخرید سهام ممتاز منظور می شود</a:t>
            </a:r>
            <a:endParaRPr lang="en-US" sz="2800" dirty="0">
              <a:cs typeface="B Zar" panose="00000400000000000000" pitchFamily="2" charset="-78"/>
            </a:endParaRPr>
          </a:p>
          <a:p>
            <a:pPr algn="just" rtl="1"/>
            <a:endParaRPr lang="en-US" sz="2800" dirty="0">
              <a:cs typeface="B Zar" panose="00000400000000000000" pitchFamily="2" charset="-78"/>
            </a:endParaRPr>
          </a:p>
        </p:txBody>
      </p:sp>
    </p:spTree>
    <p:extLst>
      <p:ext uri="{BB962C8B-B14F-4D97-AF65-F5344CB8AC3E}">
        <p14:creationId xmlns:p14="http://schemas.microsoft.com/office/powerpoint/2010/main" val="27488958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descr="C:\Documents and Settings\Orjanse Co\Desktop\1\Page 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404664"/>
            <a:ext cx="7708362" cy="5112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7718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5400" b="1" dirty="0" smtClean="0">
                <a:solidFill>
                  <a:srgbClr val="FF0000"/>
                </a:solidFill>
                <a:cs typeface="B Zar" panose="00000400000000000000" pitchFamily="2" charset="-78"/>
              </a:rPr>
              <a:t>تمرینات فصل 1</a:t>
            </a:r>
            <a:endParaRPr lang="en-US" sz="5400" b="1" dirty="0">
              <a:solidFill>
                <a:srgbClr val="FF0000"/>
              </a:solidFill>
              <a:cs typeface="B Zar" panose="00000400000000000000" pitchFamily="2" charset="-78"/>
            </a:endParaRPr>
          </a:p>
        </p:txBody>
      </p:sp>
    </p:spTree>
    <p:extLst>
      <p:ext uri="{BB962C8B-B14F-4D97-AF65-F5344CB8AC3E}">
        <p14:creationId xmlns:p14="http://schemas.microsoft.com/office/powerpoint/2010/main" val="15101440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C:\Documents and Settings\Orjanse Co\Desktop\1\Page 1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611560" y="286604"/>
            <a:ext cx="7344816" cy="6008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8644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descr="C:\Documents and Settings\Orjanse Co\Desktop\1\Page 13.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232722" y="-32522"/>
            <a:ext cx="8911278" cy="26642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6" descr="C:\Documents and Settings\Orjanse Co\Desktop\1\Page 14.jp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91459" y="2492896"/>
            <a:ext cx="8593804" cy="4141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8588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1196752"/>
            <a:ext cx="7543800" cy="2098829"/>
          </a:xfrm>
        </p:spPr>
        <p:txBody>
          <a:bodyPr>
            <a:normAutofit fontScale="90000"/>
          </a:bodyPr>
          <a:lstStyle/>
          <a:p>
            <a:pPr algn="ctr"/>
            <a:r>
              <a:rPr lang="fa-IR" sz="5400" b="1" dirty="0" smtClean="0">
                <a:solidFill>
                  <a:srgbClr val="FF0000"/>
                </a:solidFill>
                <a:cs typeface="B Zar" panose="00000400000000000000" pitchFamily="2" charset="-78"/>
              </a:rPr>
              <a:t>فصل </a:t>
            </a:r>
            <a:r>
              <a:rPr lang="fa-IR" sz="5400" b="1" dirty="0" smtClean="0">
                <a:solidFill>
                  <a:srgbClr val="FF0000"/>
                </a:solidFill>
                <a:cs typeface="B Zar" panose="00000400000000000000" pitchFamily="2" charset="-78"/>
              </a:rPr>
              <a:t>دوم</a:t>
            </a:r>
            <a:br>
              <a:rPr lang="fa-IR" sz="5400" b="1" dirty="0" smtClean="0">
                <a:solidFill>
                  <a:srgbClr val="FF0000"/>
                </a:solidFill>
                <a:cs typeface="B Zar" panose="00000400000000000000" pitchFamily="2" charset="-78"/>
              </a:rPr>
            </a:br>
            <a:r>
              <a:rPr lang="fa-IR" sz="5400" b="1" dirty="0" smtClean="0">
                <a:solidFill>
                  <a:srgbClr val="FF0000"/>
                </a:solidFill>
                <a:cs typeface="B Zar" panose="00000400000000000000" pitchFamily="2" charset="-78"/>
              </a:rPr>
              <a:t> </a:t>
            </a:r>
            <a:r>
              <a:rPr lang="fa-IR" dirty="0" smtClean="0">
                <a:cs typeface="B Zar" panose="00000400000000000000" pitchFamily="2" charset="-78"/>
              </a:rPr>
              <a:t/>
            </a:r>
            <a:br>
              <a:rPr lang="fa-IR" dirty="0" smtClean="0">
                <a:cs typeface="B Zar" panose="00000400000000000000" pitchFamily="2" charset="-78"/>
              </a:rPr>
            </a:br>
            <a:r>
              <a:rPr lang="fa-IR" dirty="0" smtClean="0">
                <a:cs typeface="B Zar" panose="00000400000000000000" pitchFamily="2" charset="-78"/>
              </a:rPr>
              <a:t>سود </a:t>
            </a:r>
            <a:r>
              <a:rPr lang="fa-IR" dirty="0">
                <a:cs typeface="B Zar" panose="00000400000000000000" pitchFamily="2" charset="-78"/>
              </a:rPr>
              <a:t>انباشته سود سهام و انحلال و تصفیه شرکت های سهامی</a:t>
            </a:r>
            <a:endParaRPr lang="en-US" dirty="0">
              <a:cs typeface="B Zar" panose="00000400000000000000" pitchFamily="2" charset="-78"/>
            </a:endParaRPr>
          </a:p>
        </p:txBody>
      </p:sp>
    </p:spTree>
    <p:extLst>
      <p:ext uri="{BB962C8B-B14F-4D97-AF65-F5344CB8AC3E}">
        <p14:creationId xmlns:p14="http://schemas.microsoft.com/office/powerpoint/2010/main" val="23674823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608" y="188640"/>
            <a:ext cx="7543801" cy="2304256"/>
          </a:xfrm>
        </p:spPr>
        <p:txBody>
          <a:bodyPr>
            <a:noAutofit/>
          </a:bodyPr>
          <a:lstStyle/>
          <a:p>
            <a:pPr algn="r"/>
            <a:r>
              <a:rPr lang="fa-IR" sz="2800" dirty="0">
                <a:solidFill>
                  <a:srgbClr val="FF0000"/>
                </a:solidFill>
                <a:cs typeface="B Zar" panose="00000400000000000000" pitchFamily="2" charset="-78"/>
              </a:rPr>
              <a:t>سود انباشته</a:t>
            </a:r>
            <a:endParaRPr lang="en-US" sz="2800" dirty="0">
              <a:solidFill>
                <a:srgbClr val="FF0000"/>
              </a:solidFill>
              <a:cs typeface="B Zar" panose="00000400000000000000" pitchFamily="2" charset="-78"/>
            </a:endParaRPr>
          </a:p>
          <a:p>
            <a:pPr algn="r" rtl="1"/>
            <a:r>
              <a:rPr lang="fa-IR" sz="2400" dirty="0">
                <a:cs typeface="B Zar" panose="00000400000000000000" pitchFamily="2" charset="-78"/>
              </a:rPr>
              <a:t>در شرکت های سهامی در پایان هر دوره مالی پس از بستن حساب های موقت مانده حساب خلاصه سود و زیان به حساب سود و زیان انباشته منتقل می شود سپس بخشی از مانده این حساب به اقلامی نظیر اندوخته ها تخصیص می یابد و بخشی از آن به عنوان سود سهام بین سهامداران توزیع می گردد. بنابراین مانده سود انباشته در پایان هر دوره مالی عبارت از مجموع سود خالص دوره جاری و دوره های مالی قبل شرکت منهای سود های توزیع شده و مبالغ تخصیص یافته به اندوخته ها می باشد</a:t>
            </a:r>
            <a:endParaRPr lang="en-US" sz="2400" dirty="0">
              <a:cs typeface="B Zar" panose="00000400000000000000" pitchFamily="2" charset="-78"/>
            </a:endParaRPr>
          </a:p>
        </p:txBody>
      </p:sp>
      <p:pic>
        <p:nvPicPr>
          <p:cNvPr id="4" name="Picture 2" descr="C:\Documents and Settings\Orjanse Co\Desktop\2\Page 0.jpg"/>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99592" y="2636912"/>
            <a:ext cx="7543800" cy="3421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26741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959" y="1349856"/>
            <a:ext cx="7543801" cy="4023360"/>
          </a:xfrm>
        </p:spPr>
        <p:txBody>
          <a:bodyPr>
            <a:noAutofit/>
          </a:bodyPr>
          <a:lstStyle/>
          <a:p>
            <a:pPr algn="r" rtl="1"/>
            <a:r>
              <a:rPr lang="fa-IR" b="1" dirty="0">
                <a:solidFill>
                  <a:srgbClr val="FF0000"/>
                </a:solidFill>
                <a:cs typeface="B Zar" panose="00000400000000000000" pitchFamily="2" charset="-78"/>
              </a:rPr>
              <a:t>اندوخته ها</a:t>
            </a:r>
            <a:endParaRPr lang="en-US" b="1" dirty="0">
              <a:solidFill>
                <a:srgbClr val="FF0000"/>
              </a:solidFill>
              <a:cs typeface="B Zar" panose="00000400000000000000" pitchFamily="2" charset="-78"/>
            </a:endParaRPr>
          </a:p>
          <a:p>
            <a:pPr algn="r" rtl="1"/>
            <a:r>
              <a:rPr lang="fa-IR" dirty="0">
                <a:cs typeface="B Zar" panose="00000400000000000000" pitchFamily="2" charset="-78"/>
              </a:rPr>
              <a:t>بخشی از سود سهام قابل تخصیص می باشد که بین صاحبان سهام تقسیم نشده و در واحد تجاری باقی می ماند. محدودیت در توزیع سود انباشته ممکن است ناشی از موارد زیر باشد:</a:t>
            </a:r>
            <a:endParaRPr lang="en-US" dirty="0">
              <a:cs typeface="B Zar" panose="00000400000000000000" pitchFamily="2" charset="-78"/>
            </a:endParaRPr>
          </a:p>
          <a:p>
            <a:pPr algn="r" rtl="1"/>
            <a:r>
              <a:rPr lang="fa-IR" dirty="0">
                <a:cs typeface="B Zar" panose="00000400000000000000" pitchFamily="2" charset="-78"/>
              </a:rPr>
              <a:t>1.محدودیت های قانونی: هیئت مدیره مکلف است هر سال 5 درصد از سود خالص را به عنوان اندوخته قانونی موضوع نماید منظور نمودن اندوخته مذکور تا زمانی که به 10 درصد سرمایه شرکت برسد الزامی است. اندوخته قانونی قابل انتقال به حساب سرمایه نبوده و تا زمان انحلال شرکت قابل تقسیم بین سهام داران نمی باشد.</a:t>
            </a:r>
            <a:endParaRPr lang="en-US" dirty="0">
              <a:cs typeface="B Zar" panose="00000400000000000000" pitchFamily="2" charset="-78"/>
            </a:endParaRPr>
          </a:p>
          <a:p>
            <a:pPr algn="r" rtl="1"/>
            <a:r>
              <a:rPr lang="en-US" dirty="0" smtClean="0">
                <a:cs typeface="B Zar" panose="00000400000000000000" pitchFamily="2" charset="-78"/>
              </a:rPr>
              <a:t>2</a:t>
            </a:r>
            <a:r>
              <a:rPr lang="fa-IR" dirty="0" smtClean="0">
                <a:cs typeface="B Zar" panose="00000400000000000000" pitchFamily="2" charset="-78"/>
              </a:rPr>
              <a:t>.محدودیت </a:t>
            </a:r>
            <a:r>
              <a:rPr lang="fa-IR" dirty="0">
                <a:cs typeface="B Zar" panose="00000400000000000000" pitchFamily="2" charset="-78"/>
              </a:rPr>
              <a:t>های قراردادی: گاهی اوقات مفاد قرارداد ها بگونه است که مستلزم تخصیص بخشی از سود انباشته بعنوان اندوخته می باشد مانند </a:t>
            </a:r>
            <a:r>
              <a:rPr lang="fa-IR" dirty="0" smtClean="0">
                <a:cs typeface="B Zar" panose="00000400000000000000" pitchFamily="2" charset="-78"/>
              </a:rPr>
              <a:t>اندوخته</a:t>
            </a:r>
            <a:r>
              <a:rPr lang="en-US" dirty="0" smtClean="0">
                <a:cs typeface="B Zar" panose="00000400000000000000" pitchFamily="2" charset="-78"/>
              </a:rPr>
              <a:t> </a:t>
            </a:r>
            <a:r>
              <a:rPr lang="fa-IR" dirty="0" smtClean="0">
                <a:cs typeface="B Zar" panose="00000400000000000000" pitchFamily="2" charset="-78"/>
              </a:rPr>
              <a:t>وجوه  </a:t>
            </a:r>
            <a:r>
              <a:rPr lang="fa-IR" dirty="0">
                <a:cs typeface="B Zar" panose="00000400000000000000" pitchFamily="2" charset="-78"/>
              </a:rPr>
              <a:t>استهلاکی برای بازخرید اوراق قرضه</a:t>
            </a:r>
            <a:endParaRPr lang="en-US" dirty="0">
              <a:cs typeface="B Zar" panose="00000400000000000000" pitchFamily="2" charset="-78"/>
            </a:endParaRPr>
          </a:p>
          <a:p>
            <a:pPr algn="r" rtl="1"/>
            <a:r>
              <a:rPr lang="fa-IR" dirty="0">
                <a:cs typeface="B Zar" panose="00000400000000000000" pitchFamily="2" charset="-78"/>
              </a:rPr>
              <a:t>3.سایر محدودیت ها: در برخی از موارد به منظور تقویت بنیه مالی یا حفظ نقدینگی یا فراهم آوردن امکانات توسعه فعالیت های آتی شرکت بنا به پیشنهاد هیئت مدیره و تصویب مجمع عمومی صاحبان سهام بخشی از سود انباشته برای اهداف خاصی کنار گذاشته می شود که اصطلاحا با آن اندوخته اختیاری می گویند  مانند اندوخته توسعه دارایی های ثابت</a:t>
            </a:r>
            <a:endParaRPr lang="en-US" dirty="0">
              <a:cs typeface="B Zar" panose="00000400000000000000" pitchFamily="2" charset="-78"/>
            </a:endParaRPr>
          </a:p>
          <a:p>
            <a:pPr algn="r" rtl="1"/>
            <a:endParaRPr lang="en-US" dirty="0">
              <a:cs typeface="B Zar" panose="00000400000000000000" pitchFamily="2" charset="-78"/>
            </a:endParaRPr>
          </a:p>
        </p:txBody>
      </p:sp>
    </p:spTree>
    <p:extLst>
      <p:ext uri="{BB962C8B-B14F-4D97-AF65-F5344CB8AC3E}">
        <p14:creationId xmlns:p14="http://schemas.microsoft.com/office/powerpoint/2010/main" val="17542793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Documents and Settings\Orjanse Co\Desktop\0\Page 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043608" y="10583"/>
            <a:ext cx="6624736" cy="6847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63429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descr="C:\Documents and Settings\Orjanse Co\Desktop\2\Page 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251519" y="332656"/>
            <a:ext cx="8591585" cy="3888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1588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r" rtl="1"/>
            <a:r>
              <a:rPr lang="fa-IR" sz="3200" b="1" dirty="0">
                <a:solidFill>
                  <a:srgbClr val="FF0000"/>
                </a:solidFill>
                <a:cs typeface="B Zar" panose="00000400000000000000" pitchFamily="2" charset="-78"/>
              </a:rPr>
              <a:t>انواع روش های توزیع سود </a:t>
            </a:r>
            <a:r>
              <a:rPr lang="fa-IR" sz="3200" b="1" dirty="0" smtClean="0">
                <a:solidFill>
                  <a:srgbClr val="FF0000"/>
                </a:solidFill>
                <a:cs typeface="B Zar" panose="00000400000000000000" pitchFamily="2" charset="-78"/>
              </a:rPr>
              <a:t>سهام</a:t>
            </a:r>
            <a:r>
              <a:rPr lang="en-US" sz="3200" b="1" dirty="0">
                <a:solidFill>
                  <a:srgbClr val="FF0000"/>
                </a:solidFill>
                <a:cs typeface="B Zar" panose="00000400000000000000" pitchFamily="2" charset="-78"/>
              </a:rPr>
              <a:t/>
            </a:r>
            <a:br>
              <a:rPr lang="en-US" sz="3200" b="1" dirty="0">
                <a:solidFill>
                  <a:srgbClr val="FF0000"/>
                </a:solidFill>
                <a:cs typeface="B Zar" panose="00000400000000000000" pitchFamily="2" charset="-78"/>
              </a:rPr>
            </a:br>
            <a:r>
              <a:rPr lang="fa-IR" sz="3200" b="1" dirty="0">
                <a:solidFill>
                  <a:srgbClr val="FF0000"/>
                </a:solidFill>
                <a:cs typeface="B Zar" panose="00000400000000000000" pitchFamily="2" charset="-78"/>
              </a:rPr>
              <a:t>1.سود نقدی</a:t>
            </a:r>
            <a:r>
              <a:rPr lang="en-US" sz="3200" dirty="0"/>
              <a:t/>
            </a:r>
            <a:br>
              <a:rPr lang="en-US" sz="3200" dirty="0"/>
            </a:br>
            <a:endParaRPr lang="fa-IR" sz="3200" dirty="0"/>
          </a:p>
        </p:txBody>
      </p:sp>
      <p:pic>
        <p:nvPicPr>
          <p:cNvPr id="4" name="Picture 4" descr="C:\Documents and Settings\Orjanse Co\Desktop\2\Page 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395535" y="1340768"/>
            <a:ext cx="8654387" cy="4176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8960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116632"/>
            <a:ext cx="7543800" cy="1450757"/>
          </a:xfrm>
        </p:spPr>
        <p:txBody>
          <a:bodyPr>
            <a:normAutofit/>
          </a:bodyPr>
          <a:lstStyle/>
          <a:p>
            <a:pPr algn="r" rtl="1"/>
            <a:r>
              <a:rPr lang="fa-IR" sz="4400" b="1" dirty="0">
                <a:solidFill>
                  <a:srgbClr val="FF0000"/>
                </a:solidFill>
                <a:cs typeface="B Zar" panose="00000400000000000000" pitchFamily="2" charset="-78"/>
              </a:rPr>
              <a:t>2.سود غیر نقدی</a:t>
            </a:r>
            <a:r>
              <a:rPr lang="en-US" sz="4400" b="1" dirty="0">
                <a:solidFill>
                  <a:srgbClr val="FF0000"/>
                </a:solidFill>
                <a:cs typeface="B Zar" panose="00000400000000000000" pitchFamily="2" charset="-78"/>
              </a:rPr>
              <a:t/>
            </a:r>
            <a:br>
              <a:rPr lang="en-US" sz="4400" b="1" dirty="0">
                <a:solidFill>
                  <a:srgbClr val="FF0000"/>
                </a:solidFill>
                <a:cs typeface="B Zar" panose="00000400000000000000" pitchFamily="2" charset="-78"/>
              </a:rPr>
            </a:br>
            <a:r>
              <a:rPr lang="fa-IR" sz="4400" b="1" dirty="0" smtClean="0">
                <a:solidFill>
                  <a:srgbClr val="FF0000"/>
                </a:solidFill>
                <a:cs typeface="B Zar" panose="00000400000000000000" pitchFamily="2" charset="-78"/>
              </a:rPr>
              <a:t> </a:t>
            </a:r>
            <a:endParaRPr lang="fa-IR" sz="4400" b="1" dirty="0">
              <a:solidFill>
                <a:srgbClr val="FF0000"/>
              </a:solidFill>
              <a:cs typeface="B Zar" panose="00000400000000000000" pitchFamily="2" charset="-78"/>
            </a:endParaRPr>
          </a:p>
        </p:txBody>
      </p:sp>
      <p:pic>
        <p:nvPicPr>
          <p:cNvPr id="4" name="Picture 5" descr="C:\Documents and Settings\Orjanse Co\Desktop\2\Page 3.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79512" y="1024625"/>
            <a:ext cx="8784976" cy="4653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7557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116632"/>
            <a:ext cx="7543800" cy="1450757"/>
          </a:xfrm>
        </p:spPr>
        <p:txBody>
          <a:bodyPr>
            <a:normAutofit/>
          </a:bodyPr>
          <a:lstStyle/>
          <a:p>
            <a:pPr algn="r" rtl="1"/>
            <a:r>
              <a:rPr lang="fa-IR" sz="4400" b="1" dirty="0">
                <a:solidFill>
                  <a:srgbClr val="FF0000"/>
                </a:solidFill>
                <a:cs typeface="B Zar" panose="00000400000000000000" pitchFamily="2" charset="-78"/>
              </a:rPr>
              <a:t>3.سود سهمی</a:t>
            </a:r>
            <a:r>
              <a:rPr lang="en-US" sz="4400" b="1" dirty="0">
                <a:solidFill>
                  <a:srgbClr val="FF0000"/>
                </a:solidFill>
                <a:cs typeface="B Zar" panose="00000400000000000000" pitchFamily="2" charset="-78"/>
              </a:rPr>
              <a:t/>
            </a:r>
            <a:br>
              <a:rPr lang="en-US" sz="4400" b="1" dirty="0">
                <a:solidFill>
                  <a:srgbClr val="FF0000"/>
                </a:solidFill>
                <a:cs typeface="B Zar" panose="00000400000000000000" pitchFamily="2" charset="-78"/>
              </a:rPr>
            </a:br>
            <a:endParaRPr lang="fa-IR" sz="4400" b="1" dirty="0">
              <a:solidFill>
                <a:srgbClr val="FF0000"/>
              </a:solidFill>
              <a:cs typeface="B Zar" panose="00000400000000000000" pitchFamily="2" charset="-78"/>
            </a:endParaRPr>
          </a:p>
        </p:txBody>
      </p:sp>
      <p:pic>
        <p:nvPicPr>
          <p:cNvPr id="4" name="Picture 6" descr="C:\Documents and Settings\Orjanse Co\Desktop\2\Page 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395535" y="1036323"/>
            <a:ext cx="8659009" cy="4480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097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538083"/>
            <a:ext cx="7543800" cy="1450757"/>
          </a:xfrm>
        </p:spPr>
        <p:txBody>
          <a:bodyPr>
            <a:noAutofit/>
          </a:bodyPr>
          <a:lstStyle/>
          <a:p>
            <a:pPr algn="r" rtl="1"/>
            <a:r>
              <a:rPr lang="fa-IR" sz="2400" b="1" dirty="0">
                <a:solidFill>
                  <a:srgbClr val="FF0000"/>
                </a:solidFill>
                <a:cs typeface="B Zar" panose="00000400000000000000" pitchFamily="2" charset="-78"/>
              </a:rPr>
              <a:t>تجزیه سهام</a:t>
            </a:r>
            <a:r>
              <a:rPr lang="en-US" sz="2400" b="1" dirty="0">
                <a:cs typeface="B Zar" panose="00000400000000000000" pitchFamily="2" charset="-78"/>
              </a:rPr>
              <a:t/>
            </a:r>
            <a:br>
              <a:rPr lang="en-US" sz="2400" b="1" dirty="0">
                <a:cs typeface="B Zar" panose="00000400000000000000" pitchFamily="2" charset="-78"/>
              </a:rPr>
            </a:br>
            <a:r>
              <a:rPr lang="fa-IR" sz="2000" b="1" dirty="0">
                <a:cs typeface="B Zar" panose="00000400000000000000" pitchFamily="2" charset="-78"/>
              </a:rPr>
              <a:t>کاهش در ارزش اسمی هر سهم و افزایش در تعداد سهام صادره متناسب با کاهش واقع شده در ارزش اسمی هر سهم اصطلاحا تجزیه سهام نامیده می شود</a:t>
            </a:r>
            <a:r>
              <a:rPr lang="en-US" sz="2400" b="1" dirty="0">
                <a:cs typeface="B Zar" panose="00000400000000000000" pitchFamily="2" charset="-78"/>
              </a:rPr>
              <a:t/>
            </a:r>
            <a:br>
              <a:rPr lang="en-US" sz="2400" b="1" dirty="0">
                <a:cs typeface="B Zar" panose="00000400000000000000" pitchFamily="2" charset="-78"/>
              </a:rPr>
            </a:br>
            <a:r>
              <a:rPr lang="fa-IR" sz="2400" b="1" dirty="0">
                <a:solidFill>
                  <a:srgbClr val="FF0000"/>
                </a:solidFill>
                <a:cs typeface="B Zar" panose="00000400000000000000" pitchFamily="2" charset="-78"/>
              </a:rPr>
              <a:t>مقایسه سود سهمی و تجزیه سهام</a:t>
            </a:r>
            <a:r>
              <a:rPr lang="en-US" sz="2400" b="1" dirty="0">
                <a:cs typeface="B Zar" panose="00000400000000000000" pitchFamily="2" charset="-78"/>
              </a:rPr>
              <a:t/>
            </a:r>
            <a:br>
              <a:rPr lang="en-US" sz="2400" b="1" dirty="0">
                <a:cs typeface="B Zar" panose="00000400000000000000" pitchFamily="2" charset="-78"/>
              </a:rPr>
            </a:br>
            <a:endParaRPr lang="fa-IR" sz="2400" b="1" dirty="0">
              <a:cs typeface="B Zar" panose="00000400000000000000" pitchFamily="2" charset="-78"/>
            </a:endParaRPr>
          </a:p>
        </p:txBody>
      </p:sp>
      <p:pic>
        <p:nvPicPr>
          <p:cNvPr id="4" name="Picture 7" descr="C:\Documents and Settings\Orjanse Co\Desktop\2\Page 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822325" y="1927947"/>
            <a:ext cx="7543800" cy="3859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18484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Picture 8" descr="C:\Documents and Settings\Orjanse Co\Desktop\2\Page 6.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611560" y="116632"/>
            <a:ext cx="7848872" cy="5856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77800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5616" y="-16634"/>
            <a:ext cx="7543801" cy="6758002"/>
          </a:xfrm>
        </p:spPr>
        <p:txBody>
          <a:bodyPr>
            <a:noAutofit/>
          </a:bodyPr>
          <a:lstStyle/>
          <a:p>
            <a:pPr algn="r" rtl="1"/>
            <a:r>
              <a:rPr lang="fa-IR" sz="1800" b="1" dirty="0">
                <a:solidFill>
                  <a:srgbClr val="FF0000"/>
                </a:solidFill>
                <a:cs typeface="B Zar" panose="00000400000000000000" pitchFamily="2" charset="-78"/>
              </a:rPr>
              <a:t>سود هر سهم</a:t>
            </a:r>
            <a:endParaRPr lang="en-US" sz="1800" b="1" dirty="0">
              <a:solidFill>
                <a:srgbClr val="FF0000"/>
              </a:solidFill>
              <a:cs typeface="B Zar" panose="00000400000000000000" pitchFamily="2" charset="-78"/>
            </a:endParaRPr>
          </a:p>
          <a:p>
            <a:pPr algn="r" rtl="1"/>
            <a:r>
              <a:rPr lang="fa-IR" sz="1800" dirty="0">
                <a:cs typeface="B Zar" panose="00000400000000000000" pitchFamily="2" charset="-78"/>
              </a:rPr>
              <a:t>منظور از سود هر سهم مبلغی از سود خالص شرکت است که به هر سهم عادی تعلق می گیرد. سود هر سهم یکی از مهمترین شاخص های ارزیابی عملکرد شرکت توسط سهامداران و سرمایه گذاران بالقوه برای خرید و فروش سهام شرکت و همچنین یکی از معیار های تعیین کننده ارزش بازار سهام عادی است.</a:t>
            </a:r>
            <a:endParaRPr lang="en-US" sz="1800" dirty="0">
              <a:cs typeface="B Zar" panose="00000400000000000000" pitchFamily="2" charset="-78"/>
            </a:endParaRPr>
          </a:p>
          <a:p>
            <a:pPr algn="r" rtl="1"/>
            <a:r>
              <a:rPr lang="fa-IR" sz="1800" dirty="0">
                <a:cs typeface="B Zar" panose="00000400000000000000" pitchFamily="2" charset="-78"/>
              </a:rPr>
              <a:t>محاسبه سود هر سهم در ساختار ساده سرمایه</a:t>
            </a:r>
            <a:endParaRPr lang="en-US" sz="1800" dirty="0">
              <a:cs typeface="B Zar" panose="00000400000000000000" pitchFamily="2" charset="-78"/>
            </a:endParaRPr>
          </a:p>
          <a:p>
            <a:pPr algn="r" rtl="1"/>
            <a:r>
              <a:rPr lang="fa-IR" sz="1800" dirty="0">
                <a:cs typeface="B Zar" panose="00000400000000000000" pitchFamily="2" charset="-78"/>
              </a:rPr>
              <a:t>1.سرمایه فقط از سهام عادی تشکیل شده  و تعداد آن در طی سال ثابت باشد</a:t>
            </a:r>
            <a:endParaRPr lang="en-US" sz="1800" dirty="0">
              <a:cs typeface="B Zar" panose="00000400000000000000" pitchFamily="2" charset="-78"/>
            </a:endParaRPr>
          </a:p>
          <a:p>
            <a:pPr rtl="1"/>
            <a:r>
              <a:rPr lang="fa-IR" sz="1800" dirty="0">
                <a:cs typeface="B Zar" panose="00000400000000000000" pitchFamily="2" charset="-78"/>
              </a:rPr>
              <a:t>تعداد سهام عادی/سود خالص=سود هر سهم</a:t>
            </a:r>
            <a:endParaRPr lang="en-US" sz="1800" dirty="0">
              <a:cs typeface="B Zar" panose="00000400000000000000" pitchFamily="2" charset="-78"/>
            </a:endParaRPr>
          </a:p>
          <a:p>
            <a:pPr algn="r" rtl="1"/>
            <a:r>
              <a:rPr lang="fa-IR" sz="1800" dirty="0">
                <a:cs typeface="B Zar" panose="00000400000000000000" pitchFamily="2" charset="-78"/>
              </a:rPr>
              <a:t>2.سرمایه شرکت فقط از سهام عادی تشکیل شده و در طی سال تعداد آن تغییر کرده است</a:t>
            </a:r>
            <a:endParaRPr lang="en-US" sz="1800" dirty="0">
              <a:cs typeface="B Zar" panose="00000400000000000000" pitchFamily="2" charset="-78"/>
            </a:endParaRPr>
          </a:p>
          <a:p>
            <a:pPr rtl="1"/>
            <a:r>
              <a:rPr lang="fa-IR" sz="1800" dirty="0">
                <a:cs typeface="B Zar" panose="00000400000000000000" pitchFamily="2" charset="-78"/>
              </a:rPr>
              <a:t>میانگی موزون تعداد سهام عادی/سود خالص=سود هر سهام</a:t>
            </a:r>
            <a:endParaRPr lang="en-US" sz="1800" dirty="0">
              <a:cs typeface="B Zar" panose="00000400000000000000" pitchFamily="2" charset="-78"/>
            </a:endParaRPr>
          </a:p>
          <a:p>
            <a:pPr algn="r" rtl="1"/>
            <a:r>
              <a:rPr lang="fa-IR" sz="1800" dirty="0">
                <a:cs typeface="B Zar" panose="00000400000000000000" pitchFamily="2" charset="-78"/>
              </a:rPr>
              <a:t>3.سرمایه شرکت علاوه بر سهام عادی متشکل از سهام ممتاز غیر قابل تبدیل نیز باشد</a:t>
            </a:r>
            <a:endParaRPr lang="en-US" sz="1800" dirty="0">
              <a:cs typeface="B Zar" panose="00000400000000000000" pitchFamily="2" charset="-78"/>
            </a:endParaRPr>
          </a:p>
          <a:p>
            <a:pPr rtl="1"/>
            <a:r>
              <a:rPr lang="fa-IR" sz="1800" dirty="0">
                <a:cs typeface="B Zar" panose="00000400000000000000" pitchFamily="2" charset="-78"/>
              </a:rPr>
              <a:t>تعدا یا میانگین موزون سهام عادی/(سود سهام ممتاز_سود خالص)=سود هر سهم</a:t>
            </a:r>
            <a:endParaRPr lang="en-US" sz="1800" dirty="0">
              <a:cs typeface="B Zar" panose="00000400000000000000" pitchFamily="2" charset="-78"/>
            </a:endParaRPr>
          </a:p>
          <a:p>
            <a:pPr algn="r" rtl="1"/>
            <a:r>
              <a:rPr lang="fa-IR" sz="1800" dirty="0">
                <a:cs typeface="B Zar" panose="00000400000000000000" pitchFamily="2" charset="-78"/>
              </a:rPr>
              <a:t>در خصوص سود سهام ممتاز موارد زیر قابل ذکر است:</a:t>
            </a:r>
            <a:endParaRPr lang="en-US" sz="1800" dirty="0">
              <a:cs typeface="B Zar" panose="00000400000000000000" pitchFamily="2" charset="-78"/>
            </a:endParaRPr>
          </a:p>
          <a:p>
            <a:pPr algn="r" rtl="1"/>
            <a:r>
              <a:rPr lang="fa-IR" sz="1800" dirty="0">
                <a:cs typeface="B Zar" panose="00000400000000000000" pitchFamily="2" charset="-78"/>
              </a:rPr>
              <a:t>الف)در صورتی که همام ممتاز غیر قابل جمع شونده باشد تنها در صورت اعلام سود ، سود سهام ممتاز سال جاری از سود خالص کسر می شود</a:t>
            </a:r>
            <a:endParaRPr lang="en-US" sz="1800" dirty="0">
              <a:cs typeface="B Zar" panose="00000400000000000000" pitchFamily="2" charset="-78"/>
            </a:endParaRPr>
          </a:p>
          <a:p>
            <a:pPr algn="r" rtl="1"/>
            <a:r>
              <a:rPr lang="fa-IR" sz="1800" dirty="0">
                <a:cs typeface="B Zar" panose="00000400000000000000" pitchFamily="2" charset="-78"/>
              </a:rPr>
              <a:t>ب)در صورتی که سهام ممتاز جمع شونده باشدسود سهام ممتاز برای سال جاری صرف نظر از اعلام یا عدم اعلام سود از سود خالص کسر می شود لازم به توضیح است که سود های معوق سهام ممتاز در محاسبات منظور نمی شود</a:t>
            </a:r>
            <a:endParaRPr lang="en-US" sz="1800" dirty="0">
              <a:cs typeface="B Zar" panose="00000400000000000000" pitchFamily="2" charset="-78"/>
            </a:endParaRPr>
          </a:p>
        </p:txBody>
      </p:sp>
    </p:spTree>
    <p:extLst>
      <p:ext uri="{BB962C8B-B14F-4D97-AF65-F5344CB8AC3E}">
        <p14:creationId xmlns:p14="http://schemas.microsoft.com/office/powerpoint/2010/main" val="22959109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Picture 9" descr="C:\Documents and Settings\Orjanse Co\Desktop\2\Page 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619672" y="116632"/>
            <a:ext cx="6696744" cy="6173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7876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Picture 10" descr="C:\Documents and Settings\Orjanse Co\Desktop\2\Page 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79512" y="500324"/>
            <a:ext cx="8929950" cy="2928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3668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050251"/>
            <a:ext cx="7543800" cy="1450757"/>
          </a:xfrm>
        </p:spPr>
        <p:txBody>
          <a:bodyPr>
            <a:noAutofit/>
          </a:bodyPr>
          <a:lstStyle/>
          <a:p>
            <a:pPr algn="r" rtl="1"/>
            <a:r>
              <a:rPr lang="fa-IR" sz="3200" b="1" dirty="0">
                <a:solidFill>
                  <a:srgbClr val="FF0000"/>
                </a:solidFill>
                <a:cs typeface="B Zar" panose="00000400000000000000" pitchFamily="2" charset="-78"/>
              </a:rPr>
              <a:t>ارزش دفتری هر </a:t>
            </a:r>
            <a:r>
              <a:rPr lang="fa-IR" sz="3200" b="1" dirty="0" smtClean="0">
                <a:solidFill>
                  <a:srgbClr val="FF0000"/>
                </a:solidFill>
                <a:cs typeface="B Zar" panose="00000400000000000000" pitchFamily="2" charset="-78"/>
              </a:rPr>
              <a:t>سهم</a:t>
            </a:r>
            <a:br>
              <a:rPr lang="fa-IR" sz="3200" b="1" dirty="0" smtClean="0">
                <a:solidFill>
                  <a:srgbClr val="FF0000"/>
                </a:solidFill>
                <a:cs typeface="B Zar" panose="00000400000000000000" pitchFamily="2" charset="-78"/>
              </a:rPr>
            </a:br>
            <a:r>
              <a:rPr lang="en-US" sz="2400" dirty="0">
                <a:cs typeface="B Zar" panose="00000400000000000000" pitchFamily="2" charset="-78"/>
              </a:rPr>
              <a:t/>
            </a:r>
            <a:br>
              <a:rPr lang="en-US" sz="2400" dirty="0">
                <a:cs typeface="B Zar" panose="00000400000000000000" pitchFamily="2" charset="-78"/>
              </a:rPr>
            </a:br>
            <a:r>
              <a:rPr lang="fa-IR" sz="2400" dirty="0">
                <a:cs typeface="B Zar" panose="00000400000000000000" pitchFamily="2" charset="-78"/>
              </a:rPr>
              <a:t>ارزش دفتری هر سهم نشان دهنده مبلغی از خالص دارایی های شرکت است که به هر سهم عادی تعلق می گیرد و از آن برای ارزیابی ارزش ویژه شرکت استفاده می شود در شرکت های که سهام آنها فقط از نوع عادی می باشد ارزش دفتری هر سهم عادی از جمع حقوق صاحبان سهام بر تعداد سهام عادی صادر شده به دست می آید</a:t>
            </a:r>
            <a:r>
              <a:rPr lang="en-US" sz="2400" dirty="0">
                <a:cs typeface="B Zar" panose="00000400000000000000" pitchFamily="2" charset="-78"/>
              </a:rPr>
              <a:t/>
            </a:r>
            <a:br>
              <a:rPr lang="en-US" sz="2400" dirty="0">
                <a:cs typeface="B Zar" panose="00000400000000000000" pitchFamily="2" charset="-78"/>
              </a:rPr>
            </a:br>
            <a:endParaRPr lang="fa-IR" sz="2400" dirty="0">
              <a:cs typeface="B Zar" panose="00000400000000000000" pitchFamily="2" charset="-78"/>
            </a:endParaRPr>
          </a:p>
        </p:txBody>
      </p:sp>
    </p:spTree>
    <p:extLst>
      <p:ext uri="{BB962C8B-B14F-4D97-AF65-F5344CB8AC3E}">
        <p14:creationId xmlns:p14="http://schemas.microsoft.com/office/powerpoint/2010/main" val="4272281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Documents and Settings\Orjanse Co\Desktop\0\Page 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2339752" y="188640"/>
            <a:ext cx="4758153" cy="6214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8211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r" rtl="1"/>
            <a:r>
              <a:rPr lang="fa-IR" sz="2000" dirty="0">
                <a:cs typeface="B Zar" panose="00000400000000000000" pitchFamily="2" charset="-78"/>
              </a:rPr>
              <a:t>در شرکت هایی که سرمایه آنها متشکل از سهام عادی و ممتاز می باشد برای محاسته ارزش دفتری هر سهام عادی ابتدا حقوق سهام ممتاز (ارزش تصفیه سهام ممتاز بعلاوه کلیه سود های معوق)محاسبه و از جمع حقوق صاحبان سهام کسر می شود سپس حاصل بر تعداد سهام عادی صادر شده تقسیم می گردد</a:t>
            </a:r>
            <a:r>
              <a:rPr lang="en-US" sz="2000" dirty="0">
                <a:cs typeface="B Zar" panose="00000400000000000000" pitchFamily="2" charset="-78"/>
              </a:rPr>
              <a:t/>
            </a:r>
            <a:br>
              <a:rPr lang="en-US" sz="2000" dirty="0">
                <a:cs typeface="B Zar" panose="00000400000000000000" pitchFamily="2" charset="-78"/>
              </a:rPr>
            </a:br>
            <a:endParaRPr lang="en-US" sz="2000" dirty="0">
              <a:cs typeface="B Zar" panose="00000400000000000000" pitchFamily="2" charset="-78"/>
            </a:endParaRPr>
          </a:p>
        </p:txBody>
      </p:sp>
      <p:pic>
        <p:nvPicPr>
          <p:cNvPr id="4" name="Picture 11" descr="C:\Documents and Settings\Orjanse Co\Desktop\2\Page 9.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233344" y="1484784"/>
            <a:ext cx="7133416" cy="5047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85944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959" y="260648"/>
            <a:ext cx="7543801" cy="5608446"/>
          </a:xfrm>
        </p:spPr>
        <p:txBody>
          <a:bodyPr>
            <a:normAutofit lnSpcReduction="10000"/>
          </a:bodyPr>
          <a:lstStyle/>
          <a:p>
            <a:pPr algn="r" rtl="1"/>
            <a:r>
              <a:rPr lang="fa-IR" b="1" dirty="0">
                <a:solidFill>
                  <a:srgbClr val="FF0000"/>
                </a:solidFill>
                <a:cs typeface="B Zar" panose="00000400000000000000" pitchFamily="2" charset="-78"/>
              </a:rPr>
              <a:t>انحلال شرکت</a:t>
            </a:r>
            <a:endParaRPr lang="en-US" b="1" dirty="0">
              <a:solidFill>
                <a:srgbClr val="FF0000"/>
              </a:solidFill>
              <a:cs typeface="B Zar" panose="00000400000000000000" pitchFamily="2" charset="-78"/>
            </a:endParaRPr>
          </a:p>
          <a:p>
            <a:pPr algn="r" rtl="1"/>
            <a:r>
              <a:rPr lang="fa-IR" dirty="0">
                <a:cs typeface="B Zar" panose="00000400000000000000" pitchFamily="2" charset="-78"/>
              </a:rPr>
              <a:t>انحلال شرکت به معنی پایان فعالیت آن است شرکت های سهامی در موارد زیر منحل می شود</a:t>
            </a:r>
            <a:endParaRPr lang="en-US" dirty="0">
              <a:cs typeface="B Zar" panose="00000400000000000000" pitchFamily="2" charset="-78"/>
            </a:endParaRPr>
          </a:p>
          <a:p>
            <a:pPr algn="r" rtl="1"/>
            <a:r>
              <a:rPr lang="fa-IR" dirty="0">
                <a:cs typeface="B Zar" panose="00000400000000000000" pitchFamily="2" charset="-78"/>
              </a:rPr>
              <a:t>1.وقتی که شرکت برای مدت معینی تشکیل گردیده باشد و آن مدت منقضی شده باشد</a:t>
            </a:r>
            <a:endParaRPr lang="en-US" dirty="0">
              <a:cs typeface="B Zar" panose="00000400000000000000" pitchFamily="2" charset="-78"/>
            </a:endParaRPr>
          </a:p>
          <a:p>
            <a:pPr algn="r" rtl="1"/>
            <a:r>
              <a:rPr lang="fa-IR" dirty="0">
                <a:cs typeface="B Zar" panose="00000400000000000000" pitchFamily="2" charset="-78"/>
              </a:rPr>
              <a:t>2.زمانی که شرکت برای موضوع معینی تشکیل گردد و آن فعالیت انجام شده باشد یا انجام آن غیر ممکن باشد</a:t>
            </a:r>
            <a:endParaRPr lang="en-US" dirty="0">
              <a:cs typeface="B Zar" panose="00000400000000000000" pitchFamily="2" charset="-78"/>
            </a:endParaRPr>
          </a:p>
          <a:p>
            <a:pPr algn="r" rtl="1"/>
            <a:r>
              <a:rPr lang="fa-IR" dirty="0">
                <a:cs typeface="B Zar" panose="00000400000000000000" pitchFamily="2" charset="-78"/>
              </a:rPr>
              <a:t>3.در صورت ورشکستگی</a:t>
            </a:r>
            <a:endParaRPr lang="en-US" dirty="0">
              <a:cs typeface="B Zar" panose="00000400000000000000" pitchFamily="2" charset="-78"/>
            </a:endParaRPr>
          </a:p>
          <a:p>
            <a:pPr algn="r" rtl="1"/>
            <a:r>
              <a:rPr lang="fa-IR" dirty="0">
                <a:cs typeface="B Zar" panose="00000400000000000000" pitchFamily="2" charset="-78"/>
              </a:rPr>
              <a:t>4.در مواقعی که مجمع عمومی فوق العادع بنا به هر علتی رای به انحلال دهد</a:t>
            </a:r>
            <a:endParaRPr lang="en-US" dirty="0">
              <a:cs typeface="B Zar" panose="00000400000000000000" pitchFamily="2" charset="-78"/>
            </a:endParaRPr>
          </a:p>
          <a:p>
            <a:pPr marL="0" indent="0" algn="r" rtl="1">
              <a:buNone/>
            </a:pPr>
            <a:r>
              <a:rPr lang="fa-IR" dirty="0" smtClean="0">
                <a:cs typeface="B Zar" panose="00000400000000000000" pitchFamily="2" charset="-78"/>
              </a:rPr>
              <a:t>5.در </a:t>
            </a:r>
            <a:r>
              <a:rPr lang="fa-IR" dirty="0">
                <a:cs typeface="B Zar" panose="00000400000000000000" pitchFamily="2" charset="-78"/>
              </a:rPr>
              <a:t>صورت حکم قطعی </a:t>
            </a:r>
            <a:r>
              <a:rPr lang="fa-IR" dirty="0" smtClean="0">
                <a:cs typeface="B Zar" panose="00000400000000000000" pitchFamily="2" charset="-78"/>
              </a:rPr>
              <a:t>دادگاه</a:t>
            </a:r>
            <a:endParaRPr lang="en-US" dirty="0" smtClean="0">
              <a:cs typeface="B Zar" panose="00000400000000000000" pitchFamily="2" charset="-78"/>
            </a:endParaRPr>
          </a:p>
          <a:p>
            <a:pPr algn="r" rtl="1"/>
            <a:r>
              <a:rPr lang="fa-IR" b="1" dirty="0">
                <a:solidFill>
                  <a:srgbClr val="FF0000"/>
                </a:solidFill>
                <a:cs typeface="B Zar" panose="00000400000000000000" pitchFamily="2" charset="-78"/>
              </a:rPr>
              <a:t>تصفیه شرکت سهامی</a:t>
            </a:r>
            <a:endParaRPr lang="en-US" b="1" dirty="0">
              <a:solidFill>
                <a:srgbClr val="FF0000"/>
              </a:solidFill>
              <a:cs typeface="B Zar" panose="00000400000000000000" pitchFamily="2" charset="-78"/>
            </a:endParaRPr>
          </a:p>
          <a:p>
            <a:pPr algn="r" rtl="1"/>
            <a:r>
              <a:rPr lang="fa-IR" dirty="0">
                <a:cs typeface="B Zar" panose="00000400000000000000" pitchFamily="2" charset="-78"/>
              </a:rPr>
              <a:t>پس از انحلال شرکت در حال تصفیه محسوب گردیده و عملیات تصفیه شروع می شود که شامل فروش دارایی های و وصول مطالبات پرداخت بدهی ها تعیین سود و زیان حاصل از تصفیه و تقسیم وجوه نقد باقی مانده بین صاحبان سهام می باشد.</a:t>
            </a:r>
            <a:endParaRPr lang="en-US" dirty="0">
              <a:cs typeface="B Zar" panose="00000400000000000000" pitchFamily="2" charset="-78"/>
            </a:endParaRPr>
          </a:p>
          <a:p>
            <a:pPr algn="r" rtl="1"/>
            <a:r>
              <a:rPr lang="fa-IR" dirty="0">
                <a:cs typeface="B Zar" panose="00000400000000000000" pitchFamily="2" charset="-78"/>
              </a:rPr>
              <a:t>تا زمانی که امر تصفیه خاتمه نیافته است شخصیت حقوقی شرکت جهت انجام امور مربوط به تصفیه باقی مانده و مدیران تصفیه موظف به خاتمه دادن کارهای جاری و اجرای تعهدات و وصول مطالبات و تقسیم دارایی های شرکت می باشد</a:t>
            </a:r>
            <a:endParaRPr lang="en-US" dirty="0">
              <a:cs typeface="B Zar" panose="00000400000000000000" pitchFamily="2" charset="-78"/>
            </a:endParaRPr>
          </a:p>
        </p:txBody>
      </p:sp>
    </p:spTree>
    <p:extLst>
      <p:ext uri="{BB962C8B-B14F-4D97-AF65-F5344CB8AC3E}">
        <p14:creationId xmlns:p14="http://schemas.microsoft.com/office/powerpoint/2010/main" val="15323469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a:t/>
            </a:r>
            <a:br>
              <a:rPr lang="en-US" dirty="0"/>
            </a:br>
            <a:endParaRPr lang="fa-IR" dirty="0"/>
          </a:p>
        </p:txBody>
      </p:sp>
      <p:pic>
        <p:nvPicPr>
          <p:cNvPr id="4" name="Picture 12" descr="C:\Documents and Settings\Orjanse Co\Desktop\2\Page 1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2483768" y="188640"/>
            <a:ext cx="4689014" cy="6286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19233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Picture 13" descr="C:\Documents and Settings\Orjanse Co\Desktop\2\Page 1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979712" y="116632"/>
            <a:ext cx="5040560" cy="6629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67734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C:\Documents and Settings\Orjanse Co\Desktop\2\Page 1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115616" y="271526"/>
            <a:ext cx="6264696" cy="6421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7244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531440"/>
            <a:ext cx="7543800" cy="1450757"/>
          </a:xfrm>
        </p:spPr>
        <p:txBody>
          <a:bodyPr/>
          <a:lstStyle/>
          <a:p>
            <a:pPr algn="r" rtl="1"/>
            <a:r>
              <a:rPr lang="fa-IR" b="1" dirty="0" smtClean="0">
                <a:solidFill>
                  <a:srgbClr val="FF0000"/>
                </a:solidFill>
                <a:cs typeface="B Zar" panose="00000400000000000000" pitchFamily="2" charset="-78"/>
              </a:rPr>
              <a:t>تمرینات فصل 2</a:t>
            </a:r>
            <a:endParaRPr lang="fa-IR" b="1" dirty="0">
              <a:solidFill>
                <a:srgbClr val="FF0000"/>
              </a:solidFill>
              <a:cs typeface="B Zar" panose="00000400000000000000" pitchFamily="2" charset="-78"/>
            </a:endParaRPr>
          </a:p>
        </p:txBody>
      </p:sp>
      <p:pic>
        <p:nvPicPr>
          <p:cNvPr id="4" name="Picture 15" descr="C:\Documents and Settings\Orjanse Co\Desktop\2\Page 13.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79512" y="1052736"/>
            <a:ext cx="8839016" cy="3744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48135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Picture 16" descr="C:\Documents and Settings\Orjanse Co\Desktop\2\Page 1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810" y="548680"/>
            <a:ext cx="8748445" cy="482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3297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7" descr="C:\Documents and Settings\Orjanse Co\Desktop\2\Page 1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979712" y="-13253"/>
            <a:ext cx="5549240" cy="7129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62959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132856"/>
            <a:ext cx="7543800" cy="1450757"/>
          </a:xfrm>
        </p:spPr>
        <p:txBody>
          <a:bodyPr>
            <a:normAutofit fontScale="90000"/>
          </a:bodyPr>
          <a:lstStyle/>
          <a:p>
            <a:pPr algn="ctr"/>
            <a:r>
              <a:rPr lang="fa-IR" b="1" dirty="0" smtClean="0">
                <a:solidFill>
                  <a:srgbClr val="FF0000"/>
                </a:solidFill>
                <a:cs typeface="B Zar" panose="00000400000000000000" pitchFamily="2" charset="-78"/>
              </a:rPr>
              <a:t>فصل سوم</a:t>
            </a:r>
            <a:br>
              <a:rPr lang="fa-IR" b="1" dirty="0" smtClean="0">
                <a:solidFill>
                  <a:srgbClr val="FF0000"/>
                </a:solidFill>
                <a:cs typeface="B Zar" panose="00000400000000000000" pitchFamily="2" charset="-78"/>
              </a:rPr>
            </a:br>
            <a:r>
              <a:rPr lang="fa-IR" b="1" dirty="0" smtClean="0">
                <a:solidFill>
                  <a:srgbClr val="FF0000"/>
                </a:solidFill>
                <a:cs typeface="B Zar" panose="00000400000000000000" pitchFamily="2" charset="-78"/>
              </a:rPr>
              <a:t/>
            </a:r>
            <a:br>
              <a:rPr lang="fa-IR" b="1" dirty="0" smtClean="0">
                <a:solidFill>
                  <a:srgbClr val="FF0000"/>
                </a:solidFill>
                <a:cs typeface="B Zar" panose="00000400000000000000" pitchFamily="2" charset="-78"/>
              </a:rPr>
            </a:br>
            <a:r>
              <a:rPr lang="fa-IR" b="1" dirty="0">
                <a:solidFill>
                  <a:srgbClr val="FF0000"/>
                </a:solidFill>
                <a:cs typeface="B Zar" panose="00000400000000000000" pitchFamily="2" charset="-78"/>
              </a:rPr>
              <a:t/>
            </a:r>
            <a:br>
              <a:rPr lang="fa-IR" b="1" dirty="0">
                <a:solidFill>
                  <a:srgbClr val="FF0000"/>
                </a:solidFill>
                <a:cs typeface="B Zar" panose="00000400000000000000" pitchFamily="2" charset="-78"/>
              </a:rPr>
            </a:br>
            <a:r>
              <a:rPr lang="fa-IR" b="1" dirty="0" smtClean="0">
                <a:solidFill>
                  <a:srgbClr val="FF0000"/>
                </a:solidFill>
                <a:cs typeface="B Zar" panose="00000400000000000000" pitchFamily="2" charset="-78"/>
              </a:rPr>
              <a:t>تامین مالی بلند مدت شرکت های سهامی</a:t>
            </a:r>
            <a:endParaRPr lang="fa-IR" b="1" dirty="0">
              <a:solidFill>
                <a:srgbClr val="FF0000"/>
              </a:solidFill>
              <a:cs typeface="B Zar" panose="00000400000000000000" pitchFamily="2" charset="-78"/>
            </a:endParaRPr>
          </a:p>
        </p:txBody>
      </p:sp>
    </p:spTree>
    <p:extLst>
      <p:ext uri="{BB962C8B-B14F-4D97-AF65-F5344CB8AC3E}">
        <p14:creationId xmlns:p14="http://schemas.microsoft.com/office/powerpoint/2010/main" val="38428159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290" y="1556792"/>
            <a:ext cx="7543800" cy="1450757"/>
          </a:xfrm>
        </p:spPr>
        <p:txBody>
          <a:bodyPr>
            <a:noAutofit/>
          </a:bodyPr>
          <a:lstStyle/>
          <a:p>
            <a:pPr algn="r" rtl="1"/>
            <a:r>
              <a:rPr lang="fa-IR" sz="2400" b="1" dirty="0" smtClean="0">
                <a:solidFill>
                  <a:srgbClr val="FF0000"/>
                </a:solidFill>
                <a:latin typeface="_PDMS_Saleem_QuranFont" panose="02010000000000000000" pitchFamily="2" charset="-78"/>
                <a:cs typeface="B Zar" panose="00000400000000000000" pitchFamily="2" charset="-78"/>
              </a:rPr>
              <a:t>اوراق قرضه</a:t>
            </a:r>
            <a:br>
              <a:rPr lang="fa-IR" sz="2400" b="1" dirty="0" smtClean="0">
                <a:solidFill>
                  <a:srgbClr val="FF0000"/>
                </a:solidFill>
                <a:latin typeface="_PDMS_Saleem_QuranFont" panose="02010000000000000000" pitchFamily="2" charset="-78"/>
                <a:cs typeface="B Zar" panose="00000400000000000000" pitchFamily="2" charset="-78"/>
              </a:rPr>
            </a:br>
            <a:r>
              <a:rPr lang="fa-IR" sz="2000" dirty="0" smtClean="0">
                <a:cs typeface="B Zar" panose="00000400000000000000" pitchFamily="2" charset="-78"/>
              </a:rPr>
              <a:t/>
            </a:r>
            <a:br>
              <a:rPr lang="fa-IR" sz="2000" dirty="0" smtClean="0">
                <a:cs typeface="B Zar" panose="00000400000000000000" pitchFamily="2" charset="-78"/>
              </a:rPr>
            </a:br>
            <a:r>
              <a:rPr lang="fa-IR" sz="2000" dirty="0" smtClean="0">
                <a:cs typeface="B Zar" panose="00000400000000000000" pitchFamily="2" charset="-78"/>
              </a:rPr>
              <a:t>از آنجاکه اغلب شرکت ها نمی توانند وجوه مورد نیاز خود را از یک وام دهنده  تامین کنند، لذا مبادرت به انتشار اوراق قرضه نموده و آن را به عموم مردم عرضه کرده و بدین ترتیب مبالغ هنگفتی را از هزاران سرمایه گذار که هر یک بخش کوچکی از اوراق قرضه شر را خریداری می کنند استقراض می نمایند. </a:t>
            </a:r>
            <a:br>
              <a:rPr lang="fa-IR" sz="2000" dirty="0" smtClean="0">
                <a:cs typeface="B Zar" panose="00000400000000000000" pitchFamily="2" charset="-78"/>
              </a:rPr>
            </a:br>
            <a:endParaRPr lang="fa-IR" sz="2000" dirty="0">
              <a:cs typeface="B Zar" panose="00000400000000000000" pitchFamily="2" charset="-78"/>
            </a:endParaRPr>
          </a:p>
        </p:txBody>
      </p:sp>
      <p:sp>
        <p:nvSpPr>
          <p:cNvPr id="4" name="Title 1"/>
          <p:cNvSpPr txBox="1">
            <a:spLocks/>
          </p:cNvSpPr>
          <p:nvPr/>
        </p:nvSpPr>
        <p:spPr>
          <a:xfrm>
            <a:off x="792290" y="3356992"/>
            <a:ext cx="7543800" cy="1450757"/>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fa-IR" sz="2000" dirty="0" smtClean="0">
                <a:cs typeface="B Zar" panose="00000400000000000000" pitchFamily="2" charset="-78"/>
              </a:rPr>
              <a:t>ورقه قرضه ورقه قابل معامله ای است که معرف مبلغی وام است با بهره معین که تمام یا اجزای آن در موعد یا مواعد معینی باید مسترد گردد. همچنین اوراق قرضه دارای شرایطی می باشد که بر روی برگه قرضه قید می گردد از جمله مندرجات قرضه می توان موارد زیر را نام برد:</a:t>
            </a:r>
            <a:br>
              <a:rPr lang="fa-IR" sz="2000" dirty="0" smtClean="0">
                <a:cs typeface="B Zar" panose="00000400000000000000" pitchFamily="2" charset="-78"/>
              </a:rPr>
            </a:br>
            <a:r>
              <a:rPr lang="fa-IR" sz="2000" dirty="0" smtClean="0">
                <a:cs typeface="B Zar" panose="00000400000000000000" pitchFamily="2" charset="-78"/>
              </a:rPr>
              <a:t>مبلغ اسمی</a:t>
            </a:r>
            <a:br>
              <a:rPr lang="fa-IR" sz="2000" dirty="0" smtClean="0">
                <a:cs typeface="B Zar" panose="00000400000000000000" pitchFamily="2" charset="-78"/>
              </a:rPr>
            </a:br>
            <a:r>
              <a:rPr lang="fa-IR" sz="2000" dirty="0" smtClean="0">
                <a:cs typeface="B Zar" panose="00000400000000000000" pitchFamily="2" charset="-78"/>
              </a:rPr>
              <a:t>نرخ بهره</a:t>
            </a:r>
            <a:br>
              <a:rPr lang="fa-IR" sz="2000" dirty="0" smtClean="0">
                <a:cs typeface="B Zar" panose="00000400000000000000" pitchFamily="2" charset="-78"/>
              </a:rPr>
            </a:br>
            <a:r>
              <a:rPr lang="fa-IR" sz="2000" dirty="0" smtClean="0">
                <a:cs typeface="B Zar" panose="00000400000000000000" pitchFamily="2" charset="-78"/>
              </a:rPr>
              <a:t>تاریخ های پرداخت بهره</a:t>
            </a:r>
            <a:br>
              <a:rPr lang="fa-IR" sz="2000" dirty="0" smtClean="0">
                <a:cs typeface="B Zar" panose="00000400000000000000" pitchFamily="2" charset="-78"/>
              </a:rPr>
            </a:br>
            <a:r>
              <a:rPr lang="fa-IR" sz="2000" dirty="0" smtClean="0">
                <a:cs typeface="B Zar" panose="00000400000000000000" pitchFamily="2" charset="-78"/>
              </a:rPr>
              <a:t>سررسید اوراق قرضه</a:t>
            </a:r>
            <a:endParaRPr lang="fa-IR" sz="2000" dirty="0">
              <a:cs typeface="B Zar" panose="00000400000000000000" pitchFamily="2" charset="-78"/>
            </a:endParaRPr>
          </a:p>
        </p:txBody>
      </p:sp>
    </p:spTree>
    <p:extLst>
      <p:ext uri="{BB962C8B-B14F-4D97-AF65-F5344CB8AC3E}">
        <p14:creationId xmlns:p14="http://schemas.microsoft.com/office/powerpoint/2010/main" val="41345947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Documents and Settings\Orjanse Co\Desktop\0\Page 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2074580" y="0"/>
            <a:ext cx="5040560" cy="6411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021141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sz="2800" b="1" dirty="0" smtClean="0">
                <a:solidFill>
                  <a:srgbClr val="FF0000"/>
                </a:solidFill>
                <a:cs typeface="B Zar" panose="00000400000000000000" pitchFamily="2" charset="-78"/>
              </a:rPr>
              <a:t>انواع اوراق قرضه</a:t>
            </a:r>
            <a:br>
              <a:rPr lang="fa-IR" sz="2800" b="1" dirty="0" smtClean="0">
                <a:solidFill>
                  <a:srgbClr val="FF0000"/>
                </a:solidFill>
                <a:cs typeface="B Zar" panose="00000400000000000000" pitchFamily="2" charset="-78"/>
              </a:rPr>
            </a:br>
            <a:endParaRPr lang="en-US" sz="2800" b="1" dirty="0">
              <a:solidFill>
                <a:srgbClr val="FF0000"/>
              </a:solidFill>
              <a:cs typeface="B Zar" panose="00000400000000000000" pitchFamily="2" charset="-78"/>
            </a:endParaRPr>
          </a:p>
        </p:txBody>
      </p:sp>
      <p:sp>
        <p:nvSpPr>
          <p:cNvPr id="3" name="Content Placeholder 2"/>
          <p:cNvSpPr>
            <a:spLocks noGrp="1"/>
          </p:cNvSpPr>
          <p:nvPr>
            <p:ph idx="1"/>
          </p:nvPr>
        </p:nvSpPr>
        <p:spPr/>
        <p:txBody>
          <a:bodyPr>
            <a:normAutofit fontScale="92500" lnSpcReduction="10000"/>
          </a:bodyPr>
          <a:lstStyle/>
          <a:p>
            <a:pPr algn="r" rtl="1"/>
            <a:r>
              <a:rPr lang="fa-IR" sz="2400" dirty="0">
                <a:solidFill>
                  <a:srgbClr val="FF0000"/>
                </a:solidFill>
                <a:cs typeface="B Zar" panose="00000400000000000000" pitchFamily="2" charset="-78"/>
              </a:rPr>
              <a:t>1.اوراق قرضه با نام و اوراق قرضه بی نام</a:t>
            </a:r>
            <a:r>
              <a:rPr lang="fa-IR" sz="2400" dirty="0">
                <a:cs typeface="B Zar" panose="00000400000000000000" pitchFamily="2" charset="-78"/>
              </a:rPr>
              <a:t/>
            </a:r>
            <a:br>
              <a:rPr lang="fa-IR" sz="2400" dirty="0">
                <a:cs typeface="B Zar" panose="00000400000000000000" pitchFamily="2" charset="-78"/>
              </a:rPr>
            </a:br>
            <a:r>
              <a:rPr lang="fa-IR" sz="2400" dirty="0">
                <a:cs typeface="B Zar" panose="00000400000000000000" pitchFamily="2" charset="-78"/>
              </a:rPr>
              <a:t>اوراق قرضه با نام در وجه شخص معینی صادر و نام خریدار در دفاتر واحد تجاری صادر کننده ثبت می گردد. فروش این گونه اوراق باید به اطلاع واحد تجاری صادر کننده رسیده و اوراق قبلی باطل و اوراق جدیدی به نام خریدار جدید صادر و در دفاتر منعکس گردد بهره این گونه اوراق در تاریخ های پرداخت بهره صرفا به آخرین شخصی پرداخت می شود که نام او در دفاتر واحد تجاری ثبت شده باشد.</a:t>
            </a:r>
            <a:br>
              <a:rPr lang="fa-IR" sz="2400" dirty="0">
                <a:cs typeface="B Zar" panose="00000400000000000000" pitchFamily="2" charset="-78"/>
              </a:rPr>
            </a:br>
            <a:r>
              <a:rPr lang="fa-IR" sz="2400" dirty="0">
                <a:cs typeface="B Zar" panose="00000400000000000000" pitchFamily="2" charset="-78"/>
              </a:rPr>
              <a:t>اوراق قرضه بی نام  که اوراق قرضه یا کوپن نیز نامیده می شود اوراق قرضه ای است که نام خریدار بر روی آن درج نمی شود و دارنده اوراق مالک آن تلقی می </a:t>
            </a:r>
            <a:r>
              <a:rPr lang="fa-IR" sz="2400" dirty="0" smtClean="0">
                <a:cs typeface="B Zar" panose="00000400000000000000" pitchFamily="2" charset="-78"/>
              </a:rPr>
              <a:t>گردد</a:t>
            </a:r>
          </a:p>
          <a:p>
            <a:pPr algn="r" rtl="1"/>
            <a:r>
              <a:rPr lang="fa-IR" sz="2400" dirty="0">
                <a:solidFill>
                  <a:srgbClr val="FF0000"/>
                </a:solidFill>
                <a:cs typeface="B Zar" panose="00000400000000000000" pitchFamily="2" charset="-78"/>
              </a:rPr>
              <a:t>2.اوراق قرضه مدت دار و اوراق قرضه سریالی</a:t>
            </a:r>
            <a:r>
              <a:rPr lang="fa-IR" sz="2400" dirty="0">
                <a:cs typeface="B Zar" panose="00000400000000000000" pitchFamily="2" charset="-78"/>
              </a:rPr>
              <a:t/>
            </a:r>
            <a:br>
              <a:rPr lang="fa-IR" sz="2400" dirty="0">
                <a:cs typeface="B Zar" panose="00000400000000000000" pitchFamily="2" charset="-78"/>
              </a:rPr>
            </a:br>
            <a:r>
              <a:rPr lang="fa-IR" sz="2400" dirty="0">
                <a:cs typeface="B Zar" panose="00000400000000000000" pitchFamily="2" charset="-78"/>
              </a:rPr>
              <a:t>اوراق مدت دار که اوراق با سررسید معین نیز نامیده می شود اوراق قرضه ای است که دارای یک سررسید مشخص می باشد</a:t>
            </a:r>
            <a:br>
              <a:rPr lang="fa-IR" sz="2400" dirty="0">
                <a:cs typeface="B Zar" panose="00000400000000000000" pitchFamily="2" charset="-78"/>
              </a:rPr>
            </a:br>
            <a:r>
              <a:rPr lang="fa-IR" sz="2400" dirty="0">
                <a:cs typeface="B Zar" panose="00000400000000000000" pitchFamily="2" charset="-78"/>
              </a:rPr>
              <a:t>اوراق قرضه سریال که اوراق ترتیبی نیز نامیده می شود اوراق قرضه ای است که دارای سررسید های مختلف بوده و هر بخشی از آن در تاریخ های مختلف بازپرداخت می شود</a:t>
            </a:r>
            <a:endParaRPr lang="en-US" sz="2400" dirty="0">
              <a:cs typeface="B Zar" panose="00000400000000000000" pitchFamily="2" charset="-78"/>
            </a:endParaRPr>
          </a:p>
        </p:txBody>
      </p:sp>
    </p:spTree>
    <p:extLst>
      <p:ext uri="{BB962C8B-B14F-4D97-AF65-F5344CB8AC3E}">
        <p14:creationId xmlns:p14="http://schemas.microsoft.com/office/powerpoint/2010/main" val="25236627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994467"/>
            <a:ext cx="7543800" cy="1450757"/>
          </a:xfrm>
        </p:spPr>
        <p:txBody>
          <a:bodyPr>
            <a:normAutofit fontScale="90000"/>
          </a:bodyPr>
          <a:lstStyle/>
          <a:p>
            <a:pPr algn="r"/>
            <a:r>
              <a:rPr lang="fa-IR" sz="2800" b="1" dirty="0" smtClean="0">
                <a:solidFill>
                  <a:srgbClr val="FF0000"/>
                </a:solidFill>
                <a:cs typeface="B Zar" panose="00000400000000000000" pitchFamily="2" charset="-78"/>
              </a:rPr>
              <a:t>3.اوراق قرضه قابل بازخرید و اوراق قرضه قابل تبدیل</a:t>
            </a:r>
            <a:br>
              <a:rPr lang="fa-IR" sz="2800" b="1" dirty="0" smtClean="0">
                <a:solidFill>
                  <a:srgbClr val="FF0000"/>
                </a:solidFill>
                <a:cs typeface="B Zar" panose="00000400000000000000" pitchFamily="2" charset="-78"/>
              </a:rPr>
            </a:br>
            <a:r>
              <a:rPr lang="fa-IR" sz="2800" b="1" dirty="0" smtClean="0">
                <a:solidFill>
                  <a:srgbClr val="FF0000"/>
                </a:solidFill>
                <a:cs typeface="B Zar" panose="00000400000000000000" pitchFamily="2" charset="-78"/>
              </a:rPr>
              <a:t/>
            </a:r>
            <a:br>
              <a:rPr lang="fa-IR" sz="2800" b="1" dirty="0" smtClean="0">
                <a:solidFill>
                  <a:srgbClr val="FF0000"/>
                </a:solidFill>
                <a:cs typeface="B Zar" panose="00000400000000000000" pitchFamily="2" charset="-78"/>
              </a:rPr>
            </a:br>
            <a:r>
              <a:rPr lang="fa-IR" sz="2800" dirty="0">
                <a:cs typeface="B Zar" panose="00000400000000000000" pitchFamily="2" charset="-78"/>
              </a:rPr>
              <a:t>اوراق قابل بازخرید نوعی از اوراق است که قبل از تاریخ سررسید به اختیار صادر کننده قابل بازخرید می باشد.بازخرید اوراق در بعضی مواقع مستلزم پرداخت مبلغی بیش از ارزش اسمی به دارنده آن می باشد</a:t>
            </a:r>
            <a:br>
              <a:rPr lang="fa-IR" sz="2800" dirty="0">
                <a:cs typeface="B Zar" panose="00000400000000000000" pitchFamily="2" charset="-78"/>
              </a:rPr>
            </a:br>
            <a:r>
              <a:rPr lang="fa-IR" sz="2800" dirty="0">
                <a:cs typeface="B Zar" panose="00000400000000000000" pitchFamily="2" charset="-78"/>
              </a:rPr>
              <a:t>اوراق قرضه قابل تبدیل نوعی از اوراق قرضه است که در تاریخ سر رسید و یا قبل از آن به اختیار دارنده آن قابل تبدیل به سهام عادی </a:t>
            </a:r>
            <a:r>
              <a:rPr lang="fa-IR" sz="2800" dirty="0" smtClean="0">
                <a:cs typeface="B Zar" panose="00000400000000000000" pitchFamily="2" charset="-78"/>
              </a:rPr>
              <a:t>میباشد</a:t>
            </a:r>
            <a:br>
              <a:rPr lang="fa-IR" sz="2800" dirty="0" smtClean="0">
                <a:cs typeface="B Zar" panose="00000400000000000000" pitchFamily="2" charset="-78"/>
              </a:rPr>
            </a:br>
            <a:r>
              <a:rPr lang="fa-IR" sz="2800" dirty="0" smtClean="0">
                <a:cs typeface="B Zar" panose="00000400000000000000" pitchFamily="2" charset="-78"/>
              </a:rPr>
              <a:t/>
            </a:r>
            <a:br>
              <a:rPr lang="fa-IR" sz="2800" dirty="0" smtClean="0">
                <a:cs typeface="B Zar" panose="00000400000000000000" pitchFamily="2" charset="-78"/>
              </a:rPr>
            </a:br>
            <a:r>
              <a:rPr lang="fa-IR" sz="2800" b="1" dirty="0">
                <a:solidFill>
                  <a:srgbClr val="FF0000"/>
                </a:solidFill>
                <a:cs typeface="B Zar" panose="00000400000000000000" pitchFamily="2" charset="-78"/>
              </a:rPr>
              <a:t>4-اوراق </a:t>
            </a:r>
            <a:r>
              <a:rPr lang="fa-IR" sz="2800" b="1" dirty="0">
                <a:solidFill>
                  <a:srgbClr val="FF0000"/>
                </a:solidFill>
                <a:cs typeface="B Zar" panose="00000400000000000000" pitchFamily="2" charset="-78"/>
              </a:rPr>
              <a:t>مشارکت</a:t>
            </a:r>
            <a:r>
              <a:rPr lang="fa-IR" sz="2400" b="1" dirty="0" smtClean="0">
                <a:solidFill>
                  <a:srgbClr val="C00000"/>
                </a:solidFill>
                <a:cs typeface="B Zar" panose="00000400000000000000" pitchFamily="2" charset="-78"/>
              </a:rPr>
              <a:t/>
            </a:r>
            <a:br>
              <a:rPr lang="fa-IR" sz="2400" b="1" dirty="0" smtClean="0">
                <a:solidFill>
                  <a:srgbClr val="C00000"/>
                </a:solidFill>
                <a:cs typeface="B Zar" panose="00000400000000000000" pitchFamily="2" charset="-78"/>
              </a:rPr>
            </a:br>
            <a:r>
              <a:rPr lang="fa-IR" sz="2400" dirty="0" smtClean="0">
                <a:solidFill>
                  <a:schemeClr val="tx1"/>
                </a:solidFill>
                <a:cs typeface="B Zar" panose="00000400000000000000" pitchFamily="2" charset="-78"/>
              </a:rPr>
              <a:t>اوراق </a:t>
            </a:r>
            <a:r>
              <a:rPr lang="fa-IR" sz="2400" dirty="0">
                <a:solidFill>
                  <a:schemeClr val="tx1"/>
                </a:solidFill>
                <a:cs typeface="B Zar" panose="00000400000000000000" pitchFamily="2" charset="-78"/>
              </a:rPr>
              <a:t>مشارکت نوعی از اوراق قرضه است که برای پروژه مشخص منتشر شده و دارنده آن به نسبت مبلغ اسمی در سود حاصل از اجرای پروژه سهیم می گردد</a:t>
            </a:r>
            <a:r>
              <a:rPr lang="en-US" sz="2400" dirty="0"/>
              <a:t/>
            </a:r>
            <a:br>
              <a:rPr lang="en-US" sz="2400" dirty="0"/>
            </a:br>
            <a:r>
              <a:rPr lang="en-US" sz="2800" dirty="0">
                <a:cs typeface="B Zar" panose="00000400000000000000" pitchFamily="2" charset="-78"/>
              </a:rPr>
              <a:t/>
            </a:r>
            <a:br>
              <a:rPr lang="en-US" sz="2800" dirty="0">
                <a:cs typeface="B Zar" panose="00000400000000000000" pitchFamily="2" charset="-78"/>
              </a:rPr>
            </a:br>
            <a:endParaRPr lang="en-US" sz="2800" b="1" dirty="0">
              <a:solidFill>
                <a:srgbClr val="FF0000"/>
              </a:solidFill>
              <a:cs typeface="B Zar" panose="00000400000000000000" pitchFamily="2" charset="-78"/>
            </a:endParaRPr>
          </a:p>
        </p:txBody>
      </p:sp>
    </p:spTree>
    <p:extLst>
      <p:ext uri="{BB962C8B-B14F-4D97-AF65-F5344CB8AC3E}">
        <p14:creationId xmlns:p14="http://schemas.microsoft.com/office/powerpoint/2010/main" val="10923687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6017"/>
            <a:ext cx="7543800" cy="1450757"/>
          </a:xfrm>
        </p:spPr>
        <p:txBody>
          <a:bodyPr>
            <a:noAutofit/>
          </a:bodyPr>
          <a:lstStyle/>
          <a:p>
            <a:pPr algn="r" rtl="1"/>
            <a:r>
              <a:rPr lang="fa-IR" sz="4000" b="1" dirty="0" smtClean="0">
                <a:solidFill>
                  <a:srgbClr val="C00000"/>
                </a:solidFill>
                <a:cs typeface="B Zar" panose="00000400000000000000" pitchFamily="2" charset="-78"/>
              </a:rPr>
              <a:t>ارزش بازار اوراق قرضه</a:t>
            </a:r>
            <a:endParaRPr lang="en-US" sz="4000" b="1" dirty="0">
              <a:solidFill>
                <a:srgbClr val="C00000"/>
              </a:solidFill>
              <a:cs typeface="B Zar" panose="00000400000000000000" pitchFamily="2" charset="-78"/>
            </a:endParaRPr>
          </a:p>
        </p:txBody>
      </p:sp>
      <p:sp>
        <p:nvSpPr>
          <p:cNvPr id="3" name="Content Placeholder 2"/>
          <p:cNvSpPr>
            <a:spLocks noGrp="1"/>
          </p:cNvSpPr>
          <p:nvPr>
            <p:ph idx="1"/>
          </p:nvPr>
        </p:nvSpPr>
        <p:spPr>
          <a:xfrm>
            <a:off x="827583" y="1916832"/>
            <a:ext cx="7543801" cy="4023360"/>
          </a:xfrm>
        </p:spPr>
        <p:txBody>
          <a:bodyPr>
            <a:normAutofit/>
          </a:bodyPr>
          <a:lstStyle/>
          <a:p>
            <a:pPr algn="just" rtl="1"/>
            <a:r>
              <a:rPr lang="fa-IR" sz="3200" dirty="0">
                <a:cs typeface="B Zar" panose="00000400000000000000" pitchFamily="2" charset="-78"/>
              </a:rPr>
              <a:t>به عوامل متعددی نظیر میزان اعتبار صادر کننده آن نرخ بهره اوراق قرضه نرخ بهره بازار و سایر فرصت های سرمایه گذاری موجود برای سرمایه گذاران بستگی دارد به خصوص ارزش بازار اوراق قرضه نسبت به نرخ بهره بازار حساسیت زیادی دارد </a:t>
            </a:r>
            <a:endParaRPr lang="en-US" sz="3200" dirty="0"/>
          </a:p>
        </p:txBody>
      </p:sp>
    </p:spTree>
    <p:extLst>
      <p:ext uri="{BB962C8B-B14F-4D97-AF65-F5344CB8AC3E}">
        <p14:creationId xmlns:p14="http://schemas.microsoft.com/office/powerpoint/2010/main" val="6874305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15416"/>
            <a:ext cx="7543800" cy="1450757"/>
          </a:xfrm>
        </p:spPr>
        <p:txBody>
          <a:bodyPr>
            <a:normAutofit/>
          </a:bodyPr>
          <a:lstStyle/>
          <a:p>
            <a:pPr algn="r" rtl="1"/>
            <a:r>
              <a:rPr lang="fa-IR" sz="4000" b="1" dirty="0" smtClean="0">
                <a:solidFill>
                  <a:srgbClr val="C00000"/>
                </a:solidFill>
                <a:cs typeface="B Zar" panose="00000400000000000000" pitchFamily="2" charset="-78"/>
              </a:rPr>
              <a:t>حسابداری اوراق قرضه</a:t>
            </a:r>
            <a:endParaRPr lang="fa-IR" sz="4000" b="1" dirty="0">
              <a:solidFill>
                <a:srgbClr val="C00000"/>
              </a:solidFill>
              <a:cs typeface="B Zar" panose="00000400000000000000" pitchFamily="2" charset="-78"/>
            </a:endParaRPr>
          </a:p>
        </p:txBody>
      </p:sp>
      <p:pic>
        <p:nvPicPr>
          <p:cNvPr id="4" name="Picture 2" descr="C:\Documents and Settings\Orjanse Co\Desktop\3\Page 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110992" y="1412776"/>
            <a:ext cx="7133416" cy="5022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625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43408"/>
            <a:ext cx="7543800" cy="1450757"/>
          </a:xfrm>
        </p:spPr>
        <p:txBody>
          <a:bodyPr>
            <a:normAutofit/>
          </a:bodyPr>
          <a:lstStyle/>
          <a:p>
            <a:pPr algn="r" rtl="1"/>
            <a:r>
              <a:rPr lang="fa-IR" sz="3200" b="1" dirty="0" smtClean="0">
                <a:solidFill>
                  <a:srgbClr val="C00000"/>
                </a:solidFill>
                <a:cs typeface="B Zar" panose="00000400000000000000" pitchFamily="2" charset="-78"/>
              </a:rPr>
              <a:t>صدور اوراق قرضه بین تاریخ های پرداخت بهره:</a:t>
            </a:r>
            <a:endParaRPr lang="fa-IR" sz="3200" b="1" dirty="0">
              <a:solidFill>
                <a:srgbClr val="C00000"/>
              </a:solidFill>
              <a:cs typeface="B Zar" panose="00000400000000000000" pitchFamily="2" charset="-78"/>
            </a:endParaRPr>
          </a:p>
        </p:txBody>
      </p:sp>
      <p:pic>
        <p:nvPicPr>
          <p:cNvPr id="4" name="Content Placeholder 3" descr="C:\Documents and Settings\Orjanse Co\Desktop\3\Page 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595536" y="1992710"/>
            <a:ext cx="8008912" cy="3668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2430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b="1" dirty="0" smtClean="0">
                <a:solidFill>
                  <a:srgbClr val="C00000"/>
                </a:solidFill>
                <a:cs typeface="B Zar" panose="00000400000000000000" pitchFamily="2" charset="-78"/>
              </a:rPr>
              <a:t>هزینه های صدور اوراق قرضه:</a:t>
            </a:r>
            <a:endParaRPr lang="en-US" sz="4000" b="1" dirty="0">
              <a:solidFill>
                <a:srgbClr val="C00000"/>
              </a:solidFill>
              <a:cs typeface="B Zar" panose="00000400000000000000" pitchFamily="2" charset="-78"/>
            </a:endParaRPr>
          </a:p>
        </p:txBody>
      </p:sp>
      <p:sp>
        <p:nvSpPr>
          <p:cNvPr id="3" name="Content Placeholder 2"/>
          <p:cNvSpPr>
            <a:spLocks noGrp="1"/>
          </p:cNvSpPr>
          <p:nvPr>
            <p:ph idx="1"/>
          </p:nvPr>
        </p:nvSpPr>
        <p:spPr/>
        <p:txBody>
          <a:bodyPr>
            <a:normAutofit/>
          </a:bodyPr>
          <a:lstStyle/>
          <a:p>
            <a:pPr algn="just" rtl="1"/>
            <a:r>
              <a:rPr lang="fa-IR" sz="2800" dirty="0" smtClean="0">
                <a:cs typeface="B Zar" panose="00000400000000000000" pitchFamily="2" charset="-78"/>
              </a:rPr>
              <a:t>صدور اوراق قرضه معمولا مستلزم انجام مخارجی از قبیل حق الزحمه خدمات حقوقی، هزینه چاپ اوراق و آگهی مالیات ونظایر آنها می باشد. هرچند پرداخت این کمخارج با هدف کسب منافع آتی در طول مدت اوراق قرضه صورت می گیرد، به خودی خود منافع اقتصاد آتی ندارند و درنتیجه نمیتوان آنها را به عنوان یک دارایی جداگانه شناسایی نمود از این رو این گونه مخارج در دوره وقوع به عنوان هزینه شناسایی می شود</a:t>
            </a:r>
            <a:endParaRPr lang="en-US" sz="2800" dirty="0">
              <a:cs typeface="B Zar" panose="00000400000000000000" pitchFamily="2" charset="-78"/>
            </a:endParaRPr>
          </a:p>
        </p:txBody>
      </p:sp>
    </p:spTree>
    <p:extLst>
      <p:ext uri="{BB962C8B-B14F-4D97-AF65-F5344CB8AC3E}">
        <p14:creationId xmlns:p14="http://schemas.microsoft.com/office/powerpoint/2010/main" val="10081200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181997"/>
            <a:ext cx="7543800" cy="1450757"/>
          </a:xfrm>
        </p:spPr>
        <p:txBody>
          <a:bodyPr>
            <a:normAutofit/>
          </a:bodyPr>
          <a:lstStyle/>
          <a:p>
            <a:pPr algn="r" rtl="1"/>
            <a:r>
              <a:rPr lang="fa-IR" sz="4000" b="1" dirty="0" smtClean="0">
                <a:solidFill>
                  <a:srgbClr val="FF0000"/>
                </a:solidFill>
                <a:cs typeface="B Zar" panose="00000400000000000000" pitchFamily="2" charset="-78"/>
              </a:rPr>
              <a:t>حسابدای پرداخت بهره اوراق قرضه:</a:t>
            </a:r>
            <a:endParaRPr lang="fa-IR" sz="4000" b="1" dirty="0">
              <a:solidFill>
                <a:srgbClr val="FF0000"/>
              </a:solidFill>
              <a:cs typeface="B Zar" panose="00000400000000000000" pitchFamily="2" charset="-78"/>
            </a:endParaRPr>
          </a:p>
        </p:txBody>
      </p:sp>
      <p:pic>
        <p:nvPicPr>
          <p:cNvPr id="4" name="Picture 4" descr="C:\Documents and Settings\Orjanse Co\Desktop\3\Page 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822325" y="1904623"/>
            <a:ext cx="7543800" cy="3906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9511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9416"/>
            <a:ext cx="8119864" cy="1753400"/>
          </a:xfrm>
        </p:spPr>
        <p:txBody>
          <a:bodyPr>
            <a:normAutofit fontScale="90000"/>
          </a:bodyPr>
          <a:lstStyle/>
          <a:p>
            <a:pPr algn="r" rtl="1"/>
            <a:r>
              <a:rPr lang="fa-IR" sz="2400" dirty="0" smtClean="0">
                <a:solidFill>
                  <a:srgbClr val="FF0000"/>
                </a:solidFill>
                <a:cs typeface="B Zar" panose="00000400000000000000" pitchFamily="2" charset="-78"/>
              </a:rPr>
              <a:t>استهلاک صرف و کسر اوراق قرضه:</a:t>
            </a:r>
            <a:r>
              <a:rPr lang="fa-IR" sz="2400" dirty="0">
                <a:solidFill>
                  <a:schemeClr val="tx1"/>
                </a:solidFill>
                <a:cs typeface="B Zar" panose="00000400000000000000" pitchFamily="2" charset="-78"/>
              </a:rPr>
              <a:t>با</a:t>
            </a:r>
            <a:r>
              <a:rPr lang="fa-IR" sz="2400" dirty="0">
                <a:solidFill>
                  <a:srgbClr val="FF0000"/>
                </a:solidFill>
                <a:cs typeface="B Zar" panose="00000400000000000000" pitchFamily="2" charset="-78"/>
              </a:rPr>
              <a:t> </a:t>
            </a:r>
            <a:r>
              <a:rPr lang="fa-IR" sz="2400" dirty="0">
                <a:cs typeface="B Zar" panose="00000400000000000000" pitchFamily="2" charset="-78"/>
              </a:rPr>
              <a:t>توجه به اینکه وجوه حاصل از فروش اوراق قرضه در طول مدت اوراق قر ضه مورد استفاده قرار می گیرد لذا طبق اصل تطابق هزینه ها با درآمد هرگونه صرف یا کسر اوراق قرضه باید در طول مدت اوراق </a:t>
            </a:r>
            <a:r>
              <a:rPr lang="fa-IR" sz="2400" dirty="0" smtClean="0">
                <a:cs typeface="B Zar" panose="00000400000000000000" pitchFamily="2" charset="-78"/>
              </a:rPr>
              <a:t>قرضه ( </a:t>
            </a:r>
            <a:r>
              <a:rPr lang="fa-IR" sz="2400" dirty="0">
                <a:cs typeface="B Zar" panose="00000400000000000000" pitchFamily="2" charset="-78"/>
              </a:rPr>
              <a:t>از تاریخ صدور تا تاریخ سررسید مستلک شود به نحوی که در تاریخ سررسید ارزش دفتری اوراق قرضه برابر با مبلغ اسمی آن گردد</a:t>
            </a:r>
            <a:r>
              <a:rPr lang="en-US" sz="2400" dirty="0">
                <a:cs typeface="B Zar" panose="00000400000000000000" pitchFamily="2" charset="-78"/>
              </a:rPr>
              <a:t/>
            </a:r>
            <a:br>
              <a:rPr lang="en-US" sz="2400" dirty="0">
                <a:cs typeface="B Zar" panose="00000400000000000000" pitchFamily="2" charset="-78"/>
              </a:rPr>
            </a:br>
            <a:endParaRPr lang="en-US" sz="2400" dirty="0">
              <a:cs typeface="B Zar" panose="00000400000000000000" pitchFamily="2" charset="-78"/>
            </a:endParaRPr>
          </a:p>
        </p:txBody>
      </p:sp>
      <p:pic>
        <p:nvPicPr>
          <p:cNvPr id="5" name="Picture 5" descr="C:\Documents and Settings\Orjanse Co\Desktop\3\Page 3.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259632" y="1844824"/>
            <a:ext cx="6480720" cy="4934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99162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324" y="-22381"/>
            <a:ext cx="7543800" cy="1450757"/>
          </a:xfrm>
        </p:spPr>
        <p:txBody>
          <a:bodyPr>
            <a:normAutofit/>
          </a:bodyPr>
          <a:lstStyle/>
          <a:p>
            <a:pPr algn="r" rtl="1"/>
            <a:r>
              <a:rPr lang="fa-IR" sz="4000" b="1" dirty="0" smtClean="0">
                <a:solidFill>
                  <a:srgbClr val="FF0000"/>
                </a:solidFill>
                <a:cs typeface="B Zar" panose="00000400000000000000" pitchFamily="2" charset="-78"/>
              </a:rPr>
              <a:t>حسابداری بازخرید اوراق قرضه:</a:t>
            </a:r>
            <a:endParaRPr lang="fa-IR" sz="4000" b="1" dirty="0">
              <a:solidFill>
                <a:srgbClr val="FF0000"/>
              </a:solidFill>
              <a:cs typeface="B Zar" panose="00000400000000000000" pitchFamily="2" charset="-78"/>
            </a:endParaRPr>
          </a:p>
        </p:txBody>
      </p:sp>
      <p:pic>
        <p:nvPicPr>
          <p:cNvPr id="4" name="Picture 6" descr="C:\Documents and Settings\Orjanse Co\Desktop\3\Page 4.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640" t="37539" r="640" b="2"/>
          <a:stretch/>
        </p:blipFill>
        <p:spPr bwMode="auto">
          <a:xfrm>
            <a:off x="589260" y="1844824"/>
            <a:ext cx="7776864" cy="3115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8354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324" y="-243408"/>
            <a:ext cx="7543800" cy="1450757"/>
          </a:xfrm>
        </p:spPr>
        <p:txBody>
          <a:bodyPr>
            <a:normAutofit/>
          </a:bodyPr>
          <a:lstStyle/>
          <a:p>
            <a:pPr algn="ctr"/>
            <a:r>
              <a:rPr lang="fa-IR" sz="4000" b="1" dirty="0">
                <a:solidFill>
                  <a:srgbClr val="FF0000"/>
                </a:solidFill>
                <a:cs typeface="B Zar" panose="00000400000000000000" pitchFamily="2" charset="-78"/>
              </a:rPr>
              <a:t>اوراق قرضه قابل تبدیل به سهام </a:t>
            </a:r>
            <a:r>
              <a:rPr lang="fa-IR" sz="4000" b="1" dirty="0" smtClean="0">
                <a:solidFill>
                  <a:srgbClr val="FF0000"/>
                </a:solidFill>
                <a:cs typeface="B Zar" panose="00000400000000000000" pitchFamily="2" charset="-78"/>
              </a:rPr>
              <a:t>عادی</a:t>
            </a:r>
            <a:endParaRPr lang="fa-IR" sz="4000" b="1" dirty="0">
              <a:solidFill>
                <a:srgbClr val="FF0000"/>
              </a:solidFill>
              <a:cs typeface="B Zar" panose="00000400000000000000" pitchFamily="2" charset="-78"/>
            </a:endParaRPr>
          </a:p>
        </p:txBody>
      </p:sp>
      <p:pic>
        <p:nvPicPr>
          <p:cNvPr id="4" name="Picture 7" descr="C:\Documents and Settings\Orjanse Co\Desktop\3\Page 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619672" y="1177938"/>
            <a:ext cx="5256584" cy="5512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563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C:\Documents and Settings\Orjanse Co\Desktop\0\Page 3.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691680" y="-243408"/>
            <a:ext cx="5256584" cy="6914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59536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116632"/>
            <a:ext cx="7543800" cy="972657"/>
          </a:xfrm>
        </p:spPr>
        <p:txBody>
          <a:bodyPr/>
          <a:lstStyle/>
          <a:p>
            <a:pPr algn="ctr"/>
            <a:r>
              <a:rPr lang="fa-IR" b="1" dirty="0" smtClean="0">
                <a:solidFill>
                  <a:srgbClr val="FF0000"/>
                </a:solidFill>
                <a:cs typeface="B Zar" panose="00000400000000000000" pitchFamily="2" charset="-78"/>
              </a:rPr>
              <a:t>تمرینات فصل 3</a:t>
            </a:r>
            <a:endParaRPr lang="fa-IR" b="1" dirty="0">
              <a:solidFill>
                <a:srgbClr val="FF0000"/>
              </a:solidFill>
              <a:cs typeface="B Zar" panose="00000400000000000000" pitchFamily="2" charset="-78"/>
            </a:endParaRPr>
          </a:p>
        </p:txBody>
      </p:sp>
      <p:pic>
        <p:nvPicPr>
          <p:cNvPr id="4" name="Picture 8" descr="C:\Documents and Settings\Orjanse Co\Desktop\3\Page 6.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64057" y="1096050"/>
            <a:ext cx="9040062" cy="24837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9" descr="C:\Documents and Settings\Orjanse Co\Desktop\3\Page 7.jp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0" y="3717032"/>
            <a:ext cx="8940981" cy="2509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759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1700808"/>
            <a:ext cx="7543800" cy="2232248"/>
          </a:xfrm>
        </p:spPr>
        <p:txBody>
          <a:bodyPr>
            <a:noAutofit/>
          </a:bodyPr>
          <a:lstStyle/>
          <a:p>
            <a:pPr algn="ctr"/>
            <a:r>
              <a:rPr lang="fa-IR" sz="3600" b="1" dirty="0" smtClean="0">
                <a:solidFill>
                  <a:srgbClr val="FF0000"/>
                </a:solidFill>
                <a:cs typeface="B Zar" panose="00000400000000000000" pitchFamily="2" charset="-78"/>
              </a:rPr>
              <a:t>فصل چهار</a:t>
            </a:r>
            <a:br>
              <a:rPr lang="fa-IR" sz="3600" b="1" dirty="0" smtClean="0">
                <a:solidFill>
                  <a:srgbClr val="FF0000"/>
                </a:solidFill>
                <a:cs typeface="B Zar" panose="00000400000000000000" pitchFamily="2" charset="-78"/>
              </a:rPr>
            </a:br>
            <a:r>
              <a:rPr lang="fa-IR" sz="3600" b="1" dirty="0">
                <a:solidFill>
                  <a:srgbClr val="FF0000"/>
                </a:solidFill>
                <a:cs typeface="B Zar" panose="00000400000000000000" pitchFamily="2" charset="-78"/>
              </a:rPr>
              <a:t/>
            </a:r>
            <a:br>
              <a:rPr lang="fa-IR" sz="3600" b="1" dirty="0">
                <a:solidFill>
                  <a:srgbClr val="FF0000"/>
                </a:solidFill>
                <a:cs typeface="B Zar" panose="00000400000000000000" pitchFamily="2" charset="-78"/>
              </a:rPr>
            </a:br>
            <a:r>
              <a:rPr lang="fa-IR" sz="3600" b="1" dirty="0" smtClean="0">
                <a:solidFill>
                  <a:srgbClr val="FF0000"/>
                </a:solidFill>
                <a:cs typeface="B Zar" panose="00000400000000000000" pitchFamily="2" charset="-78"/>
              </a:rPr>
              <a:t/>
            </a:r>
            <a:br>
              <a:rPr lang="fa-IR" sz="3600" b="1" dirty="0" smtClean="0">
                <a:solidFill>
                  <a:srgbClr val="FF0000"/>
                </a:solidFill>
                <a:cs typeface="B Zar" panose="00000400000000000000" pitchFamily="2" charset="-78"/>
              </a:rPr>
            </a:br>
            <a:r>
              <a:rPr lang="fa-IR" sz="3600" b="1" dirty="0" smtClean="0">
                <a:solidFill>
                  <a:srgbClr val="FF0000"/>
                </a:solidFill>
                <a:cs typeface="B Zar" panose="00000400000000000000" pitchFamily="2" charset="-78"/>
              </a:rPr>
              <a:t/>
            </a:r>
            <a:br>
              <a:rPr lang="fa-IR" sz="3600" b="1" dirty="0" smtClean="0">
                <a:solidFill>
                  <a:srgbClr val="FF0000"/>
                </a:solidFill>
                <a:cs typeface="B Zar" panose="00000400000000000000" pitchFamily="2" charset="-78"/>
              </a:rPr>
            </a:br>
            <a:r>
              <a:rPr lang="fa-IR" sz="3600" b="1" dirty="0" smtClean="0">
                <a:solidFill>
                  <a:srgbClr val="FF0000"/>
                </a:solidFill>
                <a:cs typeface="B Zar" panose="00000400000000000000" pitchFamily="2" charset="-78"/>
              </a:rPr>
              <a:t>سرمایه گذاری کوتاه مدت در شرکت های سهامی </a:t>
            </a:r>
            <a:br>
              <a:rPr lang="fa-IR" sz="3600" b="1" dirty="0" smtClean="0">
                <a:solidFill>
                  <a:srgbClr val="FF0000"/>
                </a:solidFill>
                <a:cs typeface="B Zar" panose="00000400000000000000" pitchFamily="2" charset="-78"/>
              </a:rPr>
            </a:br>
            <a:endParaRPr lang="en-US" sz="3600" b="1" dirty="0">
              <a:solidFill>
                <a:srgbClr val="FF0000"/>
              </a:solidFill>
              <a:cs typeface="B Zar" panose="00000400000000000000" pitchFamily="2" charset="-78"/>
            </a:endParaRPr>
          </a:p>
        </p:txBody>
      </p:sp>
    </p:spTree>
    <p:extLst>
      <p:ext uri="{BB962C8B-B14F-4D97-AF65-F5344CB8AC3E}">
        <p14:creationId xmlns:p14="http://schemas.microsoft.com/office/powerpoint/2010/main" val="42190878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1916832"/>
            <a:ext cx="7543800" cy="4536505"/>
          </a:xfrm>
        </p:spPr>
        <p:txBody>
          <a:bodyPr>
            <a:noAutofit/>
          </a:bodyPr>
          <a:lstStyle/>
          <a:p>
            <a:pPr algn="r"/>
            <a:r>
              <a:rPr lang="fa-IR" sz="1800" dirty="0" smtClean="0">
                <a:cs typeface="B Zar" panose="00000400000000000000" pitchFamily="2" charset="-78"/>
              </a:rPr>
              <a:t>سرمایه گذاری نوعی از دارایی است که واحد تجاری برای افزایش منافع اقتصادی از طریق توزیع منافع (به شکل سود سهام سود تضمین شده و اجاره)،افزایش ارزش یا سایر مزایا(مانند مزایای ناشی از مناسبات تجاری)نگهداری می کند. بطور کلی ،سرممایه گذاری هنگامی به عنوان بلند مدت طبقه بندی می شود که قصد نگهداری آن برای مدت طولانی به وضوح قابل اثبات باشد. به طور کلی سرمایه گذاری های بلند مدت مشتمل بر موارد زیر است:</a:t>
            </a:r>
            <a:br>
              <a:rPr lang="fa-IR" sz="1800" dirty="0" smtClean="0">
                <a:cs typeface="B Zar" panose="00000400000000000000" pitchFamily="2" charset="-78"/>
              </a:rPr>
            </a:br>
            <a:r>
              <a:rPr lang="fa-IR" sz="1800" dirty="0">
                <a:cs typeface="B Zar" panose="00000400000000000000" pitchFamily="2" charset="-78"/>
              </a:rPr>
              <a:t/>
            </a:r>
            <a:br>
              <a:rPr lang="fa-IR" sz="1800" dirty="0">
                <a:cs typeface="B Zar" panose="00000400000000000000" pitchFamily="2" charset="-78"/>
              </a:rPr>
            </a:br>
            <a:r>
              <a:rPr lang="fa-IR" sz="1800" dirty="0" smtClean="0">
                <a:cs typeface="B Zar" panose="00000400000000000000" pitchFamily="2" charset="-78"/>
              </a:rPr>
              <a:t/>
            </a:r>
            <a:br>
              <a:rPr lang="fa-IR" sz="1800" dirty="0" smtClean="0">
                <a:cs typeface="B Zar" panose="00000400000000000000" pitchFamily="2" charset="-78"/>
              </a:rPr>
            </a:br>
            <a:r>
              <a:rPr lang="fa-IR" sz="1800" dirty="0" smtClean="0">
                <a:cs typeface="B Zar" panose="00000400000000000000" pitchFamily="2" charset="-78"/>
              </a:rPr>
              <a:t/>
            </a:r>
            <a:br>
              <a:rPr lang="fa-IR" sz="1800" dirty="0" smtClean="0">
                <a:cs typeface="B Zar" panose="00000400000000000000" pitchFamily="2" charset="-78"/>
              </a:rPr>
            </a:br>
            <a:r>
              <a:rPr lang="fa-IR" sz="1800" dirty="0" smtClean="0">
                <a:cs typeface="B Zar" panose="00000400000000000000" pitchFamily="2" charset="-78"/>
              </a:rPr>
              <a:t>1.سرمایه گذاری هایی که به منظور اعمال نفوذ و کنترل ساست های مالی و عملیاتی واحد سرمایه پذیر انجام شده است.</a:t>
            </a:r>
            <a:br>
              <a:rPr lang="fa-IR" sz="1800" dirty="0" smtClean="0">
                <a:cs typeface="B Zar" panose="00000400000000000000" pitchFamily="2" charset="-78"/>
              </a:rPr>
            </a:br>
            <a:r>
              <a:rPr lang="fa-IR" sz="1800" dirty="0" smtClean="0">
                <a:cs typeface="B Zar" panose="00000400000000000000" pitchFamily="2" charset="-78"/>
              </a:rPr>
              <a:t>2.سرمایه گذاری های که اساسا جهت حفظ تسهیل و گسترش فعالیت و روابط تجاری موجود انجام شده است.</a:t>
            </a:r>
            <a:br>
              <a:rPr lang="fa-IR" sz="1800" dirty="0" smtClean="0">
                <a:cs typeface="B Zar" panose="00000400000000000000" pitchFamily="2" charset="-78"/>
              </a:rPr>
            </a:br>
            <a:r>
              <a:rPr lang="fa-IR" sz="1800" dirty="0" smtClean="0">
                <a:cs typeface="B Zar" panose="00000400000000000000" pitchFamily="2" charset="-78"/>
              </a:rPr>
              <a:t>3.سرمایه گذاری های که نمی توان واگذار کرد، یا بدون تاثیر عمده بر فعالیت های واحد تجاری قابل واگذاری نیست.</a:t>
            </a:r>
            <a:br>
              <a:rPr lang="fa-IR" sz="1800" dirty="0" smtClean="0">
                <a:cs typeface="B Zar" panose="00000400000000000000" pitchFamily="2" charset="-78"/>
              </a:rPr>
            </a:br>
            <a:r>
              <a:rPr lang="fa-IR" sz="1800" dirty="0" smtClean="0">
                <a:cs typeface="B Zar" panose="00000400000000000000" pitchFamily="2" charset="-78"/>
              </a:rPr>
              <a:t>4.سرمایه گذاری های که با قصد استفاده مستمر توسط واحد تجاری نگهداری می شود و هدف از تامین درآمد و یا رشد سرمایه واحد تجاری است.</a:t>
            </a:r>
            <a:br>
              <a:rPr lang="fa-IR" sz="1800" dirty="0" smtClean="0">
                <a:cs typeface="B Zar" panose="00000400000000000000" pitchFamily="2" charset="-78"/>
              </a:rPr>
            </a:br>
            <a:r>
              <a:rPr lang="fa-IR" sz="1800" dirty="0" smtClean="0">
                <a:cs typeface="B Zar" panose="00000400000000000000" pitchFamily="2" charset="-78"/>
              </a:rPr>
              <a:t>در مواردی که هیچ یک از معیار های فوق احراز نگردد ، سرمایه گذاری به عنوان سرمایه گذاری کوتاه مدت طبقه بندی می شود. هدف واحد تجاری از سرمایه گذاری های کوتاه مدت عبارت است از </a:t>
            </a:r>
            <a:br>
              <a:rPr lang="fa-IR" sz="1800" dirty="0" smtClean="0">
                <a:cs typeface="B Zar" panose="00000400000000000000" pitchFamily="2" charset="-78"/>
              </a:rPr>
            </a:br>
            <a:r>
              <a:rPr lang="fa-IR" sz="1800" dirty="0" smtClean="0">
                <a:cs typeface="B Zar" panose="00000400000000000000" pitchFamily="2" charset="-78"/>
              </a:rPr>
              <a:t>1.دسترسی فوری به وجوه نقد به هنگام نیاز</a:t>
            </a:r>
            <a:br>
              <a:rPr lang="fa-IR" sz="1800" dirty="0" smtClean="0">
                <a:cs typeface="B Zar" panose="00000400000000000000" pitchFamily="2" charset="-78"/>
              </a:rPr>
            </a:br>
            <a:r>
              <a:rPr lang="fa-IR" sz="1800" dirty="0" smtClean="0">
                <a:cs typeface="B Zar" panose="00000400000000000000" pitchFamily="2" charset="-78"/>
              </a:rPr>
              <a:t>2.تامین حداکثر سود ممکن از آن قسمت از وجوه نقدی که در کوتاه مدت مورد نیاز نیست</a:t>
            </a:r>
            <a:br>
              <a:rPr lang="fa-IR" sz="1800" dirty="0" smtClean="0">
                <a:cs typeface="B Zar" panose="00000400000000000000" pitchFamily="2" charset="-78"/>
              </a:rPr>
            </a:br>
            <a:r>
              <a:rPr lang="fa-IR" sz="1800" dirty="0" smtClean="0">
                <a:cs typeface="B Zar" panose="00000400000000000000" pitchFamily="2" charset="-78"/>
              </a:rPr>
              <a:t>3.به حداقل رسانیدن احتمال زیان ناشی از افزایش سطح قیمت ها و حفظ قدرت خرید پول</a:t>
            </a:r>
            <a:br>
              <a:rPr lang="fa-IR" sz="1800" dirty="0" smtClean="0">
                <a:cs typeface="B Zar" panose="00000400000000000000" pitchFamily="2" charset="-78"/>
              </a:rPr>
            </a:br>
            <a:r>
              <a:rPr lang="fa-IR" sz="1800" dirty="0" smtClean="0">
                <a:cs typeface="B Zar" panose="00000400000000000000" pitchFamily="2" charset="-78"/>
              </a:rPr>
              <a:t>سرمایه گذاری های کوتاه مدت از حیث مشخص بودن ارزش معاملاتی به دو نوع تقسیم می شود</a:t>
            </a:r>
            <a:br>
              <a:rPr lang="fa-IR" sz="1800" dirty="0" smtClean="0">
                <a:cs typeface="B Zar" panose="00000400000000000000" pitchFamily="2" charset="-78"/>
              </a:rPr>
            </a:br>
            <a:r>
              <a:rPr lang="fa-IR" sz="1800" dirty="0" smtClean="0">
                <a:cs typeface="B Zar" panose="00000400000000000000" pitchFamily="2" charset="-78"/>
              </a:rPr>
              <a:t>1 سرمایه گذاری های سریع المعامله در بازار</a:t>
            </a:r>
            <a:br>
              <a:rPr lang="fa-IR" sz="1800" dirty="0" smtClean="0">
                <a:cs typeface="B Zar" panose="00000400000000000000" pitchFamily="2" charset="-78"/>
              </a:rPr>
            </a:br>
            <a:r>
              <a:rPr lang="fa-IR" sz="1800" dirty="0" smtClean="0">
                <a:cs typeface="B Zar" panose="00000400000000000000" pitchFamily="2" charset="-78"/>
              </a:rPr>
              <a:t>نوعی سرمایه گذاری است که دارای بازاری فعال که آزاد و قابل دسترس باشد بوده و قیمت های معاملاتی در آن معلوم باشد و به طور علنی اعلام شود، مانند سرمایه گذاری در سهام شرکت های پذیرفته شده در بورس اوراق بهادار</a:t>
            </a:r>
            <a:br>
              <a:rPr lang="fa-IR" sz="1800" dirty="0" smtClean="0">
                <a:cs typeface="B Zar" panose="00000400000000000000" pitchFamily="2" charset="-78"/>
              </a:rPr>
            </a:br>
            <a:r>
              <a:rPr lang="fa-IR" sz="1800" dirty="0" smtClean="0">
                <a:cs typeface="B Zar" panose="00000400000000000000" pitchFamily="2" charset="-78"/>
              </a:rPr>
              <a:t>2.سایر سرمایه گذاری های کوتاه مدت(غیر سریع المعامله)</a:t>
            </a:r>
            <a:br>
              <a:rPr lang="fa-IR" sz="1800" dirty="0" smtClean="0">
                <a:cs typeface="B Zar" panose="00000400000000000000" pitchFamily="2" charset="-78"/>
              </a:rPr>
            </a:br>
            <a:r>
              <a:rPr lang="fa-IR" sz="1800" dirty="0" smtClean="0">
                <a:cs typeface="B Zar" panose="00000400000000000000" pitchFamily="2" charset="-78"/>
              </a:rPr>
              <a:t>سرمایه گذاری های کوتاه مدت می تواند به شکل خرید سهام سایر واحد های تجاری اوراق قرضه و یا سپرده های سرمایه گذاری کوتاه مدت بانکی باشد. </a:t>
            </a:r>
            <a:br>
              <a:rPr lang="fa-IR" sz="1800" dirty="0" smtClean="0">
                <a:cs typeface="B Zar" panose="00000400000000000000" pitchFamily="2" charset="-78"/>
              </a:rPr>
            </a:br>
            <a:endParaRPr lang="en-US" sz="1800" dirty="0">
              <a:cs typeface="B Zar" panose="00000400000000000000" pitchFamily="2" charset="-78"/>
            </a:endParaRPr>
          </a:p>
        </p:txBody>
      </p:sp>
    </p:spTree>
    <p:extLst>
      <p:ext uri="{BB962C8B-B14F-4D97-AF65-F5344CB8AC3E}">
        <p14:creationId xmlns:p14="http://schemas.microsoft.com/office/powerpoint/2010/main" val="18593250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6605"/>
            <a:ext cx="8964488" cy="766132"/>
          </a:xfrm>
        </p:spPr>
        <p:txBody>
          <a:bodyPr>
            <a:normAutofit/>
          </a:bodyPr>
          <a:lstStyle/>
          <a:p>
            <a:pPr algn="r" rtl="1"/>
            <a:r>
              <a:rPr lang="fa-IR" sz="3600" b="1" dirty="0" smtClean="0">
                <a:solidFill>
                  <a:srgbClr val="FF0000"/>
                </a:solidFill>
                <a:cs typeface="B Zar" panose="00000400000000000000" pitchFamily="2" charset="-78"/>
              </a:rPr>
              <a:t>حسابداری تحصیل سرمایه گذاری کوتاه مدت در سهام</a:t>
            </a:r>
            <a:endParaRPr lang="fa-IR" sz="3600" b="1" dirty="0">
              <a:solidFill>
                <a:srgbClr val="FF0000"/>
              </a:solidFill>
              <a:cs typeface="B Zar" panose="00000400000000000000" pitchFamily="2" charset="-78"/>
            </a:endParaRPr>
          </a:p>
        </p:txBody>
      </p:sp>
      <p:pic>
        <p:nvPicPr>
          <p:cNvPr id="5" name="Picture 2" descr="C:\Documents and Settings\Orjanse Co\Desktop\4\Page 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22325" y="2060849"/>
            <a:ext cx="7543800" cy="3027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930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86604"/>
            <a:ext cx="8712968" cy="1450757"/>
          </a:xfrm>
        </p:spPr>
        <p:txBody>
          <a:bodyPr>
            <a:noAutofit/>
          </a:bodyPr>
          <a:lstStyle/>
          <a:p>
            <a:pPr algn="r" rtl="1"/>
            <a:r>
              <a:rPr lang="fa-IR" sz="3600" b="1" dirty="0" smtClean="0">
                <a:solidFill>
                  <a:srgbClr val="FF0000"/>
                </a:solidFill>
                <a:cs typeface="B Zar" panose="00000400000000000000" pitchFamily="2" charset="-78"/>
              </a:rPr>
              <a:t>حسابداری سرمایه گذاری کوتاه مدت در سهام در طول مدت نگهداری</a:t>
            </a:r>
            <a:endParaRPr lang="fa-IR" sz="3600" b="1" dirty="0">
              <a:solidFill>
                <a:srgbClr val="FF0000"/>
              </a:solidFill>
              <a:cs typeface="B Zar" panose="00000400000000000000" pitchFamily="2" charset="-78"/>
            </a:endParaRPr>
          </a:p>
        </p:txBody>
      </p:sp>
      <p:pic>
        <p:nvPicPr>
          <p:cNvPr id="5" name="Content Placeholder 3" descr="C:\Documents and Settings\Orjanse Co\Desktop\4\Page 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22325" y="1988840"/>
            <a:ext cx="7543800" cy="3487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45312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16632"/>
            <a:ext cx="8856984" cy="900649"/>
          </a:xfrm>
        </p:spPr>
        <p:txBody>
          <a:bodyPr>
            <a:noAutofit/>
          </a:bodyPr>
          <a:lstStyle/>
          <a:p>
            <a:pPr algn="r" rtl="1"/>
            <a:r>
              <a:rPr lang="fa-IR" sz="2800" b="1" dirty="0" smtClean="0">
                <a:solidFill>
                  <a:srgbClr val="FF0000"/>
                </a:solidFill>
                <a:cs typeface="B Zar" panose="00000400000000000000" pitchFamily="2" charset="-78"/>
              </a:rPr>
              <a:t>ارزیابی سرمایه گذاری کوتاه مدت در پایان سال مالی ف</a:t>
            </a:r>
            <a:r>
              <a:rPr lang="fa-IR" sz="2800" b="1" dirty="0" smtClean="0">
                <a:solidFill>
                  <a:srgbClr val="FF0000"/>
                </a:solidFill>
                <a:cs typeface="B Zar" panose="00000400000000000000" pitchFamily="2" charset="-78"/>
              </a:rPr>
              <a:t>روش اقل بهای تمام شده و خالص ارزش فروش</a:t>
            </a:r>
            <a:endParaRPr lang="fa-IR" sz="2800" b="1" dirty="0">
              <a:solidFill>
                <a:srgbClr val="FF0000"/>
              </a:solidFill>
              <a:cs typeface="B Zar" panose="00000400000000000000" pitchFamily="2" charset="-78"/>
            </a:endParaRPr>
          </a:p>
        </p:txBody>
      </p:sp>
      <p:pic>
        <p:nvPicPr>
          <p:cNvPr id="5" name="Content Placeholder 4" descr="C:\Documents and Settings\Orjanse Co\Desktop\4\Page 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1017280"/>
            <a:ext cx="6336704" cy="5613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977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5" name="Picture 5" descr="C:\Documents and Settings\Orjanse Co\Desktop\4\Page 3.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476672"/>
            <a:ext cx="8838469" cy="432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2418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7384"/>
            <a:ext cx="7543800" cy="1450757"/>
          </a:xfrm>
        </p:spPr>
        <p:txBody>
          <a:bodyPr>
            <a:normAutofit/>
          </a:bodyPr>
          <a:lstStyle/>
          <a:p>
            <a:pPr algn="r" rtl="1"/>
            <a:r>
              <a:rPr lang="fa-IR" sz="2800" b="1" dirty="0" smtClean="0">
                <a:solidFill>
                  <a:srgbClr val="FF0000"/>
                </a:solidFill>
                <a:cs typeface="B Zar" panose="00000400000000000000" pitchFamily="2" charset="-78"/>
              </a:rPr>
              <a:t>حسابداری فروش سرمایه گذاری های کوتاه مدت در سهام</a:t>
            </a:r>
            <a:endParaRPr lang="fa-IR" sz="2800" b="1" dirty="0">
              <a:solidFill>
                <a:srgbClr val="FF0000"/>
              </a:solidFill>
              <a:cs typeface="B Zar" panose="00000400000000000000" pitchFamily="2" charset="-78"/>
            </a:endParaRPr>
          </a:p>
        </p:txBody>
      </p:sp>
      <p:pic>
        <p:nvPicPr>
          <p:cNvPr id="5" name="Picture 6" descr="C:\Documents and Settings\Orjanse Co\Desktop\4\Page 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772816"/>
            <a:ext cx="8624018" cy="3168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5429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171400"/>
            <a:ext cx="7543800" cy="1450757"/>
          </a:xfrm>
        </p:spPr>
        <p:txBody>
          <a:bodyPr>
            <a:normAutofit/>
          </a:bodyPr>
          <a:lstStyle/>
          <a:p>
            <a:pPr algn="r" rtl="1"/>
            <a:r>
              <a:rPr lang="fa-IR" sz="2400" b="1" dirty="0" smtClean="0">
                <a:solidFill>
                  <a:srgbClr val="FF0000"/>
                </a:solidFill>
                <a:cs typeface="B Zar" panose="00000400000000000000" pitchFamily="2" charset="-78"/>
              </a:rPr>
              <a:t>حسابداری تسهیل سرمایه گذاری های کوتاه مدت در اوراق قرضه</a:t>
            </a:r>
            <a:endParaRPr lang="fa-IR" sz="2400" b="1" dirty="0">
              <a:solidFill>
                <a:srgbClr val="FF0000"/>
              </a:solidFill>
              <a:cs typeface="B Zar" panose="00000400000000000000" pitchFamily="2" charset="-78"/>
            </a:endParaRPr>
          </a:p>
        </p:txBody>
      </p:sp>
      <p:pic>
        <p:nvPicPr>
          <p:cNvPr id="5" name="Picture 7" descr="C:\Documents and Settings\Orjanse Co\Desktop\4\Page 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844824"/>
            <a:ext cx="7776864" cy="4353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5523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pic>
        <p:nvPicPr>
          <p:cNvPr id="5" name="Picture 8" descr="C:\Documents and Settings\Orjanse Co\Desktop\4\Page 6.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620688"/>
            <a:ext cx="7992888" cy="4910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589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C:\Documents and Settings\Orjanse Co\Desktop\0\Page 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116632"/>
            <a:ext cx="5400600" cy="6545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498386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171400"/>
            <a:ext cx="7543800" cy="1450757"/>
          </a:xfrm>
        </p:spPr>
        <p:txBody>
          <a:bodyPr>
            <a:normAutofit/>
          </a:bodyPr>
          <a:lstStyle/>
          <a:p>
            <a:pPr algn="r" rtl="1"/>
            <a:r>
              <a:rPr lang="fa-IR" sz="2800" b="1" dirty="0" smtClean="0">
                <a:solidFill>
                  <a:srgbClr val="FF0000"/>
                </a:solidFill>
                <a:cs typeface="B Zar" panose="00000400000000000000" pitchFamily="2" charset="-78"/>
              </a:rPr>
              <a:t>حسابداری فروش سرمایه گذاری کوتاه مدت در اوراق قرضه</a:t>
            </a:r>
            <a:endParaRPr lang="fa-IR" sz="2800" b="1" dirty="0">
              <a:solidFill>
                <a:srgbClr val="FF0000"/>
              </a:solidFill>
              <a:cs typeface="B Zar" panose="00000400000000000000" pitchFamily="2" charset="-78"/>
            </a:endParaRPr>
          </a:p>
        </p:txBody>
      </p:sp>
      <p:sp>
        <p:nvSpPr>
          <p:cNvPr id="3" name="Content Placeholder 2"/>
          <p:cNvSpPr>
            <a:spLocks noGrp="1"/>
          </p:cNvSpPr>
          <p:nvPr>
            <p:ph idx="1"/>
          </p:nvPr>
        </p:nvSpPr>
        <p:spPr/>
        <p:txBody>
          <a:bodyPr/>
          <a:lstStyle/>
          <a:p>
            <a:endParaRPr lang="en-US"/>
          </a:p>
        </p:txBody>
      </p:sp>
      <p:pic>
        <p:nvPicPr>
          <p:cNvPr id="5" name="Picture 9" descr="C:\Documents and Settings\Orjanse Co\Desktop\4\Page 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3793" y="1845734"/>
            <a:ext cx="8756540" cy="3815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1102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fa-IR" sz="3200" dirty="0" smtClean="0">
              <a:solidFill>
                <a:srgbClr val="C00000"/>
              </a:solidFill>
            </a:endParaRPr>
          </a:p>
          <a:p>
            <a:endParaRPr lang="fa-IR" sz="3200" dirty="0">
              <a:solidFill>
                <a:srgbClr val="C00000"/>
              </a:solidFill>
            </a:endParaRPr>
          </a:p>
          <a:p>
            <a:endParaRPr lang="fa-IR" sz="3200" dirty="0" smtClean="0">
              <a:solidFill>
                <a:srgbClr val="C00000"/>
              </a:solidFill>
            </a:endParaRPr>
          </a:p>
          <a:p>
            <a:endParaRPr lang="fa-IR" sz="3200" dirty="0">
              <a:solidFill>
                <a:srgbClr val="C00000"/>
              </a:solidFill>
            </a:endParaRPr>
          </a:p>
          <a:p>
            <a:endParaRPr lang="fa-IR" sz="3200" dirty="0" smtClean="0">
              <a:solidFill>
                <a:srgbClr val="C00000"/>
              </a:solidFill>
            </a:endParaRPr>
          </a:p>
          <a:p>
            <a:r>
              <a:rPr lang="fa-IR" sz="3200" b="1" dirty="0" smtClean="0">
                <a:solidFill>
                  <a:srgbClr val="C00000"/>
                </a:solidFill>
                <a:cs typeface="B Zar" panose="00000400000000000000" pitchFamily="2" charset="-78"/>
              </a:rPr>
              <a:t>پایان</a:t>
            </a:r>
            <a:endParaRPr lang="en-US" sz="3200" b="1" dirty="0">
              <a:solidFill>
                <a:srgbClr val="C00000"/>
              </a:solidFill>
              <a:cs typeface="B Zar" panose="00000400000000000000" pitchFamily="2" charset="-78"/>
            </a:endParaRPr>
          </a:p>
        </p:txBody>
      </p:sp>
      <p:pic>
        <p:nvPicPr>
          <p:cNvPr id="4" name="Picture 3" descr="C:\Users\SabaComputer\Desktop\accounting-inform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1988840"/>
            <a:ext cx="4896544" cy="4104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4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C:\Documents and Settings\Orjanse Co\Desktop\0\Page 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331640" y="265578"/>
            <a:ext cx="6624736" cy="6538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4996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332656"/>
            <a:ext cx="7543800" cy="1450757"/>
          </a:xfrm>
        </p:spPr>
        <p:txBody>
          <a:bodyPr>
            <a:noAutofit/>
          </a:bodyPr>
          <a:lstStyle/>
          <a:p>
            <a:pPr algn="ctr"/>
            <a:r>
              <a:rPr lang="fa-IR" sz="2800" b="1" dirty="0">
                <a:solidFill>
                  <a:srgbClr val="FF0000"/>
                </a:solidFill>
                <a:cs typeface="B Zar" panose="00000400000000000000" pitchFamily="2" charset="-78"/>
              </a:rPr>
              <a:t>عملیات حسابداری صدور </a:t>
            </a:r>
            <a:r>
              <a:rPr lang="fa-IR" sz="2800" b="1" dirty="0" smtClean="0">
                <a:solidFill>
                  <a:srgbClr val="FF0000"/>
                </a:solidFill>
                <a:cs typeface="B Zar" panose="00000400000000000000" pitchFamily="2" charset="-78"/>
              </a:rPr>
              <a:t>سهام </a:t>
            </a:r>
            <a:r>
              <a:rPr lang="fa-IR" sz="2400" b="1" dirty="0" smtClean="0">
                <a:solidFill>
                  <a:srgbClr val="FF0000"/>
                </a:solidFill>
                <a:cs typeface="B Zar" panose="00000400000000000000" pitchFamily="2" charset="-78"/>
              </a:rPr>
              <a:t>فروش </a:t>
            </a:r>
            <a:r>
              <a:rPr lang="fa-IR" sz="2400" b="1" dirty="0">
                <a:solidFill>
                  <a:srgbClr val="FF0000"/>
                </a:solidFill>
                <a:cs typeface="B Zar" panose="00000400000000000000" pitchFamily="2" charset="-78"/>
              </a:rPr>
              <a:t>سهام به صورت نقد</a:t>
            </a:r>
            <a:r>
              <a:rPr lang="en-US" sz="2400" b="1" dirty="0">
                <a:solidFill>
                  <a:srgbClr val="FF0000"/>
                </a:solidFill>
                <a:cs typeface="B Zar" panose="00000400000000000000" pitchFamily="2" charset="-78"/>
              </a:rPr>
              <a:t/>
            </a:r>
            <a:br>
              <a:rPr lang="en-US" sz="2400" b="1" dirty="0">
                <a:solidFill>
                  <a:srgbClr val="FF0000"/>
                </a:solidFill>
                <a:cs typeface="B Zar" panose="00000400000000000000" pitchFamily="2" charset="-78"/>
              </a:rPr>
            </a:br>
            <a:r>
              <a:rPr lang="en-US" sz="2800" b="1" dirty="0">
                <a:solidFill>
                  <a:srgbClr val="FF0000"/>
                </a:solidFill>
                <a:cs typeface="B Zar" panose="00000400000000000000" pitchFamily="2" charset="-78"/>
              </a:rPr>
              <a:t/>
            </a:r>
            <a:br>
              <a:rPr lang="en-US" sz="2800" b="1" dirty="0">
                <a:solidFill>
                  <a:srgbClr val="FF0000"/>
                </a:solidFill>
                <a:cs typeface="B Zar" panose="00000400000000000000" pitchFamily="2" charset="-78"/>
              </a:rPr>
            </a:br>
            <a:endParaRPr lang="fa-IR" sz="2800" b="1" dirty="0">
              <a:solidFill>
                <a:srgbClr val="FF0000"/>
              </a:solidFill>
              <a:cs typeface="B Zar" panose="00000400000000000000" pitchFamily="2" charset="-78"/>
            </a:endParaRPr>
          </a:p>
        </p:txBody>
      </p:sp>
      <p:pic>
        <p:nvPicPr>
          <p:cNvPr id="19" name="Picture 2" descr="C:\Documents and Settings\Orjanse Co\Desktop\1\Page 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827584" y="1196752"/>
            <a:ext cx="7056784" cy="5166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931818"/>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161</TotalTime>
  <Words>1347</Words>
  <Application>Microsoft Office PowerPoint</Application>
  <PresentationFormat>On-screen Show (4:3)</PresentationFormat>
  <Paragraphs>85</Paragraphs>
  <Slides>71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71</vt:i4>
      </vt:variant>
    </vt:vector>
  </HeadingPairs>
  <TitlesOfParts>
    <vt:vector size="78" baseType="lpstr">
      <vt:lpstr>_PDMS_Saleem_QuranFont</vt:lpstr>
      <vt:lpstr>Arial</vt:lpstr>
      <vt:lpstr>B Zar</vt:lpstr>
      <vt:lpstr>Calibri</vt:lpstr>
      <vt:lpstr>Calibri Light</vt:lpstr>
      <vt:lpstr>Times New Roman</vt:lpstr>
      <vt:lpstr>Retrospect</vt:lpstr>
      <vt:lpstr>حسابداری شرکتهای 2</vt:lpstr>
      <vt:lpstr>فصل اول    فرایند تشکیل انتشار و تغییر سرمایه در شرکت سهامی </vt:lpstr>
      <vt:lpstr>PowerPoint Presentation</vt:lpstr>
      <vt:lpstr>PowerPoint Presentation</vt:lpstr>
      <vt:lpstr>PowerPoint Presentation</vt:lpstr>
      <vt:lpstr>PowerPoint Presentation</vt:lpstr>
      <vt:lpstr>PowerPoint Presentation</vt:lpstr>
      <vt:lpstr>PowerPoint Presentation</vt:lpstr>
      <vt:lpstr>عملیات حسابداری صدور سهام فروش سهام به صورت نقد  </vt:lpstr>
      <vt:lpstr> فروش سهام به صورت پذیره نویسی </vt:lpstr>
      <vt:lpstr>PowerPoint Presentation</vt:lpstr>
      <vt:lpstr>PowerPoint Presentation</vt:lpstr>
      <vt:lpstr>فروش سهام به صورت غیر نقدی </vt:lpstr>
      <vt:lpstr>فروش انواع سهام به صورت یکجا </vt:lpstr>
      <vt:lpstr>PowerPoint Presentation</vt:lpstr>
      <vt:lpstr>هزینه های تاسیس و صدور سهام در مراحل مختلف تاسیس شرکت های سهامی ممکن است مخارجی از قبیل حق الزحمه خدمات حقوقی هزینه تهیه و تنظیم اساسنامه و حق تمبر سرمایه و هزینه ثبت شرکت ها که اصطلاحا هزینه های تاسیس نام دارد و همچنین هزینه های صدور سهام نظیر هزینه های چاپ اوراق و آگهی حق الزمه حسابداری و هزینه های اداری و دفتری که اصلاحا هزینه های صدور سهام اطلاق می شود انجام می گردد</vt:lpstr>
      <vt:lpstr>PowerPoint Presentation</vt:lpstr>
      <vt:lpstr>PowerPoint Presentation</vt:lpstr>
      <vt:lpstr>PowerPoint Presentation</vt:lpstr>
      <vt:lpstr>سهام ممتاز قابل تبدیل به سهام عادی  در تبدیل سهام ممتاز به سهام عادی: الف)در صورتی که ارزش دفتری سهام ممتاز قابل تبدیل به سهام عادی بیشتر از ارزش اسمی سهام عادی صادر شده باشد مابالتفاوت به بستانکار حساب صرف سهام عادی منظور می شود ب)در صورتی که ارزش دفتری سهام ممتاز قابل تبدیل کمتر از ارزش اسمی سهام عادی صادر شده باشد ماالتفاوت به بدهکار حساب سود و زیان انباشته منظور می شود</vt:lpstr>
      <vt:lpstr>PowerPoint Presentation</vt:lpstr>
      <vt:lpstr>PowerPoint Presentation</vt:lpstr>
      <vt:lpstr>PowerPoint Presentation</vt:lpstr>
      <vt:lpstr>تمرینات فصل 1</vt:lpstr>
      <vt:lpstr>PowerPoint Presentation</vt:lpstr>
      <vt:lpstr>PowerPoint Presentation</vt:lpstr>
      <vt:lpstr>فصل دوم   سود انباشته سود سهام و انحلال و تصفیه شرکت های سهامی</vt:lpstr>
      <vt:lpstr>PowerPoint Presentation</vt:lpstr>
      <vt:lpstr>PowerPoint Presentation</vt:lpstr>
      <vt:lpstr>PowerPoint Presentation</vt:lpstr>
      <vt:lpstr>انواع روش های توزیع سود سهام 1.سود نقدی </vt:lpstr>
      <vt:lpstr>2.سود غیر نقدی  </vt:lpstr>
      <vt:lpstr>3.سود سهمی </vt:lpstr>
      <vt:lpstr>تجزیه سهام کاهش در ارزش اسمی هر سهم و افزایش در تعداد سهام صادره متناسب با کاهش واقع شده در ارزش اسمی هر سهم اصطلاحا تجزیه سهام نامیده می شود مقایسه سود سهمی و تجزیه سهام </vt:lpstr>
      <vt:lpstr>PowerPoint Presentation</vt:lpstr>
      <vt:lpstr>PowerPoint Presentation</vt:lpstr>
      <vt:lpstr>PowerPoint Presentation</vt:lpstr>
      <vt:lpstr>PowerPoint Presentation</vt:lpstr>
      <vt:lpstr>ارزش دفتری هر سهم  ارزش دفتری هر سهم نشان دهنده مبلغی از خالص دارایی های شرکت است که به هر سهم عادی تعلق می گیرد و از آن برای ارزیابی ارزش ویژه شرکت استفاده می شود در شرکت های که سهام آنها فقط از نوع عادی می باشد ارزش دفتری هر سهم عادی از جمع حقوق صاحبان سهام بر تعداد سهام عادی صادر شده به دست می آید </vt:lpstr>
      <vt:lpstr>در شرکت هایی که سرمایه آنها متشکل از سهام عادی و ممتاز می باشد برای محاسته ارزش دفتری هر سهام عادی ابتدا حقوق سهام ممتاز (ارزش تصفیه سهام ممتاز بعلاوه کلیه سود های معوق)محاسبه و از جمع حقوق صاحبان سهام کسر می شود سپس حاصل بر تعداد سهام عادی صادر شده تقسیم می گردد </vt:lpstr>
      <vt:lpstr>PowerPoint Presentation</vt:lpstr>
      <vt:lpstr>  </vt:lpstr>
      <vt:lpstr>PowerPoint Presentation</vt:lpstr>
      <vt:lpstr>PowerPoint Presentation</vt:lpstr>
      <vt:lpstr>تمرینات فصل 2</vt:lpstr>
      <vt:lpstr>PowerPoint Presentation</vt:lpstr>
      <vt:lpstr>PowerPoint Presentation</vt:lpstr>
      <vt:lpstr>فصل سوم   تامین مالی بلند مدت شرکت های سهامی</vt:lpstr>
      <vt:lpstr>اوراق قرضه  از آنجاکه اغلب شرکت ها نمی توانند وجوه مورد نیاز خود را از یک وام دهنده  تامین کنند، لذا مبادرت به انتشار اوراق قرضه نموده و آن را به عموم مردم عرضه کرده و بدین ترتیب مبالغ هنگفتی را از هزاران سرمایه گذار که هر یک بخش کوچکی از اوراق قرضه شر را خریداری می کنند استقراض می نمایند.  </vt:lpstr>
      <vt:lpstr>انواع اوراق قرضه </vt:lpstr>
      <vt:lpstr>3.اوراق قرضه قابل بازخرید و اوراق قرضه قابل تبدیل  اوراق قابل بازخرید نوعی از اوراق است که قبل از تاریخ سررسید به اختیار صادر کننده قابل بازخرید می باشد.بازخرید اوراق در بعضی مواقع مستلزم پرداخت مبلغی بیش از ارزش اسمی به دارنده آن می باشد اوراق قرضه قابل تبدیل نوعی از اوراق قرضه است که در تاریخ سر رسید و یا قبل از آن به اختیار دارنده آن قابل تبدیل به سهام عادی میباشد  4-اوراق مشارکت اوراق مشارکت نوعی از اوراق قرضه است که برای پروژه مشخص منتشر شده و دارنده آن به نسبت مبلغ اسمی در سود حاصل از اجرای پروژه سهیم می گردد  </vt:lpstr>
      <vt:lpstr>ارزش بازار اوراق قرضه</vt:lpstr>
      <vt:lpstr>حسابداری اوراق قرضه</vt:lpstr>
      <vt:lpstr>صدور اوراق قرضه بین تاریخ های پرداخت بهره:</vt:lpstr>
      <vt:lpstr>هزینه های صدور اوراق قرضه:</vt:lpstr>
      <vt:lpstr>حسابدای پرداخت بهره اوراق قرضه:</vt:lpstr>
      <vt:lpstr>استهلاک صرف و کسر اوراق قرضه:با توجه به اینکه وجوه حاصل از فروش اوراق قرضه در طول مدت اوراق قر ضه مورد استفاده قرار می گیرد لذا طبق اصل تطابق هزینه ها با درآمد هرگونه صرف یا کسر اوراق قرضه باید در طول مدت اوراق قرضه ( از تاریخ صدور تا تاریخ سررسید مستلک شود به نحوی که در تاریخ سررسید ارزش دفتری اوراق قرضه برابر با مبلغ اسمی آن گردد </vt:lpstr>
      <vt:lpstr>حسابداری بازخرید اوراق قرضه:</vt:lpstr>
      <vt:lpstr>اوراق قرضه قابل تبدیل به سهام عادی</vt:lpstr>
      <vt:lpstr>تمرینات فصل 3</vt:lpstr>
      <vt:lpstr>فصل چهار    سرمایه گذاری کوتاه مدت در شرکت های سهامی  </vt:lpstr>
      <vt:lpstr>سرمایه گذاری نوعی از دارایی است که واحد تجاری برای افزایش منافع اقتصادی از طریق توزیع منافع (به شکل سود سهام سود تضمین شده و اجاره)،افزایش ارزش یا سایر مزایا(مانند مزایای ناشی از مناسبات تجاری)نگهداری می کند. بطور کلی ،سرممایه گذاری هنگامی به عنوان بلند مدت طبقه بندی می شود که قصد نگهداری آن برای مدت طولانی به وضوح قابل اثبات باشد. به طور کلی سرمایه گذاری های بلند مدت مشتمل بر موارد زیر است:    1.سرمایه گذاری هایی که به منظور اعمال نفوذ و کنترل ساست های مالی و عملیاتی واحد سرمایه پذیر انجام شده است. 2.سرمایه گذاری های که اساسا جهت حفظ تسهیل و گسترش فعالیت و روابط تجاری موجود انجام شده است. 3.سرمایه گذاری های که نمی توان واگذار کرد، یا بدون تاثیر عمده بر فعالیت های واحد تجاری قابل واگذاری نیست. 4.سرمایه گذاری های که با قصد استفاده مستمر توسط واحد تجاری نگهداری می شود و هدف از تامین درآمد و یا رشد سرمایه واحد تجاری است. در مواردی که هیچ یک از معیار های فوق احراز نگردد ، سرمایه گذاری به عنوان سرمایه گذاری کوتاه مدت طبقه بندی می شود. هدف واحد تجاری از سرمایه گذاری های کوتاه مدت عبارت است از  1.دسترسی فوری به وجوه نقد به هنگام نیاز 2.تامین حداکثر سود ممکن از آن قسمت از وجوه نقدی که در کوتاه مدت مورد نیاز نیست 3.به حداقل رسانیدن احتمال زیان ناشی از افزایش سطح قیمت ها و حفظ قدرت خرید پول سرمایه گذاری های کوتاه مدت از حیث مشخص بودن ارزش معاملاتی به دو نوع تقسیم می شود 1 سرمایه گذاری های سریع المعامله در بازار نوعی سرمایه گذاری است که دارای بازاری فعال که آزاد و قابل دسترس باشد بوده و قیمت های معاملاتی در آن معلوم باشد و به طور علنی اعلام شود، مانند سرمایه گذاری در سهام شرکت های پذیرفته شده در بورس اوراق بهادار 2.سایر سرمایه گذاری های کوتاه مدت(غیر سریع المعامله) سرمایه گذاری های کوتاه مدت می تواند به شکل خرید سهام سایر واحد های تجاری اوراق قرضه و یا سپرده های سرمایه گذاری کوتاه مدت بانکی باشد.  </vt:lpstr>
      <vt:lpstr>حسابداری تحصیل سرمایه گذاری کوتاه مدت در سهام</vt:lpstr>
      <vt:lpstr>حسابداری سرمایه گذاری کوتاه مدت در سهام در طول مدت نگهداری</vt:lpstr>
      <vt:lpstr>ارزیابی سرمایه گذاری کوتاه مدت در پایان سال مالی فروش اقل بهای تمام شده و خالص ارزش فروش</vt:lpstr>
      <vt:lpstr>PowerPoint Presentation</vt:lpstr>
      <vt:lpstr>حسابداری فروش سرمایه گذاری های کوتاه مدت در سهام</vt:lpstr>
      <vt:lpstr>حسابداری تسهیل سرمایه گذاری های کوتاه مدت در اوراق قرضه</vt:lpstr>
      <vt:lpstr>PowerPoint Presentation</vt:lpstr>
      <vt:lpstr>حسابداری فروش سرمایه گذاری کوتاه مدت در اوراق قرضه</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فصل اول فرایند تشکیل انتشار و تغییر سرمایه در شرکت سهامی</dc:title>
  <dc:creator>Me</dc:creator>
  <cp:lastModifiedBy>hamed</cp:lastModifiedBy>
  <cp:revision>91</cp:revision>
  <dcterms:created xsi:type="dcterms:W3CDTF">2020-03-10T16:19:50Z</dcterms:created>
  <dcterms:modified xsi:type="dcterms:W3CDTF">2020-02-28T16:57:22Z</dcterms:modified>
</cp:coreProperties>
</file>