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72"/>
  </p:notesMasterIdLst>
  <p:sldIdLst>
    <p:sldId id="633" r:id="rId2"/>
    <p:sldId id="256" r:id="rId3"/>
    <p:sldId id="258" r:id="rId4"/>
    <p:sldId id="601" r:id="rId5"/>
    <p:sldId id="264" r:id="rId6"/>
    <p:sldId id="265" r:id="rId7"/>
    <p:sldId id="600" r:id="rId8"/>
    <p:sldId id="602" r:id="rId9"/>
    <p:sldId id="603" r:id="rId10"/>
    <p:sldId id="628" r:id="rId11"/>
    <p:sldId id="266" r:id="rId12"/>
    <p:sldId id="271" r:id="rId13"/>
    <p:sldId id="272" r:id="rId14"/>
    <p:sldId id="274" r:id="rId15"/>
    <p:sldId id="276" r:id="rId16"/>
    <p:sldId id="278" r:id="rId17"/>
    <p:sldId id="280" r:id="rId18"/>
    <p:sldId id="279" r:id="rId19"/>
    <p:sldId id="282" r:id="rId20"/>
    <p:sldId id="283" r:id="rId21"/>
    <p:sldId id="286" r:id="rId22"/>
    <p:sldId id="287" r:id="rId23"/>
    <p:sldId id="604" r:id="rId24"/>
    <p:sldId id="646" r:id="rId25"/>
    <p:sldId id="605" r:id="rId26"/>
    <p:sldId id="615" r:id="rId27"/>
    <p:sldId id="620" r:id="rId28"/>
    <p:sldId id="619" r:id="rId29"/>
    <p:sldId id="618" r:id="rId30"/>
    <p:sldId id="648" r:id="rId31"/>
    <p:sldId id="289" r:id="rId32"/>
    <p:sldId id="638" r:id="rId33"/>
    <p:sldId id="645" r:id="rId34"/>
    <p:sldId id="639" r:id="rId35"/>
    <p:sldId id="291" r:id="rId36"/>
    <p:sldId id="292" r:id="rId37"/>
    <p:sldId id="293" r:id="rId38"/>
    <p:sldId id="294" r:id="rId39"/>
    <p:sldId id="328" r:id="rId40"/>
    <p:sldId id="331" r:id="rId41"/>
    <p:sldId id="332" r:id="rId42"/>
    <p:sldId id="333" r:id="rId43"/>
    <p:sldId id="334" r:id="rId44"/>
    <p:sldId id="335" r:id="rId45"/>
    <p:sldId id="608" r:id="rId46"/>
    <p:sldId id="610" r:id="rId47"/>
    <p:sldId id="612" r:id="rId48"/>
    <p:sldId id="614" r:id="rId49"/>
    <p:sldId id="642" r:id="rId50"/>
    <p:sldId id="640" r:id="rId51"/>
    <p:sldId id="641" r:id="rId52"/>
    <p:sldId id="341" r:id="rId53"/>
    <p:sldId id="342" r:id="rId54"/>
    <p:sldId id="343" r:id="rId55"/>
    <p:sldId id="344" r:id="rId56"/>
    <p:sldId id="345" r:id="rId57"/>
    <p:sldId id="346" r:id="rId58"/>
    <p:sldId id="349" r:id="rId59"/>
    <p:sldId id="599" r:id="rId60"/>
    <p:sldId id="350" r:id="rId61"/>
    <p:sldId id="351" r:id="rId62"/>
    <p:sldId id="352" r:id="rId63"/>
    <p:sldId id="356" r:id="rId64"/>
    <p:sldId id="357" r:id="rId65"/>
    <p:sldId id="358" r:id="rId66"/>
    <p:sldId id="359" r:id="rId67"/>
    <p:sldId id="360" r:id="rId68"/>
    <p:sldId id="361" r:id="rId69"/>
    <p:sldId id="362" r:id="rId70"/>
    <p:sldId id="363" r:id="rId7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79"/>
    <a:srgbClr val="00FFFF"/>
    <a:srgbClr val="EC4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603" autoAdjust="0"/>
    <p:restoredTop sz="60290" autoAdjust="0"/>
  </p:normalViewPr>
  <p:slideViewPr>
    <p:cSldViewPr>
      <p:cViewPr varScale="1">
        <p:scale>
          <a:sx n="73" d="100"/>
          <a:sy n="73" d="100"/>
        </p:scale>
        <p:origin x="1260" y="78"/>
      </p:cViewPr>
      <p:guideLst>
        <p:guide orient="horz" pos="2160"/>
        <p:guide pos="2880"/>
      </p:guideLst>
    </p:cSldViewPr>
  </p:slideViewPr>
  <p:outlineViewPr>
    <p:cViewPr>
      <p:scale>
        <a:sx n="33" d="100"/>
        <a:sy n="33" d="100"/>
      </p:scale>
      <p:origin x="0" y="1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09203-08CF-4F86-975A-CED1E77EADD0}" type="datetimeFigureOut">
              <a:rPr lang="en-US" smtClean="0"/>
              <a:t>3/13/2020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3D6BE-E63F-4425-8D87-8FA5696E65A3}" type="slidenum">
              <a:rPr lang="en-US" smtClean="0"/>
              <a:t>‹#›</a:t>
            </a:fld>
            <a:endParaRPr lang="en-US"/>
          </a:p>
        </p:txBody>
      </p:sp>
    </p:spTree>
    <p:extLst>
      <p:ext uri="{BB962C8B-B14F-4D97-AF65-F5344CB8AC3E}">
        <p14:creationId xmlns:p14="http://schemas.microsoft.com/office/powerpoint/2010/main" val="96323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4343D6BE-E63F-4425-8D87-8FA5696E65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2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343D6BE-E63F-4425-8D87-8FA5696E65A3}" type="slidenum">
              <a:rPr lang="en-US" smtClean="0"/>
              <a:t>2</a:t>
            </a:fld>
            <a:endParaRPr lang="en-US"/>
          </a:p>
        </p:txBody>
      </p:sp>
    </p:spTree>
    <p:extLst>
      <p:ext uri="{BB962C8B-B14F-4D97-AF65-F5344CB8AC3E}">
        <p14:creationId xmlns:p14="http://schemas.microsoft.com/office/powerpoint/2010/main" val="269692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343D6BE-E63F-4425-8D87-8FA5696E65A3}" type="slidenum">
              <a:rPr lang="en-US" smtClean="0"/>
              <a:t>11</a:t>
            </a:fld>
            <a:endParaRPr lang="en-US"/>
          </a:p>
        </p:txBody>
      </p:sp>
    </p:spTree>
    <p:extLst>
      <p:ext uri="{BB962C8B-B14F-4D97-AF65-F5344CB8AC3E}">
        <p14:creationId xmlns:p14="http://schemas.microsoft.com/office/powerpoint/2010/main" val="408970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3D6BE-E63F-4425-8D87-8FA5696E65A3}" type="slidenum">
              <a:rPr lang="en-US" smtClean="0"/>
              <a:t>25</a:t>
            </a:fld>
            <a:endParaRPr lang="en-US"/>
          </a:p>
        </p:txBody>
      </p:sp>
    </p:spTree>
    <p:extLst>
      <p:ext uri="{BB962C8B-B14F-4D97-AF65-F5344CB8AC3E}">
        <p14:creationId xmlns:p14="http://schemas.microsoft.com/office/powerpoint/2010/main" val="23157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343D6BE-E63F-4425-8D87-8FA5696E65A3}" type="slidenum">
              <a:rPr lang="en-US" smtClean="0"/>
              <a:t>57</a:t>
            </a:fld>
            <a:endParaRPr lang="en-US"/>
          </a:p>
        </p:txBody>
      </p:sp>
    </p:spTree>
    <p:extLst>
      <p:ext uri="{BB962C8B-B14F-4D97-AF65-F5344CB8AC3E}">
        <p14:creationId xmlns:p14="http://schemas.microsoft.com/office/powerpoint/2010/main" val="182885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9663AB-FEE2-42BB-AE80-28F53F8B3A1E}" type="datetimeFigureOut">
              <a:rPr lang="fa-IR" smtClean="0"/>
              <a:t>19/07/1441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866033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663AB-FEE2-42BB-AE80-28F53F8B3A1E}" type="datetimeFigureOut">
              <a:rPr lang="fa-IR" smtClean="0"/>
              <a:t>19/07/1441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4161978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663AB-FEE2-42BB-AE80-28F53F8B3A1E}" type="datetimeFigureOut">
              <a:rPr lang="fa-IR" smtClean="0"/>
              <a:t>19/07/1441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2752457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663AB-FEE2-42BB-AE80-28F53F8B3A1E}" type="datetimeFigureOut">
              <a:rPr lang="fa-IR" smtClean="0"/>
              <a:t>19/07/1441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2927394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9663AB-FEE2-42BB-AE80-28F53F8B3A1E}" type="datetimeFigureOut">
              <a:rPr lang="fa-IR" smtClean="0"/>
              <a:t>19/07/1441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2273323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9663AB-FEE2-42BB-AE80-28F53F8B3A1E}" type="datetimeFigureOut">
              <a:rPr lang="fa-IR" smtClean="0"/>
              <a:t>19/07/1441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1249526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9663AB-FEE2-42BB-AE80-28F53F8B3A1E}" type="datetimeFigureOut">
              <a:rPr lang="fa-IR" smtClean="0"/>
              <a:t>19/07/1441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3071323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9663AB-FEE2-42BB-AE80-28F53F8B3A1E}" type="datetimeFigureOut">
              <a:rPr lang="fa-IR" smtClean="0"/>
              <a:t>19/07/1441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1387570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663AB-FEE2-42BB-AE80-28F53F8B3A1E}" type="datetimeFigureOut">
              <a:rPr lang="fa-IR" smtClean="0"/>
              <a:t>19/07/1441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30113264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9663AB-FEE2-42BB-AE80-28F53F8B3A1E}" type="datetimeFigureOut">
              <a:rPr lang="fa-IR" smtClean="0"/>
              <a:t>19/07/1441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2753178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9663AB-FEE2-42BB-AE80-28F53F8B3A1E}" type="datetimeFigureOut">
              <a:rPr lang="fa-IR" smtClean="0"/>
              <a:t>19/07/1441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D3D9F67-F25E-4584-B5F9-6F958B10DB9A}" type="slidenum">
              <a:rPr lang="fa-IR" smtClean="0"/>
              <a:t>‹#›</a:t>
            </a:fld>
            <a:endParaRPr lang="fa-IR"/>
          </a:p>
        </p:txBody>
      </p:sp>
    </p:spTree>
    <p:extLst>
      <p:ext uri="{BB962C8B-B14F-4D97-AF65-F5344CB8AC3E}">
        <p14:creationId xmlns:p14="http://schemas.microsoft.com/office/powerpoint/2010/main" val="3340596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9663AB-FEE2-42BB-AE80-28F53F8B3A1E}" type="datetimeFigureOut">
              <a:rPr lang="fa-IR" smtClean="0"/>
              <a:t>19/07/1441</a:t>
            </a:fld>
            <a:endParaRPr lang="fa-I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3D9F67-F25E-4584-B5F9-6F958B10DB9A}" type="slidenum">
              <a:rPr lang="fa-IR" smtClean="0"/>
              <a:t>‹#›</a:t>
            </a:fld>
            <a:endParaRPr lang="fa-IR"/>
          </a:p>
        </p:txBody>
      </p:sp>
    </p:spTree>
    <p:extLst>
      <p:ext uri="{BB962C8B-B14F-4D97-AF65-F5344CB8AC3E}">
        <p14:creationId xmlns:p14="http://schemas.microsoft.com/office/powerpoint/2010/main" val="22569592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3.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9.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3.xml"/><Relationship Id="rId4" Type="http://schemas.microsoft.com/office/2007/relationships/hdphoto" Target="../media/hdphoto4.wdp"/></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3.xml"/><Relationship Id="rId4" Type="http://schemas.microsoft.com/office/2007/relationships/hdphoto" Target="../media/hdphoto5.wdp"/></Relationships>
</file>

<file path=ppt/slides/_rels/slide67.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6.xml"/><Relationship Id="rId4" Type="http://schemas.microsoft.com/office/2007/relationships/hdphoto" Target="../media/hdphoto6.wdp"/></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9.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23528" y="-171400"/>
            <a:ext cx="8927976" cy="2016224"/>
          </a:xfrm>
        </p:spPr>
        <p:txBody>
          <a:bodyPr vert="horz" lIns="91440" tIns="45720" rIns="91440" bIns="45720" rtlCol="0" anchor="b">
            <a:normAutofit/>
          </a:bodyPr>
          <a:lstStyle/>
          <a:p>
            <a:pPr>
              <a:lnSpc>
                <a:spcPct val="115000"/>
              </a:lnSpc>
              <a:spcBef>
                <a:spcPct val="0"/>
              </a:spcBef>
              <a:spcAft>
                <a:spcPts val="1000"/>
              </a:spcAft>
            </a:pPr>
            <a:r>
              <a:rPr lang="fa-IR" sz="8000" b="1" dirty="0" smtClean="0">
                <a:ln w="3175" cmpd="sng">
                  <a:solidFill>
                    <a:srgbClr val="002060"/>
                  </a:solidFill>
                  <a:prstDash val="solid"/>
                </a:ln>
                <a:effectLst>
                  <a:outerShdw blurRad="38100" dist="38100" dir="2700000" algn="tl">
                    <a:srgbClr val="000000">
                      <a:alpha val="43137"/>
                    </a:srgbClr>
                  </a:outerShdw>
                </a:effectLst>
                <a:latin typeface="Arabic Typesetting" panose="03020402040406030203" pitchFamily="66" charset="-78"/>
                <a:ea typeface="Times New Roman"/>
                <a:cs typeface="Arabic Typesetting" panose="03020402040406030203" pitchFamily="66" charset="-78"/>
              </a:rPr>
              <a:t>بنام خدا</a:t>
            </a:r>
            <a:endParaRPr lang="fa-IR" sz="8000" b="1" dirty="0">
              <a:ln w="3175" cmpd="sng">
                <a:solidFill>
                  <a:srgbClr val="002060"/>
                </a:solidFill>
                <a:prstDash val="solid"/>
              </a:ln>
              <a:effectLst>
                <a:outerShdw blurRad="38100" dist="38100" dir="2700000" algn="tl">
                  <a:srgbClr val="000000">
                    <a:alpha val="43137"/>
                  </a:srgbClr>
                </a:outerShdw>
              </a:effectLst>
              <a:latin typeface="Arabic Typesetting" panose="03020402040406030203" pitchFamily="66" charset="-78"/>
              <a:ea typeface="Times New Roman"/>
              <a:cs typeface="Arabic Typesetting" panose="03020402040406030203" pitchFamily="66" charset="-78"/>
            </a:endParaRPr>
          </a:p>
        </p:txBody>
      </p:sp>
      <p:sp>
        <p:nvSpPr>
          <p:cNvPr id="2" name="Title 1"/>
          <p:cNvSpPr>
            <a:spLocks noGrp="1"/>
          </p:cNvSpPr>
          <p:nvPr>
            <p:ph type="ctrTitle"/>
          </p:nvPr>
        </p:nvSpPr>
        <p:spPr>
          <a:xfrm>
            <a:off x="1143000" y="1988840"/>
            <a:ext cx="6885384" cy="3240360"/>
          </a:xfrm>
        </p:spPr>
        <p:txBody>
          <a:bodyPr>
            <a:normAutofit/>
          </a:bodyPr>
          <a:lstStyle/>
          <a:p>
            <a:r>
              <a:rPr lang="fa-IR" sz="5400" b="1" dirty="0" smtClean="0">
                <a:solidFill>
                  <a:srgbClr val="002060"/>
                </a:solidFill>
                <a:latin typeface="Arabic Typesetting" panose="03020402040406030203" pitchFamily="66" charset="-78"/>
                <a:cs typeface="Arabic Typesetting" panose="03020402040406030203" pitchFamily="66" charset="-78"/>
              </a:rPr>
              <a:t>درس:حسابداری حقوق ودستمزد</a:t>
            </a:r>
            <a:br>
              <a:rPr lang="fa-IR" sz="5400" b="1" dirty="0" smtClean="0">
                <a:solidFill>
                  <a:srgbClr val="002060"/>
                </a:solidFill>
                <a:latin typeface="Arabic Typesetting" panose="03020402040406030203" pitchFamily="66" charset="-78"/>
                <a:cs typeface="Arabic Typesetting" panose="03020402040406030203" pitchFamily="66" charset="-78"/>
              </a:rPr>
            </a:br>
            <a:r>
              <a:rPr lang="fa-IR" sz="5400" b="1" dirty="0" smtClean="0">
                <a:solidFill>
                  <a:srgbClr val="002060"/>
                </a:solidFill>
                <a:latin typeface="Arabic Typesetting" panose="03020402040406030203" pitchFamily="66" charset="-78"/>
                <a:cs typeface="Arabic Typesetting" panose="03020402040406030203" pitchFamily="66" charset="-78"/>
              </a:rPr>
              <a:t>مدرس:حمیده پورقاسمی اردکانی</a:t>
            </a:r>
            <a:br>
              <a:rPr lang="fa-IR" sz="5400" b="1" dirty="0" smtClean="0">
                <a:solidFill>
                  <a:srgbClr val="002060"/>
                </a:solidFill>
                <a:latin typeface="Arabic Typesetting" panose="03020402040406030203" pitchFamily="66" charset="-78"/>
                <a:cs typeface="Arabic Typesetting" panose="03020402040406030203" pitchFamily="66" charset="-78"/>
              </a:rPr>
            </a:br>
            <a:r>
              <a:rPr lang="fa-IR" sz="5400" b="1" dirty="0" smtClean="0">
                <a:solidFill>
                  <a:srgbClr val="002060"/>
                </a:solidFill>
                <a:latin typeface="Arabic Typesetting" panose="03020402040406030203" pitchFamily="66" charset="-78"/>
                <a:cs typeface="Arabic Typesetting" panose="03020402040406030203" pitchFamily="66" charset="-78"/>
              </a:rPr>
              <a:t>مقطع:کاردانی گرایش بازرگانی</a:t>
            </a:r>
            <a:br>
              <a:rPr lang="fa-IR" sz="5400" b="1" dirty="0" smtClean="0">
                <a:solidFill>
                  <a:srgbClr val="002060"/>
                </a:solidFill>
                <a:latin typeface="Arabic Typesetting" panose="03020402040406030203" pitchFamily="66" charset="-78"/>
                <a:cs typeface="Arabic Typesetting" panose="03020402040406030203" pitchFamily="66" charset="-78"/>
              </a:rPr>
            </a:br>
            <a:endParaRPr lang="en-US" sz="5400" b="1" dirty="0">
              <a:solidFill>
                <a:srgbClr val="002060"/>
              </a:solidFill>
              <a:latin typeface="Arabic Typesetting" panose="03020402040406030203" pitchFamily="66" charset="-78"/>
              <a:cs typeface="Arabic Typesetting" panose="03020402040406030203" pitchFamily="66" charset="-78"/>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872" y="0"/>
            <a:ext cx="1152128" cy="1451670"/>
          </a:xfrm>
          <a:prstGeom prst="ellipse">
            <a:avLst/>
          </a:prstGeom>
          <a:ln>
            <a:noFill/>
          </a:ln>
          <a:effectLst>
            <a:softEdge rad="112500"/>
          </a:effectLst>
        </p:spPr>
      </p:pic>
    </p:spTree>
    <p:extLst>
      <p:ext uri="{BB962C8B-B14F-4D97-AF65-F5344CB8AC3E}">
        <p14:creationId xmlns:p14="http://schemas.microsoft.com/office/powerpoint/2010/main" val="3303792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5760640"/>
          </a:xfrm>
        </p:spPr>
        <p:txBody>
          <a:bodyPr>
            <a:normAutofit/>
          </a:bodyPr>
          <a:lstStyle/>
          <a:p>
            <a:pPr algn="r" defTabSz="914400" rtl="1">
              <a:lnSpc>
                <a:spcPct val="100000"/>
              </a:lnSpc>
              <a:spcBef>
                <a:spcPts val="0"/>
              </a:spcBef>
            </a:pPr>
            <a:r>
              <a:rPr lang="fa-IR" sz="2400" b="1" dirty="0">
                <a:solidFill>
                  <a:srgbClr val="5B9BD5"/>
                </a:solidFill>
                <a:latin typeface="Calibri" panose="020F0502020204030204"/>
                <a:ea typeface="+mn-ea"/>
                <a:cs typeface="Arial" panose="020B0604020202020204" pitchFamily="34" charset="0"/>
              </a:rPr>
              <a:t>دایره حسابداری حقوق و دستمزد: محاسبه حقوق ودستمزد</a:t>
            </a:r>
            <a:br>
              <a:rPr lang="fa-IR" sz="2400" b="1" dirty="0">
                <a:solidFill>
                  <a:srgbClr val="5B9BD5"/>
                </a:solidFill>
                <a:latin typeface="Calibri" panose="020F0502020204030204"/>
                <a:ea typeface="+mn-ea"/>
                <a:cs typeface="Arial" panose="020B0604020202020204" pitchFamily="34" charset="0"/>
              </a:rPr>
            </a:br>
            <a:r>
              <a:rPr lang="fa-IR" sz="2000" dirty="0">
                <a:solidFill>
                  <a:prstClr val="black"/>
                </a:solidFill>
                <a:latin typeface="Calibri" panose="020F0502020204030204"/>
                <a:ea typeface="+mn-ea"/>
                <a:cs typeface="Arial" panose="020B0604020202020204" pitchFamily="34" charset="0"/>
              </a:rPr>
              <a:t>وظیفه این دایره تهیه و تنظیم لیست حقوق و دستمزد و تعیین مبلغ نا خالص و خالص حقوق و دستمزد است . این دایره ساعات کار انجام شده و دریافتیها را در لیست حقوق و دستمزد ثبت و کسور لیست حقوق و دستمزد را محاسبه و مبلغ خالص پرداختی به هر یک از کارکنان را تعیین می کند . این دایره همچنین مدارک مربوط به دریافتهای هر یک از کارکنان را به تفکیک نگهداری و چکهای حقوق و دستمزد را تهیه و با سایر مدارک لازم جهت پرداخت حقوق به صندوق دار یا مسئول پرداخت ارائه می کند. </a:t>
            </a:r>
            <a:br>
              <a:rPr lang="fa-IR" sz="2000" dirty="0">
                <a:solidFill>
                  <a:prstClr val="black"/>
                </a:solidFill>
                <a:latin typeface="Calibri" panose="020F0502020204030204"/>
                <a:ea typeface="+mn-ea"/>
                <a:cs typeface="Arial" panose="020B0604020202020204" pitchFamily="34" charset="0"/>
              </a:rPr>
            </a:br>
            <a:r>
              <a:rPr lang="fa-IR" sz="2000" dirty="0">
                <a:solidFill>
                  <a:prstClr val="black"/>
                </a:solidFill>
                <a:latin typeface="Calibri" panose="020F0502020204030204"/>
                <a:ea typeface="+mn-ea"/>
                <a:cs typeface="Arial" panose="020B0604020202020204" pitchFamily="34" charset="0"/>
              </a:rPr>
              <a:t/>
            </a:r>
            <a:br>
              <a:rPr lang="fa-IR" sz="2000" dirty="0">
                <a:solidFill>
                  <a:prstClr val="black"/>
                </a:solidFill>
                <a:latin typeface="Calibri" panose="020F0502020204030204"/>
                <a:ea typeface="+mn-ea"/>
                <a:cs typeface="Arial" panose="020B0604020202020204" pitchFamily="34" charset="0"/>
              </a:rPr>
            </a:br>
            <a:r>
              <a:rPr lang="fa-IR" sz="2000" dirty="0">
                <a:solidFill>
                  <a:prstClr val="black"/>
                </a:solidFill>
                <a:latin typeface="Calibri" panose="020F0502020204030204"/>
                <a:ea typeface="+mn-ea"/>
                <a:cs typeface="Arial" panose="020B0604020202020204" pitchFamily="34" charset="0"/>
              </a:rPr>
              <a:t> </a:t>
            </a:r>
            <a:r>
              <a:rPr lang="fa-IR" sz="2400" b="1" dirty="0">
                <a:solidFill>
                  <a:srgbClr val="5B9BD5"/>
                </a:solidFill>
                <a:latin typeface="Calibri" panose="020F0502020204030204"/>
                <a:ea typeface="+mn-ea"/>
                <a:cs typeface="Arial" panose="020B0604020202020204" pitchFamily="34" charset="0"/>
              </a:rPr>
              <a:t>دایره حسابداری بهای تمام شده: </a:t>
            </a:r>
            <a:br>
              <a:rPr lang="fa-IR" sz="2400" b="1" dirty="0">
                <a:solidFill>
                  <a:srgbClr val="5B9BD5"/>
                </a:solidFill>
                <a:latin typeface="Calibri" panose="020F0502020204030204"/>
                <a:ea typeface="+mn-ea"/>
                <a:cs typeface="Arial" panose="020B0604020202020204" pitchFamily="34" charset="0"/>
              </a:rPr>
            </a:br>
            <a:r>
              <a:rPr lang="fa-IR" sz="2000" dirty="0">
                <a:solidFill>
                  <a:prstClr val="black"/>
                </a:solidFill>
                <a:latin typeface="Calibri" panose="020F0502020204030204"/>
                <a:ea typeface="+mn-ea"/>
                <a:cs typeface="Arial" panose="020B0604020202020204" pitchFamily="34" charset="0"/>
              </a:rPr>
              <a:t> </a:t>
            </a:r>
            <a:br>
              <a:rPr lang="fa-IR" sz="2000" dirty="0">
                <a:solidFill>
                  <a:prstClr val="black"/>
                </a:solidFill>
                <a:latin typeface="Calibri" panose="020F0502020204030204"/>
                <a:ea typeface="+mn-ea"/>
                <a:cs typeface="Arial" panose="020B0604020202020204" pitchFamily="34" charset="0"/>
              </a:rPr>
            </a:br>
            <a:r>
              <a:rPr lang="fa-IR" sz="2000" dirty="0">
                <a:solidFill>
                  <a:prstClr val="black"/>
                </a:solidFill>
                <a:latin typeface="Calibri" panose="020F0502020204030204"/>
                <a:ea typeface="+mn-ea"/>
                <a:cs typeface="Arial" panose="020B0604020202020204" pitchFamily="34" charset="0"/>
              </a:rPr>
              <a:t>این دایره با توجه به اطلاعات و مدارک دوایر تولید و ساعت کار کارگران هزینه سفارش یا هر مرحله تولید را ثبت،تجزیه و تحلیل و گزارش می کند. </a:t>
            </a:r>
            <a:br>
              <a:rPr lang="fa-IR" sz="2000" dirty="0">
                <a:solidFill>
                  <a:prstClr val="black"/>
                </a:solidFill>
                <a:latin typeface="Calibri" panose="020F0502020204030204"/>
                <a:ea typeface="+mn-ea"/>
                <a:cs typeface="Arial" panose="020B0604020202020204" pitchFamily="34" charset="0"/>
              </a:rPr>
            </a:br>
            <a:r>
              <a:rPr lang="fa-IR" sz="2000" dirty="0">
                <a:solidFill>
                  <a:prstClr val="black"/>
                </a:solidFill>
                <a:latin typeface="Calibri" panose="020F0502020204030204"/>
                <a:ea typeface="+mn-ea"/>
                <a:cs typeface="Arial" panose="020B0604020202020204" pitchFamily="34" charset="0"/>
              </a:rPr>
              <a:t> </a:t>
            </a:r>
            <a:br>
              <a:rPr lang="fa-IR" sz="2000" dirty="0">
                <a:solidFill>
                  <a:prstClr val="black"/>
                </a:solidFill>
                <a:latin typeface="Calibri" panose="020F0502020204030204"/>
                <a:ea typeface="+mn-ea"/>
                <a:cs typeface="Arial" panose="020B0604020202020204" pitchFamily="34" charset="0"/>
              </a:rPr>
            </a:br>
            <a:endParaRPr lang="en-US" dirty="0"/>
          </a:p>
        </p:txBody>
      </p:sp>
    </p:spTree>
    <p:extLst>
      <p:ext uri="{BB962C8B-B14F-4D97-AF65-F5344CB8AC3E}">
        <p14:creationId xmlns:p14="http://schemas.microsoft.com/office/powerpoint/2010/main" val="2099081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73535" y="-171400"/>
            <a:ext cx="2162961" cy="923330"/>
          </a:xfrm>
          <a:prstGeom prst="rect">
            <a:avLst/>
          </a:prstGeom>
        </p:spPr>
        <p:txBody>
          <a:bodyPr wrap="square">
            <a:spAutoFit/>
          </a:bodyPr>
          <a:lstStyle/>
          <a:p>
            <a:r>
              <a:rPr lang="fa-IR" sz="5400" b="1" dirty="0">
                <a:ln w="3175">
                  <a:solidFill>
                    <a:schemeClr val="bg1"/>
                  </a:solidFill>
                </a:ln>
                <a:cs typeface="2  Titr" pitchFamily="2" charset="-78"/>
              </a:rPr>
              <a:t>اضافه کاري:</a:t>
            </a:r>
            <a:endParaRPr lang="fa-IR" sz="5400" dirty="0"/>
          </a:p>
        </p:txBody>
      </p:sp>
      <mc:AlternateContent xmlns:mc="http://schemas.openxmlformats.org/markup-compatibility/2006" xmlns:a14="http://schemas.microsoft.com/office/drawing/2010/main">
        <mc:Choice Requires="a14">
          <p:sp>
            <p:nvSpPr>
              <p:cNvPr id="4" name="Rectangle 3"/>
              <p:cNvSpPr/>
              <p:nvPr/>
            </p:nvSpPr>
            <p:spPr>
              <a:xfrm>
                <a:off x="467544" y="908722"/>
                <a:ext cx="8568952" cy="5598327"/>
              </a:xfrm>
              <a:prstGeom prst="rect">
                <a:avLst/>
              </a:prstGeom>
            </p:spPr>
            <p:txBody>
              <a:bodyPr wrap="square">
                <a:spAutoFit/>
              </a:bodyPr>
              <a:lstStyle/>
              <a:p>
                <a:pPr>
                  <a:lnSpc>
                    <a:spcPct val="150000"/>
                  </a:lnSpc>
                </a:pPr>
                <a:r>
                  <a:rPr lang="fa-IR" b="1" dirty="0">
                    <a:latin typeface="+mj-lt"/>
                    <a:ea typeface="+mj-ea"/>
                  </a:rPr>
                  <a:t>انجام کار بيش از ساعات تعيين شده در قانون کار را اضافه کاري مي­گويند. </a:t>
                </a:r>
              </a:p>
              <a:p>
                <a:pPr>
                  <a:lnSpc>
                    <a:spcPct val="150000"/>
                  </a:lnSpc>
                </a:pPr>
                <a:r>
                  <a:rPr lang="fa-IR" b="1" dirty="0">
                    <a:latin typeface="+mj-lt"/>
                    <a:ea typeface="+mj-ea"/>
                  </a:rPr>
                  <a:t> در مواقع عادی ارجاع کار اضافی به کارگر با شرایط ذیل مجاز خواهد بود: </a:t>
                </a:r>
              </a:p>
              <a:p>
                <a:pPr>
                  <a:lnSpc>
                    <a:spcPct val="150000"/>
                  </a:lnSpc>
                </a:pPr>
                <a:r>
                  <a:rPr lang="fa-IR" b="1" dirty="0">
                    <a:latin typeface="+mj-lt"/>
                    <a:ea typeface="+mj-ea"/>
                  </a:rPr>
                  <a:t>1)موافقت کارگر 2)پرداخت40% اضافه بر مزد هر ساعت کار عادی3) ساعت کار اضافی نباید از4ساعت در روز تجاوز نمایدمگر در موارد خاص با توافق طرفین</a:t>
                </a:r>
              </a:p>
              <a:p>
                <a:pPr>
                  <a:lnSpc>
                    <a:spcPct val="150000"/>
                  </a:lnSpc>
                </a:pPr>
                <a:r>
                  <a:rPr lang="fa-IR" b="1" dirty="0">
                    <a:latin typeface="+mj-lt"/>
                    <a:ea typeface="+mj-ea"/>
                  </a:rPr>
                  <a:t> روز جمعه، روز تعطیل هفتگی کارگران با استفاده از مزد می باشد. کارگرانی که به هر عنوان در ایام تعطیل(جمعه یا تعطیلات رسمی)  کار کنند، در مقابل عدم استفاده از تعطیل، 40% اضافه بر مزد دریافت خواهند نمود. </a:t>
                </a:r>
              </a:p>
              <a:p>
                <a:pPr>
                  <a:lnSpc>
                    <a:spcPct val="150000"/>
                  </a:lnSpc>
                </a:pPr>
                <a:r>
                  <a:rPr lang="fa-IR" b="1" dirty="0">
                    <a:latin typeface="+mj-lt"/>
                    <a:ea typeface="+mj-ea"/>
                  </a:rPr>
                  <a:t>برای ثبت دستمزد، مبلغ دستمزد عادی به بدهكار حساب کالای در جریان ساخت و فوق العاده ها به حساب کنترل سربار ساخت بدهكار می شوند. همچنین به ازای دستمزد استحقاقی، حساب کنترل حقوق و دستمزد بستانكار می شود.</a:t>
                </a:r>
              </a:p>
              <a:p>
                <a:pPr>
                  <a:lnSpc>
                    <a:spcPct val="150000"/>
                  </a:lnSpc>
                </a:pPr>
                <a:r>
                  <a:rPr lang="fa-IR" b="1" dirty="0">
                    <a:latin typeface="+mj-lt"/>
                    <a:ea typeface="+mj-ea"/>
                  </a:rPr>
                  <a:t> نحوه محاسبه اضافه کاری:                            حقوق یک ساعت اضافه کاری   = 140%*    </a:t>
                </a:r>
                <a14:m>
                  <m:oMath xmlns:m="http://schemas.openxmlformats.org/officeDocument/2006/math">
                    <m:f>
                      <m:fPr>
                        <m:ctrlPr>
                          <a:rPr lang="fa-IR" b="1" i="1">
                            <a:latin typeface="Cambria Math" panose="02040503050406030204" pitchFamily="18" charset="0"/>
                            <a:ea typeface="+mj-ea"/>
                          </a:rPr>
                        </m:ctrlPr>
                      </m:fPr>
                      <m:num>
                        <m:r>
                          <m:rPr>
                            <m:nor/>
                          </m:rPr>
                          <a:rPr lang="fa-IR" b="1" dirty="0"/>
                          <m:t>حقوق پایه</m:t>
                        </m:r>
                      </m:num>
                      <m:den>
                        <m:r>
                          <a:rPr lang="fa-IR" b="1" i="1">
                            <a:latin typeface="Cambria Math" panose="02040503050406030204" pitchFamily="18" charset="0"/>
                            <a:ea typeface="+mj-ea"/>
                          </a:rPr>
                          <m:t>𝟐𝟐𝟎</m:t>
                        </m:r>
                      </m:den>
                    </m:f>
                  </m:oMath>
                </a14:m>
                <a:endParaRPr lang="fa-IR" b="1" dirty="0">
                  <a:latin typeface="+mj-lt"/>
                  <a:ea typeface="+mj-ea"/>
                </a:endParaRPr>
              </a:p>
              <a:p>
                <a:pPr>
                  <a:lnSpc>
                    <a:spcPct val="150000"/>
                  </a:lnSpc>
                </a:pPr>
                <a:r>
                  <a:rPr lang="fa-IR" b="1" dirty="0"/>
                  <a:t>                                                         حقوق یک ساعت اضافه کاری   = 140%*    </a:t>
                </a:r>
                <a14:m>
                  <m:oMath xmlns:m="http://schemas.openxmlformats.org/officeDocument/2006/math">
                    <m:f>
                      <m:fPr>
                        <m:ctrlPr>
                          <a:rPr lang="fa-IR" b="1" i="1">
                            <a:latin typeface="Cambria Math" panose="02040503050406030204" pitchFamily="18" charset="0"/>
                          </a:rPr>
                        </m:ctrlPr>
                      </m:fPr>
                      <m:num>
                        <m:r>
                          <m:rPr>
                            <m:nor/>
                          </m:rPr>
                          <a:rPr lang="fa-IR" b="1" dirty="0"/>
                          <m:t>دستمزد روزانه</m:t>
                        </m:r>
                      </m:num>
                      <m:den>
                        <m:r>
                          <a:rPr lang="fa-IR" b="1" i="1">
                            <a:latin typeface="Cambria Math" panose="02040503050406030204" pitchFamily="18" charset="0"/>
                          </a:rPr>
                          <m:t>𝟕</m:t>
                        </m:r>
                        <m:r>
                          <a:rPr lang="fa-IR" b="1" i="1">
                            <a:latin typeface="Cambria Math" panose="02040503050406030204" pitchFamily="18" charset="0"/>
                          </a:rPr>
                          <m:t>.</m:t>
                        </m:r>
                        <m:r>
                          <a:rPr lang="fa-IR" b="1" i="1">
                            <a:latin typeface="Cambria Math" panose="02040503050406030204" pitchFamily="18" charset="0"/>
                          </a:rPr>
                          <m:t>𝟑𝟑</m:t>
                        </m:r>
                      </m:den>
                    </m:f>
                  </m:oMath>
                </a14:m>
                <a:endParaRPr lang="en-US" b="1" dirty="0">
                  <a:latin typeface="+mj-lt"/>
                  <a:ea typeface="+mj-ea"/>
                </a:endParaRPr>
              </a:p>
            </p:txBody>
          </p:sp>
        </mc:Choice>
        <mc:Fallback xmlns="">
          <p:sp>
            <p:nvSpPr>
              <p:cNvPr id="4" name="Rectangle 3"/>
              <p:cNvSpPr>
                <a:spLocks noRot="1" noChangeAspect="1" noMove="1" noResize="1" noEditPoints="1" noAdjustHandles="1" noChangeArrowheads="1" noChangeShapeType="1" noTextEdit="1"/>
              </p:cNvSpPr>
              <p:nvPr/>
            </p:nvSpPr>
            <p:spPr>
              <a:xfrm>
                <a:off x="467544" y="908722"/>
                <a:ext cx="8568952" cy="5598327"/>
              </a:xfrm>
              <a:prstGeom prst="rect">
                <a:avLst/>
              </a:prstGeom>
              <a:blipFill>
                <a:blip r:embed="rId4"/>
                <a:stretch>
                  <a:fillRect l="-641" r="-712"/>
                </a:stretch>
              </a:blipFill>
            </p:spPr>
            <p:txBody>
              <a:bodyPr/>
              <a:lstStyle/>
              <a:p>
                <a:r>
                  <a:rPr lang="en-US">
                    <a:noFill/>
                  </a:rPr>
                  <a:t> </a:t>
                </a:r>
              </a:p>
            </p:txBody>
          </p:sp>
        </mc:Fallback>
      </mc:AlternateContent>
      <p:pic>
        <p:nvPicPr>
          <p:cNvPr id="6" name="Picture 5"/>
          <p:cNvPicPr/>
          <p:nvPr/>
        </p:nvPicPr>
        <p:blipFill>
          <a:blip r:embed="rId5">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323528" y="548680"/>
            <a:ext cx="2304256" cy="1296144"/>
          </a:xfrm>
          <a:prstGeom prst="rect">
            <a:avLst/>
          </a:prstGeom>
        </p:spPr>
      </p:pic>
    </p:spTree>
    <p:extLst>
      <p:ext uri="{BB962C8B-B14F-4D97-AF65-F5344CB8AC3E}">
        <p14:creationId xmlns:p14="http://schemas.microsoft.com/office/powerpoint/2010/main" val="1811931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777801" y="188640"/>
            <a:ext cx="2114681" cy="923330"/>
          </a:xfrm>
          <a:prstGeom prst="rect">
            <a:avLst/>
          </a:prstGeom>
        </p:spPr>
        <p:txBody>
          <a:bodyPr wrap="none">
            <a:spAutoFit/>
          </a:bodyPr>
          <a:lstStyle/>
          <a:p>
            <a:r>
              <a:rPr lang="fa-IR" sz="5400" b="1" dirty="0">
                <a:ln w="3175">
                  <a:solidFill>
                    <a:schemeClr val="bg1"/>
                  </a:solidFill>
                </a:ln>
                <a:cs typeface="2  Titr" pitchFamily="2" charset="-78"/>
              </a:rPr>
              <a:t>نوبت کاري:</a:t>
            </a:r>
            <a:endParaRPr lang="fa-IR" sz="5400" dirty="0"/>
          </a:p>
        </p:txBody>
      </p:sp>
      <p:sp>
        <p:nvSpPr>
          <p:cNvPr id="7" name="Rectangle 6"/>
          <p:cNvSpPr/>
          <p:nvPr/>
        </p:nvSpPr>
        <p:spPr>
          <a:xfrm>
            <a:off x="251522" y="1351801"/>
            <a:ext cx="7344815" cy="1938992"/>
          </a:xfrm>
          <a:prstGeom prst="rect">
            <a:avLst/>
          </a:prstGeom>
        </p:spPr>
        <p:txBody>
          <a:bodyPr wrap="square">
            <a:spAutoFit/>
          </a:bodyPr>
          <a:lstStyle/>
          <a:p>
            <a:pPr>
              <a:lnSpc>
                <a:spcPct val="150000"/>
              </a:lnSpc>
            </a:pPr>
            <a:r>
              <a:rPr lang="fa-IR" sz="2000" dirty="0">
                <a:latin typeface="+mj-lt"/>
                <a:ea typeface="+mj-ea"/>
              </a:rPr>
              <a:t> به موجب ماده­هاي 55 و 56 قانون کار؛ </a:t>
            </a:r>
            <a:r>
              <a:rPr lang="fa-IR" sz="2000" b="1" dirty="0">
                <a:latin typeface="+mj-lt"/>
                <a:ea typeface="+mj-ea"/>
              </a:rPr>
              <a:t>كار نوبتي </a:t>
            </a:r>
            <a:r>
              <a:rPr lang="fa-IR" sz="2000" dirty="0">
                <a:latin typeface="+mj-lt"/>
                <a:ea typeface="+mj-ea"/>
              </a:rPr>
              <a:t>عبارت است از كاري كه در طول ماه گردش دارد، به نحوي كه نوبت­هاي آن در صبح يا عصر يا شب واقع مي­شود  مانند نگهبانان و كارگري كه در طول ماه به طور نوبتي كار مي­كند علاوه بر مزد به عنوان فوق العاده نوبت­كاري دريافت خواهد كرد.</a:t>
            </a:r>
          </a:p>
        </p:txBody>
      </p:sp>
      <p:pic>
        <p:nvPicPr>
          <p:cNvPr id="8" name="Picture 7"/>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96336" y="1111971"/>
            <a:ext cx="1296145" cy="166895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503356331"/>
              </p:ext>
            </p:extLst>
          </p:nvPr>
        </p:nvGraphicFramePr>
        <p:xfrm>
          <a:off x="389388" y="3290792"/>
          <a:ext cx="4287336" cy="1650376"/>
        </p:xfrm>
        <a:graphic>
          <a:graphicData uri="http://schemas.openxmlformats.org/drawingml/2006/table">
            <a:tbl>
              <a:tblPr rtl="1" firstRow="1" firstCol="1" bandRow="1"/>
              <a:tblGrid>
                <a:gridCol w="2065763">
                  <a:extLst>
                    <a:ext uri="{9D8B030D-6E8A-4147-A177-3AD203B41FA5}">
                      <a16:colId xmlns:a16="http://schemas.microsoft.com/office/drawing/2014/main" val="20000"/>
                    </a:ext>
                  </a:extLst>
                </a:gridCol>
                <a:gridCol w="2221573">
                  <a:extLst>
                    <a:ext uri="{9D8B030D-6E8A-4147-A177-3AD203B41FA5}">
                      <a16:colId xmlns:a16="http://schemas.microsoft.com/office/drawing/2014/main" val="20001"/>
                    </a:ext>
                  </a:extLst>
                </a:gridCol>
              </a:tblGrid>
              <a:tr h="412594">
                <a:tc>
                  <a:txBody>
                    <a:bodyPr/>
                    <a:lstStyle/>
                    <a:p>
                      <a:pPr algn="ctr" rtl="1">
                        <a:lnSpc>
                          <a:spcPct val="115000"/>
                        </a:lnSpc>
                        <a:spcAft>
                          <a:spcPts val="800"/>
                        </a:spcAft>
                      </a:pPr>
                      <a:r>
                        <a:rPr lang="fa-IR" sz="1600" b="1" dirty="0">
                          <a:solidFill>
                            <a:schemeClr val="bg1"/>
                          </a:solidFill>
                          <a:effectLst>
                            <a:outerShdw blurRad="38100" dist="38100" dir="2700000" algn="tl">
                              <a:srgbClr val="000000">
                                <a:alpha val="43137"/>
                              </a:srgbClr>
                            </a:outerShdw>
                          </a:effectLst>
                          <a:latin typeface="Tahoma"/>
                          <a:ea typeface="Times New Roman"/>
                          <a:cs typeface="+mn-cs"/>
                        </a:rPr>
                        <a:t>نوبت کار</a:t>
                      </a:r>
                      <a:endParaRPr lang="en-US" sz="1400" dirty="0">
                        <a:solidFill>
                          <a:schemeClr val="bg1"/>
                        </a:solidFill>
                        <a:effectLst>
                          <a:outerShdw blurRad="38100" dist="38100" dir="2700000" algn="tl">
                            <a:srgbClr val="000000">
                              <a:alpha val="43137"/>
                            </a:srgbClr>
                          </a:outerShdw>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rtl="1">
                        <a:lnSpc>
                          <a:spcPct val="115000"/>
                        </a:lnSpc>
                        <a:spcAft>
                          <a:spcPts val="800"/>
                        </a:spcAft>
                      </a:pPr>
                      <a:r>
                        <a:rPr lang="fa-IR" sz="1600" b="1" dirty="0">
                          <a:solidFill>
                            <a:schemeClr val="bg1"/>
                          </a:solidFill>
                          <a:effectLst>
                            <a:outerShdw blurRad="38100" dist="38100" dir="2700000" algn="tl">
                              <a:srgbClr val="000000">
                                <a:alpha val="43137"/>
                              </a:srgbClr>
                            </a:outerShdw>
                          </a:effectLst>
                          <a:latin typeface="Tahoma"/>
                          <a:ea typeface="Times New Roman"/>
                          <a:cs typeface="+mn-cs"/>
                        </a:rPr>
                        <a:t>درصد فوق ­العاده نوبت ­</a:t>
                      </a:r>
                      <a:r>
                        <a:rPr lang="fa-IR" sz="1600" b="1" dirty="0" smtClean="0">
                          <a:solidFill>
                            <a:schemeClr val="bg1"/>
                          </a:solidFill>
                          <a:effectLst>
                            <a:outerShdw blurRad="38100" dist="38100" dir="2700000" algn="tl">
                              <a:srgbClr val="000000">
                                <a:alpha val="43137"/>
                              </a:srgbClr>
                            </a:outerShdw>
                          </a:effectLst>
                          <a:latin typeface="Tahoma"/>
                          <a:ea typeface="Times New Roman"/>
                          <a:cs typeface="+mn-cs"/>
                        </a:rPr>
                        <a:t>کاري</a:t>
                      </a:r>
                      <a:endParaRPr lang="en-US" sz="1400" dirty="0">
                        <a:solidFill>
                          <a:schemeClr val="bg1"/>
                        </a:solidFill>
                        <a:effectLst>
                          <a:outerShdw blurRad="38100" dist="38100" dir="2700000" algn="tl">
                            <a:srgbClr val="000000">
                              <a:alpha val="43137"/>
                            </a:srgbClr>
                          </a:outerShdw>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412594">
                <a:tc>
                  <a:txBody>
                    <a:bodyPr/>
                    <a:lstStyle/>
                    <a:p>
                      <a:pPr algn="r" rtl="1">
                        <a:lnSpc>
                          <a:spcPct val="115000"/>
                        </a:lnSpc>
                        <a:spcAft>
                          <a:spcPts val="800"/>
                        </a:spcAft>
                      </a:pPr>
                      <a:r>
                        <a:rPr lang="fa-IR" sz="1600" b="1" dirty="0">
                          <a:solidFill>
                            <a:schemeClr val="tx1"/>
                          </a:solidFill>
                          <a:effectLst/>
                          <a:latin typeface="Tahoma"/>
                          <a:ea typeface="Times New Roman"/>
                          <a:cs typeface="+mn-cs"/>
                        </a:rPr>
                        <a:t>صبح و عصر</a:t>
                      </a:r>
                      <a:endParaRPr lang="en-US" sz="1400" dirty="0">
                        <a:solidFill>
                          <a:schemeClr val="tx1"/>
                        </a:solidFill>
                        <a:effectLst/>
                        <a:latin typeface="Calibri"/>
                        <a:ea typeface="Calibri"/>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lnSpc>
                          <a:spcPct val="115000"/>
                        </a:lnSpc>
                        <a:spcAft>
                          <a:spcPts val="800"/>
                        </a:spcAft>
                      </a:pPr>
                      <a:r>
                        <a:rPr lang="fa-IR" sz="1600" b="1" dirty="0">
                          <a:solidFill>
                            <a:schemeClr val="tx1"/>
                          </a:solidFill>
                          <a:effectLst/>
                          <a:latin typeface="Tahoma"/>
                          <a:ea typeface="Times New Roman"/>
                          <a:cs typeface="+mn-cs"/>
                        </a:rPr>
                        <a:t>10%</a:t>
                      </a:r>
                      <a:endParaRPr lang="en-US" sz="1400" dirty="0">
                        <a:solidFill>
                          <a:schemeClr val="tx1"/>
                        </a:solidFill>
                        <a:effectLst/>
                        <a:latin typeface="Calibri"/>
                        <a:ea typeface="Calibri"/>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2594">
                <a:tc>
                  <a:txBody>
                    <a:bodyPr/>
                    <a:lstStyle/>
                    <a:p>
                      <a:pPr algn="r" rtl="1">
                        <a:lnSpc>
                          <a:spcPct val="115000"/>
                        </a:lnSpc>
                        <a:spcAft>
                          <a:spcPts val="800"/>
                        </a:spcAft>
                      </a:pPr>
                      <a:r>
                        <a:rPr lang="fa-IR" sz="1600" b="1" dirty="0">
                          <a:solidFill>
                            <a:schemeClr val="tx1"/>
                          </a:solidFill>
                          <a:effectLst/>
                          <a:latin typeface="Tahoma"/>
                          <a:ea typeface="Times New Roman"/>
                          <a:cs typeface="+mn-cs"/>
                        </a:rPr>
                        <a:t>صبح و عصر و شب</a:t>
                      </a:r>
                      <a:endParaRPr lang="en-US" sz="1400" dirty="0">
                        <a:solidFill>
                          <a:schemeClr val="tx1"/>
                        </a:solidFill>
                        <a:effectLst/>
                        <a:latin typeface="Calibri"/>
                        <a:ea typeface="Calibri"/>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800"/>
                        </a:spcAft>
                      </a:pPr>
                      <a:r>
                        <a:rPr lang="fa-IR" sz="1600" b="1" dirty="0">
                          <a:solidFill>
                            <a:schemeClr val="tx1"/>
                          </a:solidFill>
                          <a:effectLst/>
                          <a:latin typeface="Tahoma"/>
                          <a:ea typeface="Times New Roman"/>
                          <a:cs typeface="+mn-cs"/>
                        </a:rPr>
                        <a:t>15%</a:t>
                      </a:r>
                      <a:endParaRPr lang="en-US" sz="1400" dirty="0">
                        <a:solidFill>
                          <a:schemeClr val="tx1"/>
                        </a:solidFill>
                        <a:effectLst/>
                        <a:latin typeface="Calibri"/>
                        <a:ea typeface="Calibri"/>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2594">
                <a:tc>
                  <a:txBody>
                    <a:bodyPr/>
                    <a:lstStyle/>
                    <a:p>
                      <a:pPr algn="r" rtl="1">
                        <a:lnSpc>
                          <a:spcPct val="115000"/>
                        </a:lnSpc>
                        <a:spcAft>
                          <a:spcPts val="800"/>
                        </a:spcAft>
                      </a:pPr>
                      <a:r>
                        <a:rPr lang="fa-IR" sz="1600" b="1" dirty="0">
                          <a:solidFill>
                            <a:schemeClr val="tx1"/>
                          </a:solidFill>
                          <a:effectLst/>
                          <a:latin typeface="Tahoma"/>
                          <a:ea typeface="Times New Roman"/>
                          <a:cs typeface="+mn-cs"/>
                        </a:rPr>
                        <a:t>صبح و شب </a:t>
                      </a:r>
                      <a:r>
                        <a:rPr lang="fa-IR" sz="1600" b="1" dirty="0" smtClean="0">
                          <a:solidFill>
                            <a:schemeClr val="tx1"/>
                          </a:solidFill>
                          <a:effectLst/>
                          <a:latin typeface="Tahoma"/>
                          <a:ea typeface="Times New Roman"/>
                          <a:cs typeface="+mn-cs"/>
                        </a:rPr>
                        <a:t>يا </a:t>
                      </a:r>
                      <a:r>
                        <a:rPr lang="fa-IR" sz="1600" b="1" dirty="0">
                          <a:solidFill>
                            <a:schemeClr val="tx1"/>
                          </a:solidFill>
                          <a:effectLst/>
                          <a:latin typeface="Tahoma"/>
                          <a:ea typeface="Times New Roman"/>
                          <a:cs typeface="+mn-cs"/>
                        </a:rPr>
                        <a:t>عصر و شب</a:t>
                      </a:r>
                      <a:endParaRPr lang="en-US" sz="1400" dirty="0">
                        <a:solidFill>
                          <a:schemeClr val="tx1"/>
                        </a:solidFill>
                        <a:effectLst/>
                        <a:latin typeface="Calibri"/>
                        <a:ea typeface="Calibri"/>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lnSpc>
                          <a:spcPct val="115000"/>
                        </a:lnSpc>
                        <a:spcAft>
                          <a:spcPts val="800"/>
                        </a:spcAft>
                      </a:pPr>
                      <a:r>
                        <a:rPr lang="fa-IR" sz="1600" b="1" dirty="0">
                          <a:solidFill>
                            <a:schemeClr val="tx1"/>
                          </a:solidFill>
                          <a:effectLst/>
                          <a:latin typeface="Tahoma"/>
                          <a:ea typeface="Times New Roman"/>
                          <a:cs typeface="+mn-cs"/>
                        </a:rPr>
                        <a:t>22.5%</a:t>
                      </a:r>
                      <a:endParaRPr lang="en-US" sz="1400" dirty="0">
                        <a:solidFill>
                          <a:schemeClr val="tx1"/>
                        </a:solidFill>
                        <a:effectLst/>
                        <a:latin typeface="Calibri"/>
                        <a:ea typeface="Calibri"/>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Rectangle 10"/>
          <p:cNvSpPr/>
          <p:nvPr/>
        </p:nvSpPr>
        <p:spPr>
          <a:xfrm>
            <a:off x="306523" y="5085187"/>
            <a:ext cx="8837479" cy="1200329"/>
          </a:xfrm>
          <a:prstGeom prst="rect">
            <a:avLst/>
          </a:prstGeom>
        </p:spPr>
        <p:txBody>
          <a:bodyPr wrap="square">
            <a:spAutoFit/>
          </a:bodyPr>
          <a:lstStyle/>
          <a:p>
            <a:pPr>
              <a:lnSpc>
                <a:spcPct val="120000"/>
              </a:lnSpc>
            </a:pPr>
            <a:r>
              <a:rPr lang="fa-IR" b="1" dirty="0">
                <a:ln w="3175">
                  <a:solidFill>
                    <a:srgbClr val="0070C0"/>
                  </a:solidFill>
                </a:ln>
                <a:latin typeface="Calibri"/>
                <a:ea typeface="Times New Roman"/>
              </a:rPr>
              <a:t>نکته:</a:t>
            </a:r>
            <a:r>
              <a:rPr lang="fa-IR" sz="2000" dirty="0">
                <a:latin typeface="+mj-lt"/>
                <a:ea typeface="+mj-ea"/>
              </a:rPr>
              <a:t> به موجب ماده 53 قانون کار؛ </a:t>
            </a:r>
            <a:r>
              <a:rPr lang="fa-IR" sz="2000" b="1" dirty="0">
                <a:latin typeface="+mj-lt"/>
                <a:ea typeface="+mj-ea"/>
              </a:rPr>
              <a:t>كار روز</a:t>
            </a:r>
            <a:r>
              <a:rPr lang="fa-IR" sz="2000" dirty="0">
                <a:latin typeface="+mj-lt"/>
                <a:ea typeface="+mj-ea"/>
              </a:rPr>
              <a:t>، كارهايي است كه زمان انجام آن از ساعت 6 بامداد تا 22 مي­باشد و </a:t>
            </a:r>
            <a:r>
              <a:rPr lang="fa-IR" sz="2000" b="1" dirty="0">
                <a:latin typeface="+mj-lt"/>
                <a:ea typeface="+mj-ea"/>
              </a:rPr>
              <a:t>كار شب </a:t>
            </a:r>
            <a:r>
              <a:rPr lang="fa-IR" sz="2000" dirty="0">
                <a:latin typeface="+mj-lt"/>
                <a:ea typeface="+mj-ea"/>
              </a:rPr>
              <a:t>كارهايي است كه زمان انجام آن بين 22 تا 6 بامداد قرار دارد. </a:t>
            </a:r>
            <a:r>
              <a:rPr lang="fa-IR" sz="2000" b="1" dirty="0">
                <a:latin typeface="+mj-lt"/>
                <a:ea typeface="+mj-ea"/>
              </a:rPr>
              <a:t>كار مختلط </a:t>
            </a:r>
            <a:r>
              <a:rPr lang="fa-IR" sz="2000" dirty="0">
                <a:latin typeface="+mj-lt"/>
                <a:ea typeface="+mj-ea"/>
              </a:rPr>
              <a:t>نيز كارهايي است كه بخشي از ساعات انجام آن در روز و قسمتي از آن در شب واقع مي­شود.</a:t>
            </a:r>
            <a:endParaRPr lang="en-US" sz="2000" dirty="0">
              <a:latin typeface="+mj-lt"/>
              <a:ea typeface="+mj-ea"/>
            </a:endParaRPr>
          </a:p>
        </p:txBody>
      </p:sp>
    </p:spTree>
    <p:extLst>
      <p:ext uri="{BB962C8B-B14F-4D97-AF65-F5344CB8AC3E}">
        <p14:creationId xmlns:p14="http://schemas.microsoft.com/office/powerpoint/2010/main" val="4201734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67546" y="476674"/>
            <a:ext cx="8332613" cy="4247317"/>
          </a:xfrm>
          <a:prstGeom prst="rect">
            <a:avLst/>
          </a:prstGeom>
        </p:spPr>
        <p:txBody>
          <a:bodyPr wrap="square">
            <a:spAutoFit/>
          </a:bodyPr>
          <a:lstStyle/>
          <a:p>
            <a:pPr>
              <a:lnSpc>
                <a:spcPct val="150000"/>
              </a:lnSpc>
            </a:pPr>
            <a:r>
              <a:rPr lang="fa-IR" sz="2000" dirty="0">
                <a:latin typeface="+mj-lt"/>
                <a:ea typeface="+mj-ea"/>
              </a:rPr>
              <a:t>در </a:t>
            </a:r>
            <a:r>
              <a:rPr lang="fa-IR" sz="2000" b="1" dirty="0">
                <a:latin typeface="+mj-lt"/>
                <a:ea typeface="+mj-ea"/>
              </a:rPr>
              <a:t>كارهاي مختلط، </a:t>
            </a:r>
            <a:r>
              <a:rPr lang="fa-IR" sz="2000" dirty="0">
                <a:latin typeface="+mj-lt"/>
                <a:ea typeface="+mj-ea"/>
              </a:rPr>
              <a:t>براي هر ساعت كار در شب، تنها به </a:t>
            </a:r>
            <a:r>
              <a:rPr lang="fa-IR" sz="2000" u="sng" dirty="0">
                <a:latin typeface="+mj-lt"/>
                <a:ea typeface="+mj-ea"/>
              </a:rPr>
              <a:t>كارگران غير نوبتي</a:t>
            </a:r>
            <a:r>
              <a:rPr lang="fa-IR" sz="2000" dirty="0">
                <a:latin typeface="+mj-lt"/>
                <a:ea typeface="+mj-ea"/>
              </a:rPr>
              <a:t>، </a:t>
            </a:r>
            <a:r>
              <a:rPr lang="fa-IR" sz="2000" u="sng" dirty="0">
                <a:latin typeface="+mj-lt"/>
                <a:ea typeface="+mj-ea"/>
              </a:rPr>
              <a:t>35% </a:t>
            </a:r>
            <a:r>
              <a:rPr lang="fa-IR" sz="2000" dirty="0">
                <a:latin typeface="+mj-lt"/>
                <a:ea typeface="+mj-ea"/>
              </a:rPr>
              <a:t>علاوه بر مزد به عنوان فوق العاده شب­كاري تعلق مي­گيرد.</a:t>
            </a:r>
            <a:endParaRPr lang="en-US" sz="2000" dirty="0">
              <a:latin typeface="+mj-lt"/>
              <a:ea typeface="+mj-ea"/>
            </a:endParaRPr>
          </a:p>
          <a:p>
            <a:pPr>
              <a:lnSpc>
                <a:spcPct val="150000"/>
              </a:lnSpc>
            </a:pPr>
            <a:r>
              <a:rPr lang="ar-SA" sz="2000" dirty="0">
                <a:latin typeface="+mj-lt"/>
                <a:ea typeface="+mj-ea"/>
              </a:rPr>
              <a:t>در بسياري از صنايع و كارخانجات نظير صنعت نفت (مثل پمپ بنزين)، نيروگاه­ها، فولاد و ذوب آهن و بطور كلي هر صنعتي كه در آن سرمايه گذاري اقتصادي سنگيني شده است و همچنين در برخي مشاغل خدماتي مثل پزشكي، پرستاري، آتش نشاني، نيروي انتظامي، خدمات آب، برق، تلفن و نظاير آن وجود دارد و افراد در اين نوع مشاغل بطور شبانه روزي در حال فعاليت هستند.</a:t>
            </a:r>
            <a:endParaRPr lang="fa-IR" sz="2000" dirty="0">
              <a:latin typeface="+mj-lt"/>
              <a:ea typeface="+mj-ea"/>
            </a:endParaRPr>
          </a:p>
          <a:p>
            <a:pPr>
              <a:lnSpc>
                <a:spcPct val="150000"/>
              </a:lnSpc>
            </a:pPr>
            <a:r>
              <a:rPr lang="fa-IR" sz="2000" b="1" dirty="0">
                <a:latin typeface="+mj-lt"/>
                <a:ea typeface="+mj-ea"/>
              </a:rPr>
              <a:t>کارهای سخت وزیان آور </a:t>
            </a:r>
            <a:r>
              <a:rPr lang="fa-IR" sz="2000" dirty="0">
                <a:latin typeface="+mj-lt"/>
                <a:ea typeface="+mj-ea"/>
              </a:rPr>
              <a:t>:کارهایی است که درآن ها عوامل فیزیکی ،شیمیایی،مکانیکی و بیولوژیکی محیط کار غیراستاندارد بوده که دراثر اشتغال کارگر تنشی به مراتب بالاتر از ظرفیت های طبیعی در وی ایجاد می گردد که نتیجه آن بیماری شغلی و عوارض ناشی از آن است.</a:t>
            </a:r>
            <a:endParaRPr lang="en-US" sz="2000" dirty="0">
              <a:latin typeface="+mj-lt"/>
              <a:ea typeface="+mj-ea"/>
            </a:endParaRPr>
          </a:p>
        </p:txBody>
      </p:sp>
    </p:spTree>
    <p:extLst>
      <p:ext uri="{BB962C8B-B14F-4D97-AF65-F5344CB8AC3E}">
        <p14:creationId xmlns:p14="http://schemas.microsoft.com/office/powerpoint/2010/main" val="944061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075512" y="260648"/>
            <a:ext cx="1771640" cy="923330"/>
          </a:xfrm>
          <a:prstGeom prst="rect">
            <a:avLst/>
          </a:prstGeom>
        </p:spPr>
        <p:txBody>
          <a:bodyPr wrap="none">
            <a:spAutoFit/>
          </a:bodyPr>
          <a:lstStyle/>
          <a:p>
            <a:r>
              <a:rPr lang="fa-IR" sz="5400" b="1" dirty="0">
                <a:ln w="3175">
                  <a:solidFill>
                    <a:schemeClr val="bg1"/>
                  </a:solidFill>
                </a:ln>
                <a:cs typeface="2  Titr" pitchFamily="2" charset="-78"/>
              </a:rPr>
              <a:t>ماموريت:</a:t>
            </a:r>
            <a:endParaRPr lang="fa-IR" sz="5400" dirty="0"/>
          </a:p>
        </p:txBody>
      </p:sp>
      <p:sp>
        <p:nvSpPr>
          <p:cNvPr id="5" name="Rectangle 4"/>
          <p:cNvSpPr/>
          <p:nvPr/>
        </p:nvSpPr>
        <p:spPr>
          <a:xfrm>
            <a:off x="381837" y="1772816"/>
            <a:ext cx="8485304" cy="3785652"/>
          </a:xfrm>
          <a:prstGeom prst="rect">
            <a:avLst/>
          </a:prstGeom>
        </p:spPr>
        <p:txBody>
          <a:bodyPr wrap="square">
            <a:spAutoFit/>
          </a:bodyPr>
          <a:lstStyle/>
          <a:p>
            <a:pPr>
              <a:lnSpc>
                <a:spcPct val="150000"/>
              </a:lnSpc>
            </a:pPr>
            <a:r>
              <a:rPr lang="fa-IR" sz="2000" dirty="0">
                <a:latin typeface="+mj-lt"/>
                <a:ea typeface="+mj-ea"/>
              </a:rPr>
              <a:t>بموجب تبصره ماده 46 قانون کار؛ مأموريت به موردي اطلاق مي شود كه كارگر براي انجام كار، حداقل 50 كيلومتر از محل كارگاه اصلي دور شود و يا ناگزير باشد حداقل يك شب در محل مأموريت توقف نمايد. </a:t>
            </a:r>
            <a:endParaRPr lang="en-US" sz="2000" dirty="0">
              <a:latin typeface="+mj-lt"/>
              <a:ea typeface="+mj-ea"/>
            </a:endParaRPr>
          </a:p>
          <a:p>
            <a:pPr>
              <a:lnSpc>
                <a:spcPct val="150000"/>
              </a:lnSpc>
            </a:pPr>
            <a:r>
              <a:rPr lang="ar-SA" sz="2000" dirty="0">
                <a:latin typeface="+mj-lt"/>
                <a:ea typeface="+mj-ea"/>
              </a:rPr>
              <a:t>به موجب ماده 46 قانون کار؛ به كارگراني كه به موجب قرار داد يا موافقت بعدي به مأموريت­هاي خارج از محل خدمت اعزام مي­شوند، فوق العاده مأموريت تعلق مي­گيرد. </a:t>
            </a:r>
            <a:r>
              <a:rPr lang="ar-SA" sz="2000" b="1" dirty="0">
                <a:effectLst>
                  <a:outerShdw blurRad="38100" dist="38100" dir="2700000" algn="tl">
                    <a:srgbClr val="000000">
                      <a:alpha val="43137"/>
                    </a:srgbClr>
                  </a:outerShdw>
                </a:effectLst>
                <a:latin typeface="+mj-lt"/>
                <a:ea typeface="+mj-ea"/>
              </a:rPr>
              <a:t>اين فوق­العاده نبايد كمتر از مزد ثابت يا مزد مبناي روزانه </a:t>
            </a:r>
            <a:r>
              <a:rPr lang="ar-SA" sz="2000" dirty="0">
                <a:latin typeface="+mj-lt"/>
                <a:ea typeface="+mj-ea"/>
              </a:rPr>
              <a:t>كارگران باشد. همچنين كارفرما مكلف است وسيله يا هزينه رفت و برگشت آنها را تامين نمايد. </a:t>
            </a:r>
            <a:endParaRPr lang="fa-IR" sz="2000" dirty="0">
              <a:latin typeface="+mj-lt"/>
              <a:ea typeface="+mj-ea"/>
            </a:endParaRPr>
          </a:p>
          <a:p>
            <a:pPr>
              <a:lnSpc>
                <a:spcPct val="150000"/>
              </a:lnSpc>
            </a:pPr>
            <a:endParaRPr lang="en-US" sz="2000" dirty="0">
              <a:latin typeface="+mj-lt"/>
              <a:ea typeface="+mj-ea"/>
            </a:endParaRPr>
          </a:p>
        </p:txBody>
      </p:sp>
      <p:sp>
        <p:nvSpPr>
          <p:cNvPr id="6" name="Flowchart: Connector 5"/>
          <p:cNvSpPr/>
          <p:nvPr/>
        </p:nvSpPr>
        <p:spPr>
          <a:xfrm>
            <a:off x="899592" y="4725144"/>
            <a:ext cx="1440160" cy="1152128"/>
          </a:xfrm>
          <a:prstGeom prst="flowChartConnector">
            <a:avLst/>
          </a:prstGeom>
          <a:solidFill>
            <a:srgbClr val="5B9BD5"/>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a-IR" dirty="0">
                <a:latin typeface="Calibri"/>
                <a:ea typeface="Calibri"/>
                <a:cs typeface="B Titr"/>
              </a:rPr>
              <a:t>حداقل 50 کيلومتر</a:t>
            </a:r>
            <a:endParaRPr lang="en-US" sz="1100" dirty="0">
              <a:latin typeface="Calibri"/>
              <a:ea typeface="Calibri"/>
              <a:cs typeface="Arial"/>
            </a:endParaRPr>
          </a:p>
        </p:txBody>
      </p:sp>
    </p:spTree>
    <p:extLst>
      <p:ext uri="{BB962C8B-B14F-4D97-AF65-F5344CB8AC3E}">
        <p14:creationId xmlns:p14="http://schemas.microsoft.com/office/powerpoint/2010/main" val="3505052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91680" y="292588"/>
            <a:ext cx="7236296" cy="830997"/>
          </a:xfrm>
          <a:prstGeom prst="rect">
            <a:avLst/>
          </a:prstGeom>
        </p:spPr>
        <p:txBody>
          <a:bodyPr wrap="square">
            <a:spAutoFit/>
          </a:bodyPr>
          <a:lstStyle/>
          <a:p>
            <a:r>
              <a:rPr lang="en-US" sz="2000" dirty="0">
                <a:latin typeface="+mj-lt"/>
                <a:ea typeface="+mj-ea"/>
                <a:cs typeface="Koodak" pitchFamily="2" charset="-78"/>
                <a:sym typeface="Wingdings"/>
              </a:rPr>
              <a:t></a:t>
            </a:r>
            <a:r>
              <a:rPr lang="ar-SA" sz="4800" dirty="0">
                <a:latin typeface="+mj-lt"/>
                <a:ea typeface="+mj-ea"/>
                <a:cs typeface="Koodak" pitchFamily="2" charset="-78"/>
              </a:rPr>
              <a:t> نمونه­اي از فرم درخواست مأموريت</a:t>
            </a:r>
            <a:endParaRPr lang="en-US" sz="4800" dirty="0">
              <a:latin typeface="+mj-lt"/>
              <a:ea typeface="+mj-ea"/>
              <a:cs typeface="Koodak" pitchFamily="2" charset="-78"/>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1" t="4115" r="1200" b="2663"/>
          <a:stretch/>
        </p:blipFill>
        <p:spPr bwMode="auto">
          <a:xfrm>
            <a:off x="1835696" y="1484784"/>
            <a:ext cx="6120680" cy="453650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41611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588225" y="620688"/>
            <a:ext cx="2225165" cy="923330"/>
          </a:xfrm>
          <a:prstGeom prst="rect">
            <a:avLst/>
          </a:prstGeom>
        </p:spPr>
        <p:txBody>
          <a:bodyPr wrap="square">
            <a:spAutoFit/>
          </a:bodyPr>
          <a:lstStyle/>
          <a:p>
            <a:r>
              <a:rPr lang="fa-IR" sz="5400" b="1" dirty="0">
                <a:ln w="3175">
                  <a:solidFill>
                    <a:schemeClr val="bg1"/>
                  </a:solidFill>
                </a:ln>
                <a:cs typeface="2  Titr" pitchFamily="2" charset="-78"/>
              </a:rPr>
              <a:t>تعطيل کاري:</a:t>
            </a:r>
            <a:endParaRPr lang="fa-IR" sz="5400" dirty="0"/>
          </a:p>
        </p:txBody>
      </p:sp>
      <p:sp>
        <p:nvSpPr>
          <p:cNvPr id="7" name="Rectangle 6"/>
          <p:cNvSpPr/>
          <p:nvPr/>
        </p:nvSpPr>
        <p:spPr>
          <a:xfrm>
            <a:off x="349898" y="2204864"/>
            <a:ext cx="8463490" cy="3096344"/>
          </a:xfrm>
          <a:prstGeom prst="rect">
            <a:avLst/>
          </a:prstGeom>
        </p:spPr>
        <p:txBody>
          <a:bodyPr vert="horz" lIns="91440" tIns="45720" rIns="91440" bIns="45720" rtlCol="0" anchor="t">
            <a:noAutofit/>
          </a:bodyPr>
          <a:lstStyle/>
          <a:p>
            <a:pPr>
              <a:lnSpc>
                <a:spcPct val="120000"/>
              </a:lnSpc>
              <a:spcBef>
                <a:spcPct val="0"/>
              </a:spcBef>
            </a:pPr>
            <a:r>
              <a:rPr lang="fa-IR" sz="2000" dirty="0">
                <a:latin typeface="+mj-lt"/>
                <a:ea typeface="+mj-ea"/>
              </a:rPr>
              <a:t>به موجب ماده 62 قانون کار؛ روز جمعه، روز تعطيل هفتگي كارگران با استفاده از مزد مي­باشد. تعطيل يك روز معين در هفته اجباري است. كارگراني كه به هر عنوان روزهاي جمعه كار مي­كنند، در مقابل </a:t>
            </a:r>
            <a:r>
              <a:rPr lang="fa-IR" sz="2000" u="sng" dirty="0">
                <a:latin typeface="+mj-lt"/>
                <a:ea typeface="+mj-ea"/>
              </a:rPr>
              <a:t>عدم استفاده از تعطيلي روز جمعه </a:t>
            </a:r>
            <a:r>
              <a:rPr lang="fa-IR" sz="2000" dirty="0">
                <a:latin typeface="+mj-lt"/>
                <a:ea typeface="+mj-ea"/>
              </a:rPr>
              <a:t>(و يا هر روز ديگري که به عنوان روز تعطيل مشخص شود)، </a:t>
            </a:r>
            <a:r>
              <a:rPr lang="fa-IR" sz="2000" u="sng" dirty="0">
                <a:latin typeface="+mj-lt"/>
                <a:ea typeface="+mj-ea"/>
              </a:rPr>
              <a:t>40% </a:t>
            </a:r>
            <a:r>
              <a:rPr lang="fa-IR" sz="2000" dirty="0">
                <a:latin typeface="+mj-lt"/>
                <a:ea typeface="+mj-ea"/>
              </a:rPr>
              <a:t>اضافه بر مزد دريافت خواهند كرد.</a:t>
            </a:r>
            <a:endParaRPr lang="en-US" sz="2000" dirty="0">
              <a:latin typeface="+mj-lt"/>
              <a:ea typeface="+mj-ea"/>
            </a:endParaRPr>
          </a:p>
        </p:txBody>
      </p:sp>
    </p:spTree>
    <p:extLst>
      <p:ext uri="{BB962C8B-B14F-4D97-AF65-F5344CB8AC3E}">
        <p14:creationId xmlns:p14="http://schemas.microsoft.com/office/powerpoint/2010/main" val="3796608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7754" y="404664"/>
            <a:ext cx="8986247" cy="6048672"/>
          </a:xfrm>
          <a:prstGeom prst="rect">
            <a:avLst/>
          </a:prstGeom>
        </p:spPr>
        <p:txBody>
          <a:bodyPr vert="horz" lIns="91440" tIns="45720" rIns="91440" bIns="45720" rtlCol="0" anchor="t">
            <a:noAutofit/>
          </a:bodyPr>
          <a:lstStyle/>
          <a:p>
            <a:pPr>
              <a:lnSpc>
                <a:spcPct val="150000"/>
              </a:lnSpc>
              <a:spcBef>
                <a:spcPct val="0"/>
              </a:spcBef>
            </a:pPr>
            <a:r>
              <a:rPr lang="fa-IR" sz="2000" b="1" dirty="0">
                <a:ln w="3175">
                  <a:solidFill>
                    <a:srgbClr val="0070C0"/>
                  </a:solidFill>
                </a:ln>
                <a:latin typeface="Calibri"/>
                <a:ea typeface="Times New Roman"/>
              </a:rPr>
              <a:t>نکته:</a:t>
            </a:r>
          </a:p>
          <a:p>
            <a:pPr>
              <a:lnSpc>
                <a:spcPct val="150000"/>
              </a:lnSpc>
              <a:spcBef>
                <a:spcPct val="0"/>
              </a:spcBef>
            </a:pPr>
            <a:r>
              <a:rPr lang="fa-IR" sz="2000" b="1" dirty="0">
                <a:ln w="3175">
                  <a:solidFill>
                    <a:srgbClr val="0070C0"/>
                  </a:solidFill>
                </a:ln>
                <a:latin typeface="Calibri"/>
                <a:ea typeface="Times New Roman"/>
              </a:rPr>
              <a:t>     1.</a:t>
            </a:r>
            <a:r>
              <a:rPr lang="fa-IR" sz="2000" dirty="0">
                <a:latin typeface="+mj-lt"/>
                <a:ea typeface="+mj-ea"/>
              </a:rPr>
              <a:t>به موجب ماده 63 قانون کار؛ علاوه بر تعطيلات رسمي کشور، روز کارگر (11 ارديبهشت) نيز جزء تعطيلات رسمي کارگران به حساب مي­آيد. بنابراين کار کارگران در اين روز نيز منجر به دريافت 40% فوق العاده تعطيل­کاري خواهد شد.</a:t>
            </a:r>
          </a:p>
          <a:p>
            <a:pPr>
              <a:lnSpc>
                <a:spcPct val="150000"/>
              </a:lnSpc>
              <a:spcBef>
                <a:spcPct val="0"/>
              </a:spcBef>
            </a:pPr>
            <a:r>
              <a:rPr lang="fa-IR" sz="2000" b="1" dirty="0">
                <a:ln w="3175">
                  <a:solidFill>
                    <a:srgbClr val="0070C0"/>
                  </a:solidFill>
                </a:ln>
                <a:latin typeface="+mj-lt"/>
                <a:ea typeface="+mj-ea"/>
              </a:rPr>
              <a:t>    </a:t>
            </a:r>
            <a:r>
              <a:rPr lang="fa-IR" sz="2000" b="1" dirty="0">
                <a:ln w="3175">
                  <a:solidFill>
                    <a:srgbClr val="0070C0"/>
                  </a:solidFill>
                </a:ln>
                <a:latin typeface="Calibri"/>
                <a:ea typeface="Times New Roman"/>
              </a:rPr>
              <a:t>2.</a:t>
            </a:r>
            <a:r>
              <a:rPr lang="fa-IR" sz="2000" dirty="0">
                <a:latin typeface="+mj-lt"/>
                <a:ea typeface="+mj-ea"/>
              </a:rPr>
              <a:t>به خاطر داشته باشيد چنانچه فرد در روز تعطيل(کارعادي و در روز تعطيل واقع شده است)حضور داشته باشيد به ميزان ساعت کاري موظف 40% فوق العاده دريافت مي کند و نسبت به مازاد ساعت کاري دريافت خواهد کرد.</a:t>
            </a:r>
          </a:p>
          <a:p>
            <a:pPr>
              <a:lnSpc>
                <a:spcPct val="150000"/>
              </a:lnSpc>
              <a:spcBef>
                <a:spcPct val="0"/>
              </a:spcBef>
            </a:pPr>
            <a:r>
              <a:rPr lang="fa-IR" sz="2000" dirty="0">
                <a:latin typeface="+mj-lt"/>
                <a:ea typeface="+mj-ea"/>
              </a:rPr>
              <a:t> براي مثال آقايان انديشه و شهرياري در شرکتي مشغول به کار مي باشند. روز تعطيل آقاي انديشه، جمعه و روز تعطيل آقاي شهرياري شنبه مي باشد.آقاي شهرياري بابت کار در روز جمعه 40% فوق العاده تعطيل کاري دريافت مي کند و اگر آقاي انديشه به طور موردي در روز جمعه کارکند مشابه اضافه کاري 140% دريافت خواهد کرد. توجه داشته باشيد اقاي شهرياري فوق العاده تعطيل کاري را در ازاي ساعت موظف خود دريافت مي کند و اگر بيش از ساعت موظف حضور داشته باشد به ازاي مازاد بايد 140% دريافت کند.</a:t>
            </a:r>
          </a:p>
          <a:p>
            <a:pPr>
              <a:lnSpc>
                <a:spcPct val="150000"/>
              </a:lnSpc>
              <a:spcBef>
                <a:spcPct val="0"/>
              </a:spcBef>
            </a:pPr>
            <a:endParaRPr lang="en-US" sz="2000" dirty="0">
              <a:latin typeface="+mj-lt"/>
              <a:ea typeface="+mj-ea"/>
            </a:endParaRPr>
          </a:p>
        </p:txBody>
      </p:sp>
    </p:spTree>
    <p:extLst>
      <p:ext uri="{BB962C8B-B14F-4D97-AF65-F5344CB8AC3E}">
        <p14:creationId xmlns:p14="http://schemas.microsoft.com/office/powerpoint/2010/main" val="3515398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732242" y="404664"/>
            <a:ext cx="2082973" cy="923330"/>
          </a:xfrm>
          <a:prstGeom prst="rect">
            <a:avLst/>
          </a:prstGeom>
        </p:spPr>
        <p:txBody>
          <a:bodyPr wrap="square">
            <a:spAutoFit/>
          </a:bodyPr>
          <a:lstStyle/>
          <a:p>
            <a:r>
              <a:rPr lang="fa-IR" sz="5400" b="1" dirty="0">
                <a:ln w="3175">
                  <a:solidFill>
                    <a:schemeClr val="bg1"/>
                  </a:solidFill>
                </a:ln>
                <a:cs typeface="2  Titr" pitchFamily="2" charset="-78"/>
              </a:rPr>
              <a:t>مرخصي ها:</a:t>
            </a:r>
            <a:endParaRPr lang="fa-IR" sz="5400" dirty="0"/>
          </a:p>
        </p:txBody>
      </p:sp>
      <p:sp>
        <p:nvSpPr>
          <p:cNvPr id="9" name="Rectangle 8"/>
          <p:cNvSpPr/>
          <p:nvPr/>
        </p:nvSpPr>
        <p:spPr>
          <a:xfrm>
            <a:off x="35497" y="1400002"/>
            <a:ext cx="8856984" cy="3238618"/>
          </a:xfrm>
          <a:prstGeom prst="rect">
            <a:avLst/>
          </a:prstGeom>
        </p:spPr>
        <p:txBody>
          <a:bodyPr vert="horz" lIns="91440" tIns="45720" rIns="91440" bIns="45720" rtlCol="0" anchor="t">
            <a:noAutofit/>
          </a:bodyPr>
          <a:lstStyle/>
          <a:p>
            <a:pPr>
              <a:lnSpc>
                <a:spcPct val="120000"/>
              </a:lnSpc>
              <a:spcBef>
                <a:spcPct val="0"/>
              </a:spcBef>
            </a:pPr>
            <a:r>
              <a:rPr lang="ar-SA" sz="2000" dirty="0">
                <a:latin typeface="+mj-lt"/>
                <a:ea typeface="+mj-ea"/>
              </a:rPr>
              <a:t>عدم حضور مستخدم در ساعات موظف در محل کار مي تواند با مجوز (موجه) باشد که اصطلاحاً به آن مرخصي گفته مي­شود و با توجه به علت عدم حضور در يکي از انواع مرخصي­هاي زير دسته بندي مي­شود.</a:t>
            </a:r>
            <a:endParaRPr lang="en-US" sz="2000" dirty="0">
              <a:latin typeface="+mj-lt"/>
              <a:ea typeface="+mj-ea"/>
            </a:endParaRPr>
          </a:p>
        </p:txBody>
      </p:sp>
      <p:sp>
        <p:nvSpPr>
          <p:cNvPr id="10" name="Rectangle 9"/>
          <p:cNvSpPr/>
          <p:nvPr/>
        </p:nvSpPr>
        <p:spPr>
          <a:xfrm>
            <a:off x="251520" y="3827951"/>
            <a:ext cx="6640870" cy="3088887"/>
          </a:xfrm>
          <a:prstGeom prst="rect">
            <a:avLst/>
          </a:prstGeom>
        </p:spPr>
        <p:txBody>
          <a:bodyPr vert="horz" lIns="91440" tIns="45720" rIns="91440" bIns="45720" rtlCol="0" anchor="t">
            <a:noAutofit/>
          </a:bodyPr>
          <a:lstStyle/>
          <a:p>
            <a:pPr>
              <a:lnSpc>
                <a:spcPct val="120000"/>
              </a:lnSpc>
              <a:spcBef>
                <a:spcPct val="0"/>
              </a:spcBef>
            </a:pPr>
            <a:r>
              <a:rPr lang="fa-IR" sz="2000" dirty="0">
                <a:latin typeface="+mj-lt"/>
                <a:ea typeface="+mj-ea"/>
              </a:rPr>
              <a:t>به موجب ماده 64 قانون کار؛ مرخصي استحقاقي سالانه كارگران با استفاده از مزد و احتساب چهار روز جمعه، جمعا يك ماه است (26 روز کاري در سال). ساير روزهاي تعطيل جزو ايام مرخصي محسوب نخواهد شد. براي كار كمتر از يك سال مرخصي مزبور به نسبت مدت كار انجام يافته محاسبه مي­شود.</a:t>
            </a:r>
            <a:endParaRPr lang="en-US" sz="2000" dirty="0">
              <a:latin typeface="+mj-lt"/>
              <a:ea typeface="+mj-ea"/>
            </a:endParaRPr>
          </a:p>
        </p:txBody>
      </p:sp>
      <p:pic>
        <p:nvPicPr>
          <p:cNvPr id="12" name="Picture 11"/>
          <p:cNvPicPr/>
          <p:nvPr/>
        </p:nvPicPr>
        <p:blipFill>
          <a:blip r:embed="rId3"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6892393" y="3933058"/>
            <a:ext cx="2000089" cy="1491843"/>
          </a:xfrm>
          <a:prstGeom prst="rect">
            <a:avLst/>
          </a:prstGeom>
        </p:spPr>
      </p:pic>
      <p:sp>
        <p:nvSpPr>
          <p:cNvPr id="13" name="Rectangle 12"/>
          <p:cNvSpPr/>
          <p:nvPr/>
        </p:nvSpPr>
        <p:spPr>
          <a:xfrm>
            <a:off x="6482847" y="2996954"/>
            <a:ext cx="2409635" cy="830997"/>
          </a:xfrm>
          <a:prstGeom prst="rect">
            <a:avLst/>
          </a:prstGeom>
        </p:spPr>
        <p:txBody>
          <a:bodyPr wrap="square">
            <a:spAutoFit/>
          </a:bodyPr>
          <a:lstStyle/>
          <a:p>
            <a:r>
              <a:rPr lang="fa-IR" sz="4800" b="1" dirty="0">
                <a:ln w="3175">
                  <a:solidFill>
                    <a:srgbClr val="0070C0"/>
                  </a:solidFill>
                </a:ln>
                <a:latin typeface="Calibri"/>
                <a:ea typeface="Times New Roman"/>
                <a:cs typeface="Koodak" pitchFamily="2" charset="-78"/>
              </a:rPr>
              <a:t>1.مرخصي استحقاقي :</a:t>
            </a:r>
          </a:p>
        </p:txBody>
      </p:sp>
    </p:spTree>
    <p:extLst>
      <p:ext uri="{BB962C8B-B14F-4D97-AF65-F5344CB8AC3E}">
        <p14:creationId xmlns:p14="http://schemas.microsoft.com/office/powerpoint/2010/main" val="3696895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1520" y="692696"/>
            <a:ext cx="8784976" cy="1152128"/>
          </a:xfrm>
          <a:prstGeom prst="rect">
            <a:avLst/>
          </a:prstGeom>
        </p:spPr>
        <p:txBody>
          <a:bodyPr vert="horz" lIns="91440" tIns="45720" rIns="91440" bIns="45720" rtlCol="0" anchor="t">
            <a:noAutofit/>
          </a:bodyPr>
          <a:lstStyle/>
          <a:p>
            <a:pPr>
              <a:lnSpc>
                <a:spcPct val="120000"/>
              </a:lnSpc>
              <a:spcBef>
                <a:spcPct val="0"/>
              </a:spcBef>
            </a:pPr>
            <a:r>
              <a:rPr lang="fa-IR" b="1" dirty="0">
                <a:ln w="3175">
                  <a:solidFill>
                    <a:srgbClr val="0070C0"/>
                  </a:solidFill>
                </a:ln>
                <a:latin typeface="Calibri"/>
                <a:ea typeface="Times New Roman"/>
              </a:rPr>
              <a:t>به عنوان مثال؛ </a:t>
            </a:r>
            <a:r>
              <a:rPr lang="fa-IR" sz="2000" dirty="0">
                <a:latin typeface="+mj-lt"/>
                <a:ea typeface="+mj-ea"/>
              </a:rPr>
              <a:t>آقاي الف از اول مهر ماه در شرکتي مشغول به کار شده است. تعداد روزي که آقاي الف مي­تواند از مرخصي استفاده کند عبارتست از:</a:t>
            </a:r>
            <a:endParaRPr lang="en-US" sz="2000" dirty="0">
              <a:latin typeface="+mj-lt"/>
              <a:ea typeface="+mj-ea"/>
            </a:endParaRPr>
          </a:p>
        </p:txBody>
      </p:sp>
      <mc:AlternateContent xmlns:mc="http://schemas.openxmlformats.org/markup-compatibility/2006" xmlns:a14="http://schemas.microsoft.com/office/drawing/2010/main">
        <mc:Choice Requires="a14">
          <p:sp>
            <p:nvSpPr>
              <p:cNvPr id="3" name="Rectangle 2"/>
              <p:cNvSpPr/>
              <p:nvPr/>
            </p:nvSpPr>
            <p:spPr>
              <a:xfrm>
                <a:off x="347701" y="1153717"/>
                <a:ext cx="2146119" cy="902555"/>
              </a:xfrm>
              <a:prstGeom prst="rect">
                <a:avLst/>
              </a:prstGeom>
            </p:spPr>
            <p:txBody>
              <a:bodyPr vert="horz" lIns="91440" tIns="45720" rIns="91440" bIns="45720" rtlCol="0" anchor="t">
                <a:noAutofit/>
              </a:bodyPr>
              <a:lstStyle/>
              <a:p>
                <a:pPr>
                  <a:lnSpc>
                    <a:spcPct val="120000"/>
                  </a:lnSpc>
                  <a:spcBef>
                    <a:spcPct val="0"/>
                  </a:spcBef>
                </a:pPr>
                <a14:m>
                  <m:oMathPara xmlns:m="http://schemas.openxmlformats.org/officeDocument/2006/math">
                    <m:oMathParaPr>
                      <m:jc m:val="centerGroup"/>
                    </m:oMathParaPr>
                    <m:oMath xmlns:m="http://schemas.openxmlformats.org/officeDocument/2006/math">
                      <m:f>
                        <m:fPr>
                          <m:ctrlPr>
                            <a:rPr lang="en-US" sz="2400" b="1" i="1">
                              <a:ln w="3175">
                                <a:noFill/>
                              </a:ln>
                              <a:latin typeface="Cambria Math" panose="02040503050406030204" pitchFamily="18" charset="0"/>
                              <a:ea typeface="Times New Roman"/>
                              <a:cs typeface="Koodak" pitchFamily="2" charset="-78"/>
                            </a:rPr>
                          </m:ctrlPr>
                        </m:fPr>
                        <m:num>
                          <m:r>
                            <a:rPr lang="fa-IR" sz="2400" b="1">
                              <a:ln w="3175">
                                <a:noFill/>
                              </a:ln>
                              <a:latin typeface="Cambria Math"/>
                              <a:ea typeface="Times New Roman"/>
                              <a:cs typeface="Koodak" pitchFamily="2" charset="-78"/>
                            </a:rPr>
                            <m:t>روز</m:t>
                          </m:r>
                          <m:r>
                            <m:rPr>
                              <m:nor/>
                            </m:rPr>
                            <a:rPr lang="fa-IR" sz="2400" dirty="0">
                              <a:cs typeface="Koodak" pitchFamily="2" charset="-78"/>
                            </a:rPr>
                            <m:t>26</m:t>
                          </m:r>
                        </m:num>
                        <m:den>
                          <m:r>
                            <a:rPr lang="fa-IR" sz="2400" b="1">
                              <a:ln w="3175">
                                <a:noFill/>
                              </a:ln>
                              <a:latin typeface="Cambria Math"/>
                              <a:ea typeface="Times New Roman"/>
                              <a:cs typeface="Koodak" pitchFamily="2" charset="-78"/>
                            </a:rPr>
                            <m:t>ماه</m:t>
                          </m:r>
                          <m:r>
                            <m:rPr>
                              <m:nor/>
                            </m:rPr>
                            <a:rPr lang="fa-IR" sz="2400" dirty="0">
                              <a:cs typeface="Koodak" pitchFamily="2" charset="-78"/>
                            </a:rPr>
                            <m:t>12</m:t>
                          </m:r>
                        </m:den>
                      </m:f>
                      <m:r>
                        <a:rPr lang="en-US" sz="2400" b="1" i="1">
                          <a:ln w="3175">
                            <a:noFill/>
                          </a:ln>
                          <a:latin typeface="Cambria Math"/>
                          <a:ea typeface="Cambria Math"/>
                          <a:cs typeface="Koodak" pitchFamily="2" charset="-78"/>
                        </a:rPr>
                        <m:t>×</m:t>
                      </m:r>
                      <m:r>
                        <a:rPr lang="fa-IR" sz="2400" b="1">
                          <a:ln w="3175">
                            <a:noFill/>
                          </a:ln>
                          <a:latin typeface="Cambria Math"/>
                          <a:ea typeface="Times New Roman"/>
                          <a:cs typeface="Koodak" pitchFamily="2" charset="-78"/>
                        </a:rPr>
                        <m:t>ماه</m:t>
                      </m:r>
                      <m:r>
                        <a:rPr lang="fa-IR" sz="2400" b="1">
                          <a:ln w="3175">
                            <a:noFill/>
                          </a:ln>
                          <a:latin typeface="Cambria Math"/>
                          <a:ea typeface="Times New Roman"/>
                          <a:cs typeface="Koodak" pitchFamily="2" charset="-78"/>
                        </a:rPr>
                        <m:t> </m:t>
                      </m:r>
                      <m:r>
                        <m:rPr>
                          <m:nor/>
                        </m:rPr>
                        <a:rPr lang="fa-IR" sz="2400" dirty="0">
                          <a:cs typeface="Koodak" pitchFamily="2" charset="-78"/>
                        </a:rPr>
                        <m:t>6</m:t>
                      </m:r>
                      <m:r>
                        <a:rPr lang="en-US" sz="2400" b="1">
                          <a:ln w="3175">
                            <a:noFill/>
                          </a:ln>
                          <a:latin typeface="Cambria Math"/>
                          <a:ea typeface="Times New Roman"/>
                          <a:cs typeface="Koodak" pitchFamily="2" charset="-78"/>
                        </a:rPr>
                        <m:t>=</m:t>
                      </m:r>
                      <m:r>
                        <a:rPr lang="fa-IR" sz="2400" b="1">
                          <a:ln w="3175">
                            <a:noFill/>
                          </a:ln>
                          <a:latin typeface="Cambria Math"/>
                          <a:ea typeface="Times New Roman"/>
                          <a:cs typeface="Koodak" pitchFamily="2" charset="-78"/>
                        </a:rPr>
                        <m:t>روز</m:t>
                      </m:r>
                      <m:r>
                        <m:rPr>
                          <m:nor/>
                        </m:rPr>
                        <a:rPr lang="fa-IR" sz="2400" dirty="0">
                          <a:cs typeface="Koodak" pitchFamily="2" charset="-78"/>
                        </a:rPr>
                        <m:t>13</m:t>
                      </m:r>
                    </m:oMath>
                  </m:oMathPara>
                </a14:m>
                <a:endParaRPr lang="fa-IR" sz="2400" b="1" dirty="0">
                  <a:ln w="3175">
                    <a:noFill/>
                  </a:ln>
                  <a:latin typeface="Calibri"/>
                  <a:ea typeface="Times New Roman"/>
                  <a:cs typeface="Koodak"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347701" y="1153717"/>
                <a:ext cx="2146119" cy="902555"/>
              </a:xfrm>
              <a:prstGeom prst="rect">
                <a:avLst/>
              </a:prstGeom>
              <a:blipFill>
                <a:blip r:embed="rId3"/>
                <a:stretch>
                  <a:fillRect r="-4830" b="-16216"/>
                </a:stretch>
              </a:blipFill>
            </p:spPr>
            <p:txBody>
              <a:bodyPr/>
              <a:lstStyle/>
              <a:p>
                <a:r>
                  <a:rPr lang="en-US">
                    <a:noFill/>
                  </a:rPr>
                  <a:t> </a:t>
                </a:r>
              </a:p>
            </p:txBody>
          </p:sp>
        </mc:Fallback>
      </mc:AlternateContent>
      <p:sp>
        <p:nvSpPr>
          <p:cNvPr id="4" name="Rectangle 3"/>
          <p:cNvSpPr/>
          <p:nvPr/>
        </p:nvSpPr>
        <p:spPr>
          <a:xfrm>
            <a:off x="347699" y="2708920"/>
            <a:ext cx="8676456" cy="1319402"/>
          </a:xfrm>
          <a:prstGeom prst="rect">
            <a:avLst/>
          </a:prstGeom>
        </p:spPr>
        <p:txBody>
          <a:bodyPr vert="horz" lIns="91440" tIns="45720" rIns="91440" bIns="45720" rtlCol="0" anchor="t">
            <a:noAutofit/>
          </a:bodyPr>
          <a:lstStyle/>
          <a:p>
            <a:pPr>
              <a:lnSpc>
                <a:spcPct val="120000"/>
              </a:lnSpc>
              <a:spcBef>
                <a:spcPct val="0"/>
              </a:spcBef>
            </a:pPr>
            <a:r>
              <a:rPr lang="ar-SA" b="1" dirty="0">
                <a:ln w="3175">
                  <a:solidFill>
                    <a:srgbClr val="0070C0"/>
                  </a:solidFill>
                </a:ln>
                <a:latin typeface="Calibri"/>
                <a:ea typeface="Times New Roman"/>
              </a:rPr>
              <a:t>نکته1: </a:t>
            </a:r>
            <a:r>
              <a:rPr lang="ar-SA" sz="2000" dirty="0">
                <a:latin typeface="+mj-lt"/>
                <a:ea typeface="+mj-ea"/>
              </a:rPr>
              <a:t>در صورتي که مستخدم از تمام يا قسمتي از اين مرخصي استفاده ننمايد، حقوق و فوق العاده­هاي مربوط در خاتمه سال تقويمي به وي پرداخت خواهد شد. به موجب ماده 66 قانون کار؛ </a:t>
            </a:r>
            <a:r>
              <a:rPr lang="fa-IR" sz="2000" dirty="0">
                <a:latin typeface="+mj-lt"/>
                <a:ea typeface="+mj-ea"/>
              </a:rPr>
              <a:t>كارگر نمي تواند بيش از 9 روز از مرخصي سالانه خود را ذخيره كند.</a:t>
            </a:r>
            <a:endParaRPr lang="en-US" sz="2000" dirty="0">
              <a:latin typeface="+mj-lt"/>
              <a:ea typeface="+mj-ea"/>
            </a:endParaRPr>
          </a:p>
        </p:txBody>
      </p:sp>
      <p:sp>
        <p:nvSpPr>
          <p:cNvPr id="5" name="Rectangle 4"/>
          <p:cNvSpPr/>
          <p:nvPr/>
        </p:nvSpPr>
        <p:spPr>
          <a:xfrm>
            <a:off x="360040" y="4149082"/>
            <a:ext cx="8676456" cy="830997"/>
          </a:xfrm>
          <a:prstGeom prst="rect">
            <a:avLst/>
          </a:prstGeom>
        </p:spPr>
        <p:txBody>
          <a:bodyPr vert="horz" lIns="91440" tIns="45720" rIns="91440" bIns="45720" rtlCol="0" anchor="t">
            <a:noAutofit/>
          </a:bodyPr>
          <a:lstStyle/>
          <a:p>
            <a:pPr>
              <a:lnSpc>
                <a:spcPct val="120000"/>
              </a:lnSpc>
              <a:spcBef>
                <a:spcPct val="0"/>
              </a:spcBef>
            </a:pPr>
            <a:r>
              <a:rPr lang="fa-IR" sz="2000" dirty="0">
                <a:latin typeface="+mj-lt"/>
                <a:ea typeface="+mj-ea"/>
              </a:rPr>
              <a:t>به موجب ماده 71 قانون کار؛ مطالبات مربوط به مدت مرخصي استحقاقي كارگر به وي و در صورت فوت او به ورثه او پرداخت مي­شود.</a:t>
            </a:r>
            <a:endParaRPr lang="en-US" sz="2000" dirty="0">
              <a:latin typeface="+mj-lt"/>
              <a:ea typeface="+mj-ea"/>
            </a:endParaRPr>
          </a:p>
        </p:txBody>
      </p:sp>
      <p:sp>
        <p:nvSpPr>
          <p:cNvPr id="6" name="Rectangle 5"/>
          <p:cNvSpPr/>
          <p:nvPr/>
        </p:nvSpPr>
        <p:spPr>
          <a:xfrm>
            <a:off x="347699" y="5229202"/>
            <a:ext cx="8676456" cy="1267981"/>
          </a:xfrm>
          <a:prstGeom prst="rect">
            <a:avLst/>
          </a:prstGeom>
        </p:spPr>
        <p:txBody>
          <a:bodyPr vert="horz" lIns="91440" tIns="45720" rIns="91440" bIns="45720" rtlCol="0" anchor="t">
            <a:noAutofit/>
          </a:bodyPr>
          <a:lstStyle/>
          <a:p>
            <a:pPr>
              <a:lnSpc>
                <a:spcPct val="120000"/>
              </a:lnSpc>
              <a:spcBef>
                <a:spcPct val="0"/>
              </a:spcBef>
            </a:pPr>
            <a:r>
              <a:rPr lang="fa-IR" b="1" dirty="0">
                <a:ln w="3175">
                  <a:solidFill>
                    <a:srgbClr val="0070C0"/>
                  </a:solidFill>
                </a:ln>
                <a:latin typeface="Calibri"/>
                <a:ea typeface="Times New Roman"/>
              </a:rPr>
              <a:t>نکته2: </a:t>
            </a:r>
            <a:r>
              <a:rPr lang="fa-IR" sz="2000" dirty="0">
                <a:latin typeface="+mj-lt"/>
                <a:ea typeface="+mj-ea"/>
              </a:rPr>
              <a:t>به موجب ماده 70 قانون کار؛ مرخصي كمتر از يك روز كاري جزو مرخصي استحقاقي منظور مي­شود که اصطلاحاً به آن مرخصي ساعتي گفته مي­شود.</a:t>
            </a:r>
            <a:endParaRPr lang="en-US" sz="2000" dirty="0">
              <a:latin typeface="+mj-lt"/>
              <a:ea typeface="+mj-ea"/>
            </a:endParaRPr>
          </a:p>
        </p:txBody>
      </p:sp>
    </p:spTree>
    <p:extLst>
      <p:ext uri="{BB962C8B-B14F-4D97-AF65-F5344CB8AC3E}">
        <p14:creationId xmlns:p14="http://schemas.microsoft.com/office/powerpoint/2010/main" val="2122869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7504" y="-603448"/>
            <a:ext cx="9036496" cy="5616624"/>
          </a:xfrm>
        </p:spPr>
        <p:txBody>
          <a:bodyPr>
            <a:normAutofit/>
          </a:bodyPr>
          <a:lstStyle/>
          <a:p>
            <a:pPr algn="r">
              <a:lnSpc>
                <a:spcPct val="115000"/>
              </a:lnSpc>
              <a:spcAft>
                <a:spcPts val="1000"/>
              </a:spcAft>
            </a:pPr>
            <a:r>
              <a:rPr lang="fa-IR" sz="1800" b="1" dirty="0">
                <a:cs typeface="+mn-cs"/>
              </a:rPr>
              <a:t>فرض کنيد شما به عنوان حسابدار در شرکتي مشغول به کار شده ايد؛ در شرکت شما افراد ديگري نيز مشغول به کار مي باشند. براي محاسبه حقوق و دستمزد خود و سايرين به چه اطلاعاتي نياز خواهيد داشت؟ براي انجام محاسبات مربوط به حقوق پرسنل، ملزم به رعايت چه قوانيني خواهيد بود؟ معمولاً آماده سازي اطلاعات مربوط به کارکرد کارکنان با توجه به قانون کار انجام مي گيرد. </a:t>
            </a:r>
            <a:br>
              <a:rPr lang="fa-IR" sz="1800" b="1" dirty="0">
                <a:cs typeface="+mn-cs"/>
              </a:rPr>
            </a:br>
            <a:r>
              <a:rPr lang="fa-IR" sz="1800" b="1" dirty="0">
                <a:cs typeface="+mn-cs"/>
              </a:rPr>
              <a:t>حقوق ودستمزد، دارای مطالب بسیاری می باشد که هر فرد حسابدار یا کسی که در حقوق و دستمزد سازمان کار می نماید نیاز به دانستن دانش تخصصی در این زمینه دارد، اطلاعاتی که باید کسب شود را می توان بطور خلاصه شامل موارد زیر بیان کرد: </a:t>
            </a:r>
            <a:br>
              <a:rPr lang="fa-IR" sz="1800" b="1" dirty="0">
                <a:cs typeface="+mn-cs"/>
              </a:rPr>
            </a:br>
            <a:r>
              <a:rPr lang="fa-IR" sz="1800" b="1" dirty="0">
                <a:cs typeface="+mn-cs"/>
              </a:rPr>
              <a:t>شناخت سیستم های حقوق و دستمزد،شناخت قوانین بیمه و مالیات و سایر موارد قانونی همچون: اضافه کاری، ماموریت.تهیه اسناد و مداراک ثبت لیست های حقوق و دستمزد و سایر موارد نام برد</a:t>
            </a:r>
            <a:br>
              <a:rPr lang="fa-IR" sz="1800" b="1" dirty="0">
                <a:cs typeface="+mn-cs"/>
              </a:rPr>
            </a:br>
            <a:endParaRPr lang="fa-IR" sz="1800" b="1" dirty="0">
              <a:ln w="9525" cmpd="sng">
                <a:solidFill>
                  <a:schemeClr val="bg1"/>
                </a:solidFill>
                <a:prstDash val="solid"/>
              </a:ln>
              <a:effectLst>
                <a:outerShdw blurRad="63500" sx="102000" sy="102000" algn="ctr" rotWithShape="0">
                  <a:prstClr val="black">
                    <a:alpha val="40000"/>
                  </a:prstClr>
                </a:outerShdw>
              </a:effectLst>
              <a:cs typeface="+mn-cs"/>
            </a:endParaRPr>
          </a:p>
        </p:txBody>
      </p:sp>
      <p:sp>
        <p:nvSpPr>
          <p:cNvPr id="5" name="Subtitle 4"/>
          <p:cNvSpPr>
            <a:spLocks noGrp="1"/>
          </p:cNvSpPr>
          <p:nvPr>
            <p:ph type="subTitle" idx="1"/>
          </p:nvPr>
        </p:nvSpPr>
        <p:spPr>
          <a:xfrm>
            <a:off x="1187624" y="0"/>
            <a:ext cx="8063880" cy="1700808"/>
          </a:xfrm>
        </p:spPr>
        <p:txBody>
          <a:bodyPr vert="horz" lIns="91440" tIns="45720" rIns="91440" bIns="45720" rtlCol="0" anchor="b">
            <a:normAutofit/>
          </a:bodyPr>
          <a:lstStyle/>
          <a:p>
            <a:pPr>
              <a:lnSpc>
                <a:spcPct val="115000"/>
              </a:lnSpc>
              <a:spcBef>
                <a:spcPct val="0"/>
              </a:spcBef>
              <a:spcAft>
                <a:spcPts val="1000"/>
              </a:spcAft>
            </a:pPr>
            <a:r>
              <a:rPr lang="fa-IR" sz="6000" b="1" dirty="0">
                <a:ln w="9525" cmpd="sng">
                  <a:solidFill>
                    <a:schemeClr val="bg1"/>
                  </a:solidFill>
                  <a:prstDash val="solid"/>
                </a:ln>
                <a:effectLst>
                  <a:outerShdw blurRad="63500" sx="102000" sy="102000" algn="ctr" rotWithShape="0">
                    <a:prstClr val="black">
                      <a:alpha val="40000"/>
                    </a:prstClr>
                  </a:outerShdw>
                </a:effectLst>
                <a:latin typeface="Aldhabi" panose="01000000000000000000" pitchFamily="2" charset="-78"/>
                <a:ea typeface="Times New Roman"/>
                <a:cs typeface="Aldhabi" panose="01000000000000000000" pitchFamily="2" charset="-78"/>
              </a:rPr>
              <a:t>کنترل ساعات کارکرد پرسنل</a:t>
            </a:r>
            <a:endParaRPr lang="fa-IR" sz="6000" b="1" dirty="0">
              <a:ln w="3175" cmpd="sng">
                <a:solidFill>
                  <a:srgbClr val="002060"/>
                </a:solidFill>
                <a:prstDash val="solid"/>
              </a:ln>
              <a:effectLst>
                <a:outerShdw blurRad="38100" dist="38100" dir="2700000" algn="tl">
                  <a:srgbClr val="000000">
                    <a:alpha val="43137"/>
                  </a:srgbClr>
                </a:outerShdw>
              </a:effectLst>
              <a:latin typeface="Aldhabi" panose="01000000000000000000" pitchFamily="2" charset="-78"/>
              <a:ea typeface="Times New Roman"/>
              <a:cs typeface="Aldhabi" panose="01000000000000000000" pitchFamily="2" charset="-78"/>
            </a:endParaRPr>
          </a:p>
        </p:txBody>
      </p:sp>
      <p:pic>
        <p:nvPicPr>
          <p:cNvPr id="8" name="Picture 7"/>
          <p:cNvPicPr/>
          <p:nvPr/>
        </p:nvPicPr>
        <p:blipFill>
          <a:blip r:embed="rId4">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0" y="4725144"/>
            <a:ext cx="2915816" cy="1584176"/>
          </a:xfrm>
          <a:prstGeom prst="rect">
            <a:avLst/>
          </a:prstGeom>
        </p:spPr>
      </p:pic>
    </p:spTree>
    <p:extLst>
      <p:ext uri="{BB962C8B-B14F-4D97-AF65-F5344CB8AC3E}">
        <p14:creationId xmlns:p14="http://schemas.microsoft.com/office/powerpoint/2010/main" val="1633967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9512" y="2"/>
            <a:ext cx="8856984" cy="7155805"/>
          </a:xfrm>
          <a:prstGeom prst="rect">
            <a:avLst/>
          </a:prstGeom>
        </p:spPr>
        <p:txBody>
          <a:bodyPr wrap="square">
            <a:spAutoFit/>
          </a:bodyPr>
          <a:lstStyle/>
          <a:p>
            <a:pPr>
              <a:lnSpc>
                <a:spcPct val="150000"/>
              </a:lnSpc>
              <a:spcBef>
                <a:spcPct val="0"/>
              </a:spcBef>
            </a:pPr>
            <a:endParaRPr lang="fa-IR" b="1" dirty="0">
              <a:ln w="3175">
                <a:solidFill>
                  <a:srgbClr val="0070C0"/>
                </a:solidFill>
              </a:ln>
              <a:latin typeface="Calibri"/>
              <a:ea typeface="Times New Roman"/>
            </a:endParaRPr>
          </a:p>
          <a:p>
            <a:pPr>
              <a:lnSpc>
                <a:spcPct val="150000"/>
              </a:lnSpc>
              <a:spcBef>
                <a:spcPct val="0"/>
              </a:spcBef>
            </a:pPr>
            <a:endParaRPr lang="fa-IR" b="1" dirty="0">
              <a:ln w="3175">
                <a:solidFill>
                  <a:srgbClr val="0070C0"/>
                </a:solidFill>
              </a:ln>
              <a:latin typeface="Calibri"/>
              <a:ea typeface="Times New Roman"/>
            </a:endParaRPr>
          </a:p>
          <a:p>
            <a:pPr>
              <a:lnSpc>
                <a:spcPct val="150000"/>
              </a:lnSpc>
              <a:spcBef>
                <a:spcPct val="0"/>
              </a:spcBef>
            </a:pPr>
            <a:r>
              <a:rPr lang="fa-IR" b="1" dirty="0">
                <a:ln w="3175">
                  <a:solidFill>
                    <a:srgbClr val="0070C0"/>
                  </a:solidFill>
                </a:ln>
                <a:latin typeface="Calibri"/>
                <a:ea typeface="Times New Roman"/>
              </a:rPr>
              <a:t>نکته3: </a:t>
            </a:r>
            <a:r>
              <a:rPr lang="fa-IR" b="1" dirty="0"/>
              <a:t>به موجب ماده 73 قانون کار؛ كليه كارگران در موارد ذيل حق برخورداري از سه روز مرخصي با استفاده از مزد را دارند که از ميزان مرخصي استحقاقي ساليانه کسر نخواهد شد:</a:t>
            </a:r>
            <a:endParaRPr lang="en-US" b="1" dirty="0"/>
          </a:p>
          <a:p>
            <a:pPr>
              <a:lnSpc>
                <a:spcPct val="150000"/>
              </a:lnSpc>
              <a:spcBef>
                <a:spcPct val="0"/>
              </a:spcBef>
            </a:pPr>
            <a:r>
              <a:rPr lang="fa-IR" b="1" dirty="0"/>
              <a:t>الف- ازدواج دايم.	ب­- فوت همسر ، پدر ، مادر و فرزندان.</a:t>
            </a:r>
            <a:endParaRPr lang="en-US" b="1" dirty="0"/>
          </a:p>
          <a:p>
            <a:pPr>
              <a:lnSpc>
                <a:spcPct val="150000"/>
              </a:lnSpc>
              <a:spcBef>
                <a:spcPct val="0"/>
              </a:spcBef>
            </a:pPr>
            <a:r>
              <a:rPr lang="fa-IR" b="1" dirty="0">
                <a:ln w="3175">
                  <a:solidFill>
                    <a:srgbClr val="0070C0"/>
                  </a:solidFill>
                </a:ln>
                <a:latin typeface="Calibri"/>
                <a:ea typeface="Times New Roman"/>
              </a:rPr>
              <a:t>نکته4: </a:t>
            </a:r>
            <a:r>
              <a:rPr lang="ar-SA" b="1" dirty="0"/>
              <a:t>به موجب تبصره 1 ماده 3 قانون ترويج تغذيه با شير مادر و حمايت از مادران در دوران شيردهي؛ مادران شيرده پس از شروع به کار مجدد در صورت ادامه شيردهي مي­توانند حداکثر تا بيست و چهار ماهگي کودک، روزانه يک ساعت از مرخصي (بدون کسر از مرخصي استحقاقي) استفاده کنند.</a:t>
            </a:r>
            <a:endParaRPr lang="fa-IR" b="1" dirty="0">
              <a:ln w="3175">
                <a:solidFill>
                  <a:srgbClr val="0070C0"/>
                </a:solidFill>
              </a:ln>
              <a:ea typeface="Times New Roman"/>
            </a:endParaRPr>
          </a:p>
          <a:p>
            <a:pPr>
              <a:lnSpc>
                <a:spcPct val="120000"/>
              </a:lnSpc>
              <a:spcBef>
                <a:spcPct val="0"/>
              </a:spcBef>
            </a:pPr>
            <a:r>
              <a:rPr lang="ar-SA" b="1" dirty="0">
                <a:ln w="3175">
                  <a:solidFill>
                    <a:srgbClr val="0070C0"/>
                  </a:solidFill>
                </a:ln>
                <a:ea typeface="Times New Roman"/>
              </a:rPr>
              <a:t>نکته</a:t>
            </a:r>
            <a:r>
              <a:rPr lang="fa-IR" b="1" dirty="0">
                <a:ln w="3175">
                  <a:solidFill>
                    <a:srgbClr val="0070C0"/>
                  </a:solidFill>
                </a:ln>
                <a:ea typeface="Times New Roman"/>
              </a:rPr>
              <a:t>5</a:t>
            </a:r>
            <a:r>
              <a:rPr lang="ar-SA" b="1" dirty="0">
                <a:ln w="3175">
                  <a:solidFill>
                    <a:srgbClr val="0070C0"/>
                  </a:solidFill>
                </a:ln>
                <a:ea typeface="Times New Roman"/>
              </a:rPr>
              <a:t>: </a:t>
            </a:r>
            <a:r>
              <a:rPr lang="ar-SA" b="1" dirty="0"/>
              <a:t>به موجب ماده</a:t>
            </a:r>
            <a:r>
              <a:rPr lang="fa-IR" b="1" dirty="0"/>
              <a:t> 74 قانون کار؛ مدت مرخصي استعلاجي با تاييد سازمان تامين اجتماعي، جزو سوابق كار و بازنشستگي كارگران محسوب خواهد شد.</a:t>
            </a:r>
            <a:endParaRPr lang="en-US" b="1" dirty="0"/>
          </a:p>
          <a:p>
            <a:pPr>
              <a:lnSpc>
                <a:spcPct val="120000"/>
              </a:lnSpc>
              <a:spcBef>
                <a:spcPct val="0"/>
              </a:spcBef>
            </a:pPr>
            <a:r>
              <a:rPr lang="fa-IR" b="1" dirty="0">
                <a:ln w="3175">
                  <a:solidFill>
                    <a:srgbClr val="0070C0"/>
                  </a:solidFill>
                </a:ln>
                <a:ea typeface="Times New Roman"/>
              </a:rPr>
              <a:t>نکته6:</a:t>
            </a:r>
            <a:r>
              <a:rPr lang="ar-SA" b="1" dirty="0">
                <a:ln w="3175">
                  <a:solidFill>
                    <a:srgbClr val="0070C0"/>
                  </a:solidFill>
                </a:ln>
                <a:ea typeface="Times New Roman"/>
              </a:rPr>
              <a:t> </a:t>
            </a:r>
            <a:r>
              <a:rPr lang="ar-SA" b="1" dirty="0"/>
              <a:t>به موجب تبصره 1 ماده 3 قانون ترويج تغذيه با شير مادر و حمايت از مادران در دوران شيردهي؛ مدت مرخصي استعلاجي زايمان كارگران زن، شش ماه است.</a:t>
            </a:r>
            <a:endParaRPr lang="fa-IR" b="1" dirty="0"/>
          </a:p>
          <a:p>
            <a:pPr>
              <a:lnSpc>
                <a:spcPct val="120000"/>
              </a:lnSpc>
              <a:spcBef>
                <a:spcPct val="0"/>
              </a:spcBef>
            </a:pPr>
            <a:r>
              <a:rPr lang="fa-IR" b="1" dirty="0">
                <a:ln w="3175">
                  <a:solidFill>
                    <a:srgbClr val="0070C0"/>
                  </a:solidFill>
                </a:ln>
                <a:ea typeface="Times New Roman"/>
              </a:rPr>
              <a:t>نکته7:</a:t>
            </a:r>
            <a:r>
              <a:rPr lang="ar-SA" b="1" dirty="0"/>
              <a:t> </a:t>
            </a:r>
            <a:r>
              <a:rPr lang="fa-IR" b="1" dirty="0"/>
              <a:t>به موجب ماده 67 قانون کار ؛ هرکارگر حق دارد برای احیا فریضه حج واجب در طول مدت کار خویش فقط برای یکبار ومدت یک ماه به عنوان مرخصی استحقاق یا مرخصی بدون حقوق استفاده کند.</a:t>
            </a:r>
          </a:p>
          <a:p>
            <a:pPr>
              <a:lnSpc>
                <a:spcPct val="120000"/>
              </a:lnSpc>
              <a:spcBef>
                <a:spcPct val="0"/>
              </a:spcBef>
            </a:pPr>
            <a:r>
              <a:rPr lang="fa-IR" b="1" dirty="0">
                <a:ln w="3175">
                  <a:solidFill>
                    <a:srgbClr val="0070C0"/>
                  </a:solidFill>
                </a:ln>
                <a:ea typeface="Times New Roman"/>
              </a:rPr>
              <a:t>نکته8:</a:t>
            </a:r>
            <a:r>
              <a:rPr lang="ar-SA" b="1" dirty="0"/>
              <a:t> </a:t>
            </a:r>
            <a:r>
              <a:rPr lang="fa-IR" b="1" dirty="0"/>
              <a:t>به موجب ماده65قانون کار ؛ مرخصی سالیانه کارگرانی که به کارهای سخت وزیان آور اشتغال دارند</a:t>
            </a:r>
            <a:r>
              <a:rPr lang="fa-IR" b="1" u="sng" dirty="0"/>
              <a:t>5هفته</a:t>
            </a:r>
            <a:r>
              <a:rPr lang="fa-IR" b="1" dirty="0"/>
              <a:t> است استفاده از این مرخصی حتی الامکان در </a:t>
            </a:r>
            <a:r>
              <a:rPr lang="fa-IR" b="1" u="sng" dirty="0"/>
              <a:t>دو نوبت </a:t>
            </a:r>
            <a:r>
              <a:rPr lang="fa-IR" b="1" dirty="0"/>
              <a:t>و </a:t>
            </a:r>
            <a:r>
              <a:rPr lang="fa-IR" b="1" u="sng" dirty="0"/>
              <a:t>درپایان هر شش ماه </a:t>
            </a:r>
            <a:r>
              <a:rPr lang="fa-IR" b="1" dirty="0"/>
              <a:t>کار صورت می گیرد. </a:t>
            </a:r>
          </a:p>
          <a:p>
            <a:pPr>
              <a:lnSpc>
                <a:spcPct val="120000"/>
              </a:lnSpc>
              <a:spcBef>
                <a:spcPct val="0"/>
              </a:spcBef>
            </a:pPr>
            <a:r>
              <a:rPr lang="fa-IR" b="1" dirty="0">
                <a:ln w="3175">
                  <a:solidFill>
                    <a:srgbClr val="0070C0"/>
                  </a:solidFill>
                </a:ln>
                <a:ea typeface="Times New Roman"/>
              </a:rPr>
              <a:t>نکته9:</a:t>
            </a:r>
            <a:r>
              <a:rPr lang="ar-SA" b="1" dirty="0"/>
              <a:t> </a:t>
            </a:r>
            <a:r>
              <a:rPr lang="fa-IR" b="1" dirty="0"/>
              <a:t>میزان مرخصی استحقاقی کارگران فصلی برحسب ماههای کارکرد تعیین می شود.</a:t>
            </a:r>
          </a:p>
          <a:p>
            <a:pPr>
              <a:lnSpc>
                <a:spcPct val="120000"/>
              </a:lnSpc>
              <a:spcBef>
                <a:spcPct val="0"/>
              </a:spcBef>
            </a:pPr>
            <a:endParaRPr lang="fa-IR" b="1" dirty="0"/>
          </a:p>
          <a:p>
            <a:pPr>
              <a:lnSpc>
                <a:spcPct val="150000"/>
              </a:lnSpc>
              <a:spcBef>
                <a:spcPct val="0"/>
              </a:spcBef>
            </a:pPr>
            <a:endParaRPr lang="en-US" b="1" dirty="0"/>
          </a:p>
        </p:txBody>
      </p:sp>
    </p:spTree>
    <p:extLst>
      <p:ext uri="{BB962C8B-B14F-4D97-AF65-F5344CB8AC3E}">
        <p14:creationId xmlns:p14="http://schemas.microsoft.com/office/powerpoint/2010/main" val="1998439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5536" y="1628800"/>
            <a:ext cx="8496944" cy="4608512"/>
          </a:xfrm>
          <a:prstGeom prst="rect">
            <a:avLst/>
          </a:prstGeom>
        </p:spPr>
        <p:txBody>
          <a:bodyPr vert="horz" lIns="91440" tIns="45720" rIns="91440" bIns="45720" rtlCol="0" anchor="t">
            <a:noAutofit/>
          </a:bodyPr>
          <a:lstStyle/>
          <a:p>
            <a:pPr>
              <a:lnSpc>
                <a:spcPct val="150000"/>
              </a:lnSpc>
              <a:spcBef>
                <a:spcPct val="0"/>
              </a:spcBef>
            </a:pPr>
            <a:r>
              <a:rPr lang="ar-SA" b="1" dirty="0">
                <a:latin typeface="+mj-lt"/>
                <a:ea typeface="+mj-ea"/>
              </a:rPr>
              <a:t>استفاده از مرخصي بدون حقوق فقط در موارد زير ممكن خواهد بود: </a:t>
            </a:r>
            <a:endParaRPr lang="en-US" b="1" dirty="0">
              <a:latin typeface="+mj-lt"/>
              <a:ea typeface="+mj-ea"/>
            </a:endParaRPr>
          </a:p>
          <a:p>
            <a:pPr>
              <a:lnSpc>
                <a:spcPct val="150000"/>
              </a:lnSpc>
              <a:spcBef>
                <a:spcPct val="0"/>
              </a:spcBef>
            </a:pPr>
            <a:r>
              <a:rPr lang="fa-IR" b="1" dirty="0">
                <a:latin typeface="+mj-lt"/>
                <a:ea typeface="+mj-ea"/>
              </a:rPr>
              <a:t>1- </a:t>
            </a:r>
            <a:r>
              <a:rPr lang="ar-SA" b="1" dirty="0">
                <a:latin typeface="+mj-lt"/>
                <a:ea typeface="+mj-ea"/>
              </a:rPr>
              <a:t>مستخدم استحقاق مرخصي نداشته باشد و احتياجش به ‌استفاده از مرخصي مسلم شود.</a:t>
            </a:r>
            <a:endParaRPr lang="en-US" b="1" dirty="0">
              <a:latin typeface="+mj-lt"/>
              <a:ea typeface="+mj-ea"/>
            </a:endParaRPr>
          </a:p>
          <a:p>
            <a:pPr>
              <a:lnSpc>
                <a:spcPct val="150000"/>
              </a:lnSpc>
              <a:spcBef>
                <a:spcPct val="0"/>
              </a:spcBef>
            </a:pPr>
            <a:r>
              <a:rPr lang="fa-IR" b="1" dirty="0">
                <a:latin typeface="+mj-lt"/>
                <a:ea typeface="+mj-ea"/>
              </a:rPr>
              <a:t>2- </a:t>
            </a:r>
            <a:r>
              <a:rPr lang="ar-SA" b="1" dirty="0">
                <a:latin typeface="+mj-lt"/>
                <a:ea typeface="+mj-ea"/>
              </a:rPr>
              <a:t>مستخدم قصد ادامه تحصيل داشته باشد و مدارك لازم را ارايه نمايد. </a:t>
            </a:r>
            <a:endParaRPr lang="en-US" b="1" dirty="0">
              <a:latin typeface="+mj-lt"/>
              <a:ea typeface="+mj-ea"/>
            </a:endParaRPr>
          </a:p>
          <a:p>
            <a:pPr>
              <a:lnSpc>
                <a:spcPct val="150000"/>
              </a:lnSpc>
              <a:spcBef>
                <a:spcPct val="0"/>
              </a:spcBef>
            </a:pPr>
            <a:r>
              <a:rPr lang="fa-IR" b="1" dirty="0">
                <a:latin typeface="+mj-lt"/>
                <a:ea typeface="+mj-ea"/>
              </a:rPr>
              <a:t>3- </a:t>
            </a:r>
            <a:r>
              <a:rPr lang="ar-SA" b="1" dirty="0">
                <a:latin typeface="+mj-lt"/>
                <a:ea typeface="+mj-ea"/>
              </a:rPr>
              <a:t>مستخدم ناگزير باشد به اتفاق همسرش به خارج از محل‌خدمت خود مسافرت كند. </a:t>
            </a:r>
            <a:endParaRPr lang="en-US" b="1" dirty="0">
              <a:latin typeface="+mj-lt"/>
              <a:ea typeface="+mj-ea"/>
            </a:endParaRPr>
          </a:p>
          <a:p>
            <a:pPr>
              <a:lnSpc>
                <a:spcPct val="150000"/>
              </a:lnSpc>
              <a:spcBef>
                <a:spcPct val="0"/>
              </a:spcBef>
            </a:pPr>
            <a:r>
              <a:rPr lang="fa-IR" b="1" dirty="0">
                <a:latin typeface="+mj-lt"/>
                <a:ea typeface="+mj-ea"/>
              </a:rPr>
              <a:t>4- </a:t>
            </a:r>
            <a:r>
              <a:rPr lang="ar-SA" b="1" dirty="0">
                <a:latin typeface="+mj-lt"/>
                <a:ea typeface="+mj-ea"/>
              </a:rPr>
              <a:t>مستخدم پس از استفاده از چهار ماه مرخصي استعلاجي ‌سالانه به‌ سبب ادامه همان بيماري يا ابتلاي به بيماري ديگر قادر به خدمت نباشد و بيماري او صعب‌العلاج تشخيص داده ‌نشود. </a:t>
            </a:r>
            <a:endParaRPr lang="fa-IR" b="1" dirty="0">
              <a:latin typeface="+mj-lt"/>
              <a:ea typeface="+mj-ea"/>
            </a:endParaRPr>
          </a:p>
          <a:p>
            <a:pPr>
              <a:lnSpc>
                <a:spcPct val="150000"/>
              </a:lnSpc>
              <a:spcBef>
                <a:spcPct val="0"/>
              </a:spcBef>
            </a:pPr>
            <a:endParaRPr lang="en-US" b="1" dirty="0">
              <a:latin typeface="+mj-lt"/>
              <a:ea typeface="+mj-ea"/>
            </a:endParaRPr>
          </a:p>
          <a:p>
            <a:pPr>
              <a:lnSpc>
                <a:spcPct val="150000"/>
              </a:lnSpc>
              <a:spcBef>
                <a:spcPct val="0"/>
              </a:spcBef>
            </a:pPr>
            <a:r>
              <a:rPr lang="fa-IR" b="1" dirty="0">
                <a:latin typeface="+mj-lt"/>
                <a:ea typeface="+mj-ea"/>
              </a:rPr>
              <a:t>به موجب ماده 72 قانون کار؛ نحوه استفاده از مرخصي بدون حقوق كارگران و مدت آن و شرايط برگشت آنها به كار پس از استفاده از مرخصي با توافق كتبي كارگر يا نماينده قانوني او و كارفرما تعيين خواهد شد.</a:t>
            </a:r>
            <a:endParaRPr lang="en-US" b="1" dirty="0">
              <a:latin typeface="+mj-lt"/>
              <a:ea typeface="+mj-ea"/>
            </a:endParaRPr>
          </a:p>
        </p:txBody>
      </p:sp>
      <p:sp>
        <p:nvSpPr>
          <p:cNvPr id="5" name="Rectangle 4"/>
          <p:cNvSpPr/>
          <p:nvPr/>
        </p:nvSpPr>
        <p:spPr>
          <a:xfrm>
            <a:off x="5543486" y="260648"/>
            <a:ext cx="3348994" cy="923330"/>
          </a:xfrm>
          <a:prstGeom prst="rect">
            <a:avLst/>
          </a:prstGeom>
        </p:spPr>
        <p:txBody>
          <a:bodyPr wrap="none">
            <a:spAutoFit/>
          </a:bodyPr>
          <a:lstStyle/>
          <a:p>
            <a:r>
              <a:rPr lang="fa-IR" sz="5400" b="1" dirty="0">
                <a:ln w="3175">
                  <a:solidFill>
                    <a:srgbClr val="0070C0"/>
                  </a:solidFill>
                </a:ln>
                <a:latin typeface="Calibri"/>
                <a:ea typeface="Times New Roman"/>
                <a:cs typeface="Koodak" pitchFamily="2" charset="-78"/>
              </a:rPr>
              <a:t>2.مرخصي بدون حقوق :</a:t>
            </a:r>
          </a:p>
        </p:txBody>
      </p:sp>
    </p:spTree>
    <p:extLst>
      <p:ext uri="{BB962C8B-B14F-4D97-AF65-F5344CB8AC3E}">
        <p14:creationId xmlns:p14="http://schemas.microsoft.com/office/powerpoint/2010/main" val="2315491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47664" y="332658"/>
            <a:ext cx="7308304" cy="830997"/>
          </a:xfrm>
          <a:prstGeom prst="rect">
            <a:avLst/>
          </a:prstGeom>
        </p:spPr>
        <p:txBody>
          <a:bodyPr wrap="square">
            <a:spAutoFit/>
          </a:bodyPr>
          <a:lstStyle/>
          <a:p>
            <a:r>
              <a:rPr lang="ar-SA" sz="4800" dirty="0">
                <a:latin typeface="+mj-lt"/>
                <a:ea typeface="+mj-ea"/>
                <a:cs typeface="Koodak" pitchFamily="2" charset="-78"/>
              </a:rPr>
              <a:t>نمونه­اي از فرم درخواست مرخصي</a:t>
            </a:r>
            <a:endParaRPr lang="en-US" sz="4800" dirty="0">
              <a:latin typeface="+mj-lt"/>
              <a:ea typeface="+mj-ea"/>
              <a:cs typeface="Koodak" pitchFamily="2" charset="-78"/>
            </a:endParaRPr>
          </a:p>
        </p:txBody>
      </p:sp>
      <p:pic>
        <p:nvPicPr>
          <p:cNvPr id="3" name="Picture 2"/>
          <p:cNvPicPr/>
          <p:nvPr/>
        </p:nvPicPr>
        <p:blipFill rotWithShape="1">
          <a:blip r:embed="rId3">
            <a:extLst>
              <a:ext uri="{28A0092B-C50C-407E-A947-70E740481C1C}">
                <a14:useLocalDpi xmlns:a14="http://schemas.microsoft.com/office/drawing/2010/main" val="0"/>
              </a:ext>
            </a:extLst>
          </a:blip>
          <a:srcRect l="1442" t="3605" r="2404" b="3126"/>
          <a:stretch/>
        </p:blipFill>
        <p:spPr bwMode="auto">
          <a:xfrm>
            <a:off x="1547664" y="1340768"/>
            <a:ext cx="7308304" cy="482453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13567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
            <a:ext cx="9144000" cy="6765955"/>
          </a:xfrm>
          <a:prstGeom prst="rect">
            <a:avLst/>
          </a:prstGeom>
        </p:spPr>
        <p:txBody>
          <a:bodyPr wrap="square">
            <a:spAutoFit/>
          </a:bodyPr>
          <a:lstStyle/>
          <a:p>
            <a:pPr algn="just">
              <a:lnSpc>
                <a:spcPct val="150000"/>
              </a:lnSpc>
              <a:spcAft>
                <a:spcPts val="1000"/>
              </a:spcAft>
            </a:pPr>
            <a:r>
              <a:rPr lang="fa-IR" sz="4000" b="1" dirty="0">
                <a:latin typeface="Aldhabi" panose="01000000000000000000" pitchFamily="2" charset="-78"/>
                <a:ea typeface="Times New Roman" panose="02020603050405020304" pitchFamily="18" charset="0"/>
                <a:cs typeface="Aldhabi" panose="01000000000000000000" pitchFamily="2" charset="-78"/>
              </a:rPr>
              <a:t>روشهای ثبت هزینه و دستمزد ایام مرخصی:</a:t>
            </a:r>
            <a:endParaRPr lang="en-US" sz="4000" dirty="0">
              <a:latin typeface="Aldhabi" panose="01000000000000000000" pitchFamily="2" charset="-78"/>
              <a:ea typeface="Calibri" panose="020F0502020204030204" pitchFamily="34" charset="0"/>
              <a:cs typeface="Aldhabi" panose="01000000000000000000" pitchFamily="2" charset="-78"/>
            </a:endParaRPr>
          </a:p>
          <a:p>
            <a:pPr algn="just">
              <a:lnSpc>
                <a:spcPct val="150000"/>
              </a:lnSpc>
              <a:spcAft>
                <a:spcPts val="1000"/>
              </a:spcAft>
            </a:pPr>
            <a:r>
              <a:rPr lang="fa-IR" sz="1600" b="1" dirty="0" smtClean="0">
                <a:latin typeface="2  Nazanin"/>
                <a:ea typeface="Times New Roman" panose="02020603050405020304" pitchFamily="18" charset="0"/>
              </a:rPr>
              <a:t>در </a:t>
            </a:r>
            <a:r>
              <a:rPr lang="fa-IR" sz="1600" b="1" dirty="0">
                <a:latin typeface="2  Nazanin"/>
                <a:ea typeface="Times New Roman" panose="02020603050405020304" pitchFamily="18" charset="0"/>
              </a:rPr>
              <a:t>پایان هر ماه که لیست حقوق و دستمزد تهیه می شود هزینه حقوق و دستمزد ایام مرخصی سهم آن ماه نیز محاسبه شده وبه حساب کنترل هزینه حقوق و دستمزد، بدهکارو به حساب ذخیره دستمزد ایام مرخصی بستانکار می گردد.</a:t>
            </a:r>
            <a:r>
              <a:rPr lang="fa-IR" b="1" dirty="0">
                <a:latin typeface="2  Nazanin"/>
                <a:ea typeface="Times New Roman" panose="02020603050405020304" pitchFamily="18" charset="0"/>
              </a:rPr>
              <a:t> </a:t>
            </a:r>
          </a:p>
          <a:p>
            <a:pPr lvl="0" algn="justLow" eaLnBrk="0" fontAlgn="base" hangingPunct="0">
              <a:spcBef>
                <a:spcPct val="0"/>
              </a:spcBef>
              <a:spcAft>
                <a:spcPct val="0"/>
              </a:spcAft>
            </a:pPr>
            <a:r>
              <a:rPr lang="fa-IR" altLang="en-US" b="1" dirty="0">
                <a:latin typeface="2  Nazanin"/>
                <a:ea typeface="Times New Roman" panose="02020603050405020304" pitchFamily="18" charset="0"/>
              </a:rPr>
              <a:t> حساب کنترل هزینه حقوق و دستمزد ×××</a:t>
            </a:r>
          </a:p>
          <a:p>
            <a:pPr algn="justLow" eaLnBrk="0" fontAlgn="base" hangingPunct="0">
              <a:spcBef>
                <a:spcPct val="0"/>
              </a:spcBef>
              <a:spcAft>
                <a:spcPct val="0"/>
              </a:spcAft>
            </a:pPr>
            <a:r>
              <a:rPr lang="fa-IR" altLang="en-US" b="1" dirty="0">
                <a:latin typeface="2  Nazanin"/>
              </a:rPr>
              <a:t>                                                        حقوق پرداختنی                  </a:t>
            </a:r>
            <a:r>
              <a:rPr lang="fa-IR" altLang="en-US" b="1" dirty="0">
                <a:latin typeface="2  Nazanin"/>
                <a:ea typeface="Times New Roman" panose="02020603050405020304" pitchFamily="18" charset="0"/>
              </a:rPr>
              <a:t>×××</a:t>
            </a:r>
            <a:endParaRPr lang="en-US" altLang="en-US" b="1" dirty="0">
              <a:latin typeface="2  Nazanin"/>
            </a:endParaRPr>
          </a:p>
          <a:p>
            <a:pPr lvl="0" algn="justLow" eaLnBrk="0" fontAlgn="base" hangingPunct="0">
              <a:spcBef>
                <a:spcPct val="0"/>
              </a:spcBef>
              <a:spcAft>
                <a:spcPct val="0"/>
              </a:spcAft>
            </a:pPr>
            <a:r>
              <a:rPr lang="fa-IR" altLang="en-US" b="1" dirty="0">
                <a:latin typeface="2  Nazanin"/>
                <a:ea typeface="Times New Roman" panose="02020603050405020304" pitchFamily="18" charset="0"/>
              </a:rPr>
              <a:t>                                                       ذخیره دستمزد ایام مرخصی ماه ×××</a:t>
            </a:r>
          </a:p>
          <a:p>
            <a:pPr algn="justLow" eaLnBrk="0" fontAlgn="base" hangingPunct="0">
              <a:spcBef>
                <a:spcPct val="0"/>
              </a:spcBef>
              <a:spcAft>
                <a:spcPct val="0"/>
              </a:spcAft>
            </a:pPr>
            <a:r>
              <a:rPr lang="fa-IR" b="1" dirty="0">
                <a:latin typeface="2  Nazanin"/>
              </a:rPr>
              <a:t>ضمناً هزینه دستمزد ایام مرخصی کارکنانی که بطور مستقیم در تولیدی کار می کنند بحساب کنترل سربار ساخت و کارکنانی که در قسمتهای اداری و تشکیلاتی و توزیع و فروش مشغول بکار باشند به ترتیب بحساب کنترل سربار اداری و کنترل سربار توزیع و فروش بدهکار می شود و در مقابل حساب کنترل هزینه و دستمزد بستانکار می گردد. </a:t>
            </a:r>
            <a:endParaRPr lang="en-US" b="1" dirty="0">
              <a:latin typeface="2  Nazanin"/>
            </a:endParaRPr>
          </a:p>
          <a:p>
            <a:pPr algn="justLow" eaLnBrk="0" fontAlgn="base" hangingPunct="0">
              <a:spcBef>
                <a:spcPct val="0"/>
              </a:spcBef>
              <a:spcAft>
                <a:spcPct val="0"/>
              </a:spcAft>
            </a:pPr>
            <a:r>
              <a:rPr lang="fa-IR" b="1" dirty="0">
                <a:latin typeface="2  Nazanin"/>
                <a:ea typeface="Calibri" panose="020F0502020204030204" pitchFamily="34" charset="0"/>
              </a:rPr>
              <a:t>   کنترل کاردرجریان ساخت             ×××حقوق ودستمزد سال</a:t>
            </a:r>
          </a:p>
          <a:p>
            <a:pPr lvl="0" algn="justLow" eaLnBrk="0" fontAlgn="base" hangingPunct="0">
              <a:spcBef>
                <a:spcPct val="0"/>
              </a:spcBef>
              <a:spcAft>
                <a:spcPct val="0"/>
              </a:spcAft>
            </a:pPr>
            <a:r>
              <a:rPr lang="fa-IR" b="1" dirty="0">
                <a:latin typeface="2  Nazanin"/>
                <a:ea typeface="Calibri" panose="020F0502020204030204" pitchFamily="34" charset="0"/>
              </a:rPr>
              <a:t>   حساب کنترل سربار ساخت           ×××ذخیره مرخصی</a:t>
            </a:r>
          </a:p>
          <a:p>
            <a:pPr lvl="0" algn="justLow" eaLnBrk="0" fontAlgn="base" hangingPunct="0">
              <a:spcBef>
                <a:spcPct val="0"/>
              </a:spcBef>
              <a:spcAft>
                <a:spcPct val="0"/>
              </a:spcAft>
            </a:pPr>
            <a:r>
              <a:rPr lang="fa-IR" b="1" dirty="0">
                <a:latin typeface="2  Nazanin"/>
                <a:ea typeface="Calibri" panose="020F0502020204030204" pitchFamily="34" charset="0"/>
              </a:rPr>
              <a:t>   حساب سربار اداری و تشکیلاتی   ×××</a:t>
            </a:r>
          </a:p>
          <a:p>
            <a:pPr lvl="0" algn="justLow" eaLnBrk="0" fontAlgn="base" hangingPunct="0">
              <a:spcBef>
                <a:spcPct val="0"/>
              </a:spcBef>
              <a:spcAft>
                <a:spcPct val="0"/>
              </a:spcAft>
            </a:pPr>
            <a:r>
              <a:rPr lang="fa-IR" b="1" dirty="0">
                <a:latin typeface="2  Nazanin"/>
                <a:ea typeface="Calibri" panose="020F0502020204030204" pitchFamily="34" charset="0"/>
              </a:rPr>
              <a:t>    حساب سربار توزیع و فروش      ×××</a:t>
            </a:r>
          </a:p>
          <a:p>
            <a:pPr lvl="0" algn="justLow" eaLnBrk="0" fontAlgn="base" hangingPunct="0">
              <a:spcBef>
                <a:spcPct val="0"/>
              </a:spcBef>
              <a:spcAft>
                <a:spcPct val="0"/>
              </a:spcAft>
            </a:pPr>
            <a:r>
              <a:rPr lang="fa-IR" b="1" dirty="0">
                <a:latin typeface="2  Nazanin"/>
                <a:ea typeface="Calibri" panose="020F0502020204030204" pitchFamily="34" charset="0"/>
              </a:rPr>
              <a:t>                                                           حساب کنترل هزینه حقوق و دستمزد ×××</a:t>
            </a:r>
          </a:p>
          <a:p>
            <a:pPr lvl="0" algn="justLow" eaLnBrk="0" fontAlgn="base" hangingPunct="0">
              <a:spcBef>
                <a:spcPct val="0"/>
              </a:spcBef>
              <a:spcAft>
                <a:spcPct val="0"/>
              </a:spcAft>
            </a:pPr>
            <a:r>
              <a:rPr lang="fa-IR" b="1" dirty="0">
                <a:solidFill>
                  <a:srgbClr val="0070C0"/>
                </a:solidFill>
                <a:latin typeface="2  Nazanin"/>
                <a:ea typeface="Calibri" panose="020F0502020204030204" pitchFamily="34" charset="0"/>
              </a:rPr>
              <a:t>ثبت تسهیم هزینه دستمزد ایام مرخصی کارکنان مربوط به ماه </a:t>
            </a:r>
          </a:p>
          <a:p>
            <a:pPr lvl="0" algn="justLow" eaLnBrk="0" fontAlgn="base" hangingPunct="0">
              <a:spcBef>
                <a:spcPct val="0"/>
              </a:spcBef>
              <a:spcAft>
                <a:spcPct val="0"/>
              </a:spcAft>
            </a:pPr>
            <a:endParaRPr lang="fa-IR" b="1" dirty="0">
              <a:latin typeface="2  Nazanin"/>
              <a:ea typeface="Calibri" panose="020F0502020204030204" pitchFamily="34" charset="0"/>
            </a:endParaRPr>
          </a:p>
          <a:p>
            <a:pPr lvl="0" algn="justLow" eaLnBrk="0" fontAlgn="base" hangingPunct="0">
              <a:spcBef>
                <a:spcPct val="0"/>
              </a:spcBef>
              <a:spcAft>
                <a:spcPct val="0"/>
              </a:spcAft>
            </a:pPr>
            <a:r>
              <a:rPr lang="fa-IR" b="1" dirty="0">
                <a:latin typeface="2  Nazanin"/>
                <a:ea typeface="Calibri" panose="020F0502020204030204" pitchFamily="34" charset="0"/>
              </a:rPr>
              <a:t> حساب ذخیره دستمزد ایام مرخصی      ×××</a:t>
            </a:r>
          </a:p>
          <a:p>
            <a:pPr lvl="0" algn="justLow" eaLnBrk="0" fontAlgn="base" hangingPunct="0">
              <a:spcBef>
                <a:spcPct val="0"/>
              </a:spcBef>
              <a:spcAft>
                <a:spcPct val="0"/>
              </a:spcAft>
            </a:pPr>
            <a:r>
              <a:rPr lang="fa-IR" b="1" dirty="0">
                <a:latin typeface="2  Nazanin"/>
                <a:ea typeface="Calibri" panose="020F0502020204030204" pitchFamily="34" charset="0"/>
              </a:rPr>
              <a:t>                                                             بانک (صندوق) ×××</a:t>
            </a:r>
          </a:p>
          <a:p>
            <a:pPr lvl="0" algn="justLow" eaLnBrk="0" fontAlgn="base" hangingPunct="0">
              <a:spcBef>
                <a:spcPct val="0"/>
              </a:spcBef>
              <a:spcAft>
                <a:spcPct val="0"/>
              </a:spcAft>
            </a:pPr>
            <a:r>
              <a:rPr lang="fa-IR" b="1" dirty="0">
                <a:solidFill>
                  <a:srgbClr val="0070C0"/>
                </a:solidFill>
                <a:latin typeface="2  Nazanin"/>
                <a:ea typeface="Calibri" panose="020F0502020204030204" pitchFamily="34" charset="0"/>
              </a:rPr>
              <a:t>پرداخت دستمزد به کارگرانی که از مرخصی استفاده نموده اند </a:t>
            </a:r>
          </a:p>
          <a:p>
            <a:pPr lvl="0" algn="justLow" eaLnBrk="0" fontAlgn="base" hangingPunct="0">
              <a:spcBef>
                <a:spcPct val="0"/>
              </a:spcBef>
              <a:spcAft>
                <a:spcPct val="0"/>
              </a:spcAft>
            </a:pPr>
            <a:endParaRPr lang="fa-IR" b="1" dirty="0">
              <a:latin typeface="Calibri" panose="020F0502020204030204" pitchFamily="34" charset="0"/>
              <a:ea typeface="Calibri" panose="020F0502020204030204" pitchFamily="34" charset="0"/>
            </a:endParaRPr>
          </a:p>
        </p:txBody>
      </p:sp>
      <p:sp>
        <p:nvSpPr>
          <p:cNvPr id="3" name="Rectangle 2"/>
          <p:cNvSpPr>
            <a:spLocks noChangeArrowheads="1"/>
          </p:cNvSpPr>
          <p:nvPr/>
        </p:nvSpPr>
        <p:spPr bwMode="auto">
          <a:xfrm>
            <a:off x="895927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74945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
            <a:ext cx="9144000" cy="6606937"/>
          </a:xfrm>
          <a:prstGeom prst="rect">
            <a:avLst/>
          </a:prstGeom>
        </p:spPr>
        <p:txBody>
          <a:bodyPr wrap="square">
            <a:spAutoFit/>
          </a:bodyPr>
          <a:lstStyle/>
          <a:p>
            <a:pPr marL="0" marR="0" lvl="0" indent="0" algn="just" defTabSz="914400" rtl="1" eaLnBrk="1" fontAlgn="auto" latinLnBrk="0" hangingPunct="1">
              <a:lnSpc>
                <a:spcPct val="150000"/>
              </a:lnSpc>
              <a:spcBef>
                <a:spcPts val="0"/>
              </a:spcBef>
              <a:spcAft>
                <a:spcPts val="1000"/>
              </a:spcAft>
              <a:buClrTx/>
              <a:buSzTx/>
              <a:buFontTx/>
              <a:buNone/>
              <a:tabLst/>
              <a:defRPr/>
            </a:pPr>
            <a:r>
              <a:rPr kumimoji="0" lang="fa-IR" sz="4000" b="1" i="0" u="none" strike="noStrike" kern="1200" cap="none" spc="0" normalizeH="0" baseline="0" noProof="0" dirty="0" smtClean="0">
                <a:ln>
                  <a:noFill/>
                </a:ln>
                <a:solidFill>
                  <a:prstClr val="black"/>
                </a:solidFill>
                <a:effectLst/>
                <a:uLnTx/>
                <a:uFillTx/>
                <a:latin typeface="Aldhabi" panose="01000000000000000000" pitchFamily="2" charset="-78"/>
                <a:ea typeface="Times New Roman" panose="02020603050405020304" pitchFamily="18" charset="0"/>
                <a:cs typeface="Aldhabi" panose="01000000000000000000" pitchFamily="2" charset="-78"/>
              </a:rPr>
              <a:t>مثال:</a:t>
            </a:r>
            <a:endParaRPr lang="fa-IR" sz="4000" noProof="0" dirty="0">
              <a:solidFill>
                <a:prstClr val="black"/>
              </a:solidFill>
              <a:latin typeface="Aldhabi" panose="01000000000000000000" pitchFamily="2" charset="-78"/>
              <a:ea typeface="Times New Roman" panose="02020603050405020304" pitchFamily="18" charset="0"/>
              <a:cs typeface="Aldhabi" panose="01000000000000000000" pitchFamily="2" charset="-78"/>
            </a:endParaRPr>
          </a:p>
          <a:p>
            <a:pPr marL="0" marR="0" lvl="0" indent="0" algn="just" defTabSz="914400" rtl="1" eaLnBrk="1" fontAlgn="auto" latinLnBrk="0" hangingPunct="1">
              <a:lnSpc>
                <a:spcPct val="150000"/>
              </a:lnSpc>
              <a:spcBef>
                <a:spcPts val="0"/>
              </a:spcBef>
              <a:spcAft>
                <a:spcPts val="1000"/>
              </a:spcAft>
              <a:buClrTx/>
              <a:buSzTx/>
              <a:buFontTx/>
              <a:buNone/>
              <a:tabLst/>
              <a:defRPr/>
            </a:pPr>
            <a:r>
              <a:rPr kumimoji="0" lang="fa-IR" sz="1600" b="1" i="0" u="none" strike="noStrike" kern="1200" cap="none" spc="0" normalizeH="0" baseline="0" noProof="0" dirty="0" smtClean="0">
                <a:ln>
                  <a:noFill/>
                </a:ln>
                <a:solidFill>
                  <a:prstClr val="black"/>
                </a:solidFill>
                <a:effectLst/>
                <a:uLnTx/>
                <a:uFillTx/>
                <a:latin typeface="2  Nazanin"/>
                <a:ea typeface="Times New Roman" panose="02020603050405020304" pitchFamily="18" charset="0"/>
                <a:cs typeface="Arial" panose="020B0604020202020204" pitchFamily="34" charset="0"/>
              </a:rPr>
              <a:t>در شرکت تولیدی ماهان ذخیره دستمزد ایام مرخصی برمبنای7%حقوق پایه در پایان هرماه درنظر گرفته می شود چنانچه متوسط حقوق پایه هر ماه 300.000 ریال باشد مطلوب است</a:t>
            </a:r>
          </a:p>
          <a:p>
            <a:pPr marL="0" marR="0" lvl="0" indent="0" algn="just" defTabSz="914400" rtl="1" eaLnBrk="1" fontAlgn="auto" latinLnBrk="0" hangingPunct="1">
              <a:lnSpc>
                <a:spcPct val="150000"/>
              </a:lnSpc>
              <a:spcBef>
                <a:spcPts val="0"/>
              </a:spcBef>
              <a:spcAft>
                <a:spcPts val="1000"/>
              </a:spcAft>
              <a:buClrTx/>
              <a:buSzTx/>
              <a:buFontTx/>
              <a:buNone/>
              <a:tabLst/>
              <a:defRPr/>
            </a:pPr>
            <a:r>
              <a:rPr lang="fa-IR" sz="1600" b="1" dirty="0" smtClean="0">
                <a:solidFill>
                  <a:prstClr val="black"/>
                </a:solidFill>
                <a:latin typeface="2  Nazanin"/>
                <a:ea typeface="Times New Roman" panose="02020603050405020304" pitchFamily="18" charset="0"/>
                <a:cs typeface="Arial" panose="020B0604020202020204" pitchFamily="34" charset="0"/>
              </a:rPr>
              <a:t>الف)ثبت وتسهیم ذخیره دستمزد ایام مرخصی</a:t>
            </a:r>
          </a:p>
          <a:p>
            <a:pPr marL="0" marR="0" lvl="0" indent="0" algn="just" defTabSz="914400" rtl="1" eaLnBrk="1" fontAlgn="auto" latinLnBrk="0" hangingPunct="1">
              <a:lnSpc>
                <a:spcPct val="150000"/>
              </a:lnSpc>
              <a:spcBef>
                <a:spcPts val="0"/>
              </a:spcBef>
              <a:spcAft>
                <a:spcPts val="1000"/>
              </a:spcAft>
              <a:buClrTx/>
              <a:buSzTx/>
              <a:buFontTx/>
              <a:buNone/>
              <a:tabLst/>
              <a:defRPr/>
            </a:pPr>
            <a:r>
              <a:rPr kumimoji="0" lang="fa-IR" sz="1600" b="1" i="0" u="none" strike="noStrike" kern="1200" cap="none" spc="0" normalizeH="0" baseline="0" noProof="0" dirty="0" smtClean="0">
                <a:ln>
                  <a:noFill/>
                </a:ln>
                <a:solidFill>
                  <a:prstClr val="black"/>
                </a:solidFill>
                <a:effectLst/>
                <a:uLnTx/>
                <a:uFillTx/>
                <a:latin typeface="2  Nazanin"/>
                <a:ea typeface="Times New Roman" panose="02020603050405020304" pitchFamily="18" charset="0"/>
                <a:cs typeface="Arial" panose="020B0604020202020204" pitchFamily="34" charset="0"/>
              </a:rPr>
              <a:t>ب)چنانچه ذخیره درنظر گرفته شده 60%آن توسط کارکنان</a:t>
            </a:r>
            <a:r>
              <a:rPr kumimoji="0" lang="fa-IR" sz="1600" b="1" i="0" u="none" strike="noStrike" kern="1200" cap="none" spc="0" normalizeH="0" noProof="0" dirty="0" smtClean="0">
                <a:ln>
                  <a:noFill/>
                </a:ln>
                <a:solidFill>
                  <a:prstClr val="black"/>
                </a:solidFill>
                <a:effectLst/>
                <a:uLnTx/>
                <a:uFillTx/>
                <a:latin typeface="2  Nazanin"/>
                <a:ea typeface="Times New Roman" panose="02020603050405020304" pitchFamily="18" charset="0"/>
                <a:cs typeface="Arial" panose="020B0604020202020204" pitchFamily="34" charset="0"/>
              </a:rPr>
              <a:t> استفاده شود</a:t>
            </a:r>
            <a:r>
              <a:rPr kumimoji="0" lang="fa-IR" sz="1600" b="1" i="0" u="none" strike="noStrike" kern="1200" cap="none" spc="0" normalizeH="0" baseline="0" noProof="0" dirty="0" smtClean="0">
                <a:ln>
                  <a:noFill/>
                </a:ln>
                <a:solidFill>
                  <a:prstClr val="black"/>
                </a:solidFill>
                <a:effectLst/>
                <a:uLnTx/>
                <a:uFillTx/>
                <a:latin typeface="2  Nazanin"/>
                <a:ea typeface="Times New Roman" panose="02020603050405020304" pitchFamily="18" charset="0"/>
                <a:cs typeface="Arial" panose="020B0604020202020204" pitchFamily="34" charset="0"/>
              </a:rPr>
              <a:t> </a:t>
            </a:r>
            <a:endParaRPr kumimoji="0" lang="fa-IR" sz="1800" b="1" i="0" u="none" strike="noStrike" kern="1200" cap="none" spc="0" normalizeH="0" baseline="0" noProof="0" dirty="0">
              <a:ln>
                <a:noFill/>
              </a:ln>
              <a:solidFill>
                <a:prstClr val="black"/>
              </a:solidFill>
              <a:effectLst/>
              <a:uLnTx/>
              <a:uFillTx/>
              <a:latin typeface="2  Nazanin"/>
              <a:ea typeface="Times New Roman" panose="02020603050405020304" pitchFamily="18"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altLang="en-US" sz="1800" b="1" i="0" u="none" strike="noStrike" kern="1200" cap="none" spc="0" normalizeH="0" baseline="0" noProof="0" dirty="0">
                <a:ln>
                  <a:noFill/>
                </a:ln>
                <a:solidFill>
                  <a:prstClr val="black"/>
                </a:solidFill>
                <a:effectLst/>
                <a:uLnTx/>
                <a:uFillTx/>
                <a:latin typeface="2  Nazanin"/>
                <a:ea typeface="Times New Roman" panose="02020603050405020304" pitchFamily="18" charset="0"/>
                <a:cs typeface="Arial" panose="020B0604020202020204" pitchFamily="34" charset="0"/>
              </a:rPr>
              <a:t> </a:t>
            </a:r>
            <a:r>
              <a:rPr kumimoji="0" lang="fa-IR" altLang="en-US" sz="1800" i="0" u="none" strike="noStrike" kern="1200" cap="none" spc="0" normalizeH="0" baseline="0" noProof="0" dirty="0">
                <a:ln>
                  <a:noFill/>
                </a:ln>
                <a:solidFill>
                  <a:prstClr val="black"/>
                </a:solidFill>
                <a:effectLst/>
                <a:uLnTx/>
                <a:uFillTx/>
                <a:latin typeface="2  Nazanin"/>
                <a:ea typeface="Times New Roman" panose="02020603050405020304" pitchFamily="18" charset="0"/>
                <a:cs typeface="Arial" panose="020B0604020202020204" pitchFamily="34" charset="0"/>
              </a:rPr>
              <a:t>حساب کنترل هزینه حقوق و دستمزد </a:t>
            </a:r>
            <a:r>
              <a:rPr kumimoji="0" lang="fa-IR" altLang="en-US" sz="1800" i="0" u="none" strike="noStrike" kern="1200" cap="none" spc="0" normalizeH="0" baseline="0" noProof="0" dirty="0" smtClean="0">
                <a:ln>
                  <a:noFill/>
                </a:ln>
                <a:solidFill>
                  <a:prstClr val="black"/>
                </a:solidFill>
                <a:effectLst/>
                <a:uLnTx/>
                <a:uFillTx/>
                <a:latin typeface="2  Nazanin"/>
                <a:ea typeface="Times New Roman" panose="02020603050405020304" pitchFamily="18" charset="0"/>
                <a:cs typeface="Arial" panose="020B0604020202020204" pitchFamily="34" charset="0"/>
              </a:rPr>
              <a:t>           321.000</a:t>
            </a:r>
            <a:endParaRPr kumimoji="0" lang="fa-IR" altLang="en-US" sz="1800" i="0" u="none" strike="noStrike" kern="1200" cap="none" spc="0" normalizeH="0" baseline="0" noProof="0" dirty="0">
              <a:ln>
                <a:noFill/>
              </a:ln>
              <a:solidFill>
                <a:prstClr val="black"/>
              </a:solidFill>
              <a:effectLst/>
              <a:uLnTx/>
              <a:uFillTx/>
              <a:latin typeface="2  Nazanin"/>
              <a:ea typeface="Times New Roman" panose="02020603050405020304" pitchFamily="18"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altLang="en-US" sz="1800" i="0" u="none" strike="noStrike" kern="1200" cap="none" spc="0" normalizeH="0" baseline="0" noProof="0" dirty="0">
                <a:ln>
                  <a:noFill/>
                </a:ln>
                <a:solidFill>
                  <a:prstClr val="black"/>
                </a:solidFill>
                <a:effectLst/>
                <a:uLnTx/>
                <a:uFillTx/>
                <a:latin typeface="2  Nazanin"/>
                <a:cs typeface="Arial" panose="020B0604020202020204" pitchFamily="34" charset="0"/>
              </a:rPr>
              <a:t>                                                        حقوق پرداختنی              </a:t>
            </a:r>
            <a:r>
              <a:rPr kumimoji="0" lang="fa-IR" altLang="en-US" sz="1800" i="0" u="none" strike="noStrike" kern="1200" cap="none" spc="0" normalizeH="0" baseline="0" noProof="0" dirty="0" smtClean="0">
                <a:ln>
                  <a:noFill/>
                </a:ln>
                <a:solidFill>
                  <a:prstClr val="black"/>
                </a:solidFill>
                <a:effectLst/>
                <a:uLnTx/>
                <a:uFillTx/>
                <a:latin typeface="2  Nazanin"/>
                <a:cs typeface="Arial" panose="020B0604020202020204" pitchFamily="34" charset="0"/>
              </a:rPr>
              <a:t>              </a:t>
            </a:r>
            <a:r>
              <a:rPr kumimoji="0" lang="fa-IR" altLang="en-US" sz="1800" i="0" u="none" strike="noStrike" kern="1200" cap="none" spc="0" normalizeH="0" baseline="0" noProof="0" dirty="0" smtClean="0">
                <a:ln>
                  <a:noFill/>
                </a:ln>
                <a:solidFill>
                  <a:prstClr val="black"/>
                </a:solidFill>
                <a:effectLst/>
                <a:uLnTx/>
                <a:uFillTx/>
                <a:latin typeface="2  Nazanin"/>
                <a:ea typeface="Times New Roman" panose="02020603050405020304" pitchFamily="18" charset="0"/>
                <a:cs typeface="Arial" panose="020B0604020202020204" pitchFamily="34" charset="0"/>
              </a:rPr>
              <a:t>300.000</a:t>
            </a:r>
            <a:endParaRPr kumimoji="0" lang="en-US" altLang="en-US" sz="1800" i="0" u="none" strike="noStrike" kern="1200" cap="none" spc="0" normalizeH="0" baseline="0" noProof="0" dirty="0">
              <a:ln>
                <a:noFill/>
              </a:ln>
              <a:solidFill>
                <a:prstClr val="black"/>
              </a:solidFill>
              <a:effectLst/>
              <a:uLnTx/>
              <a:uFillTx/>
              <a:latin typeface="2  Nazanin"/>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altLang="en-US" sz="1800" i="0" u="none" strike="noStrike" kern="1200" cap="none" spc="0" normalizeH="0" baseline="0" noProof="0" dirty="0">
                <a:ln>
                  <a:noFill/>
                </a:ln>
                <a:solidFill>
                  <a:prstClr val="black"/>
                </a:solidFill>
                <a:effectLst/>
                <a:uLnTx/>
                <a:uFillTx/>
                <a:latin typeface="2  Nazanin"/>
                <a:ea typeface="Times New Roman" panose="02020603050405020304" pitchFamily="18" charset="0"/>
                <a:cs typeface="Arial" panose="020B0604020202020204" pitchFamily="34" charset="0"/>
              </a:rPr>
              <a:t>                                              </a:t>
            </a:r>
            <a:r>
              <a:rPr kumimoji="0" lang="fa-IR" altLang="en-US" sz="1800" i="0" u="none" strike="noStrike" kern="1200" cap="none" spc="0" normalizeH="0" baseline="0" noProof="0" dirty="0" smtClean="0">
                <a:ln>
                  <a:noFill/>
                </a:ln>
                <a:solidFill>
                  <a:prstClr val="black"/>
                </a:solidFill>
                <a:effectLst/>
                <a:uLnTx/>
                <a:uFillTx/>
                <a:latin typeface="2  Nazanin"/>
                <a:ea typeface="Times New Roman" panose="02020603050405020304" pitchFamily="18" charset="0"/>
                <a:cs typeface="Arial" panose="020B0604020202020204" pitchFamily="34" charset="0"/>
              </a:rPr>
              <a:t>         </a:t>
            </a:r>
            <a:r>
              <a:rPr kumimoji="0" lang="fa-IR" altLang="en-US" sz="1800" i="0" u="none" strike="noStrike" kern="1200" cap="none" spc="0" normalizeH="0" baseline="0" noProof="0" dirty="0">
                <a:ln>
                  <a:noFill/>
                </a:ln>
                <a:solidFill>
                  <a:prstClr val="black"/>
                </a:solidFill>
                <a:effectLst/>
                <a:uLnTx/>
                <a:uFillTx/>
                <a:latin typeface="2  Nazanin"/>
                <a:ea typeface="Times New Roman" panose="02020603050405020304" pitchFamily="18" charset="0"/>
                <a:cs typeface="Arial" panose="020B0604020202020204" pitchFamily="34" charset="0"/>
              </a:rPr>
              <a:t>ذخیره دستمزد ایام مرخصی ماه </a:t>
            </a:r>
            <a:r>
              <a:rPr kumimoji="0" lang="fa-IR" altLang="en-US" sz="1800" i="0" u="none" strike="noStrike" kern="1200" cap="none" spc="0" normalizeH="0" baseline="0" noProof="0" dirty="0" smtClean="0">
                <a:ln>
                  <a:noFill/>
                </a:ln>
                <a:solidFill>
                  <a:prstClr val="black"/>
                </a:solidFill>
                <a:effectLst/>
                <a:uLnTx/>
                <a:uFillTx/>
                <a:latin typeface="2  Nazanin"/>
                <a:ea typeface="Times New Roman" panose="02020603050405020304" pitchFamily="18" charset="0"/>
                <a:cs typeface="Arial" panose="020B0604020202020204" pitchFamily="34" charset="0"/>
              </a:rPr>
              <a:t>          21.000=(7%*300.000)</a:t>
            </a:r>
          </a:p>
          <a:p>
            <a:pPr marL="0" marR="0" lvl="0" indent="0" algn="justLow" defTabSz="914400" rtl="1" eaLnBrk="0" fontAlgn="base" latinLnBrk="0" hangingPunct="0">
              <a:lnSpc>
                <a:spcPct val="100000"/>
              </a:lnSpc>
              <a:spcBef>
                <a:spcPct val="0"/>
              </a:spcBef>
              <a:spcAft>
                <a:spcPct val="0"/>
              </a:spcAft>
              <a:buClrTx/>
              <a:buSzTx/>
              <a:buFontTx/>
              <a:buNone/>
              <a:tabLst/>
              <a:defRPr/>
            </a:pPr>
            <a:endParaRPr kumimoji="0" lang="fa-IR" altLang="en-US" sz="1800" i="0" u="none" strike="noStrike" kern="1200" cap="none" spc="0" normalizeH="0" baseline="0" noProof="0" dirty="0">
              <a:ln>
                <a:noFill/>
              </a:ln>
              <a:solidFill>
                <a:prstClr val="black"/>
              </a:solidFill>
              <a:effectLst/>
              <a:uLnTx/>
              <a:uFillTx/>
              <a:latin typeface="2  Nazanin"/>
              <a:ea typeface="Times New Roman" panose="02020603050405020304" pitchFamily="18"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کنترل </a:t>
            </a:r>
            <a:r>
              <a:rPr kumimoji="0" lang="fa-IR" sz="1800"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rPr>
              <a:t>کاردرجریان ساخت             </a:t>
            </a:r>
            <a:r>
              <a:rPr kumimoji="0" lang="fa-IR" sz="1800"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300.000</a:t>
            </a:r>
            <a:endParaRPr kumimoji="0" lang="fa-IR" sz="1800"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rPr>
              <a:t>   حساب کنترل سربار ساخت           </a:t>
            </a:r>
            <a:r>
              <a:rPr kumimoji="0" lang="fa-IR" sz="1800"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21.000</a:t>
            </a:r>
            <a:endParaRPr kumimoji="0" lang="fa-IR" sz="1800"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                  حساب </a:t>
            </a:r>
            <a:r>
              <a:rPr kumimoji="0" lang="fa-IR" sz="1800"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rPr>
              <a:t>کنترل هزینه حقوق و </a:t>
            </a:r>
            <a:r>
              <a:rPr kumimoji="0" lang="fa-IR" sz="1800"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دستمزد             321.000     </a:t>
            </a:r>
            <a:endParaRPr kumimoji="0" lang="fa-IR" sz="1800"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i="0" u="none" strike="noStrike" kern="1200" cap="none" spc="0" normalizeH="0" baseline="0" noProof="0" dirty="0">
                <a:ln>
                  <a:noFill/>
                </a:ln>
                <a:solidFill>
                  <a:srgbClr val="0070C0"/>
                </a:solidFill>
                <a:effectLst/>
                <a:uLnTx/>
                <a:uFillTx/>
                <a:latin typeface="2  Nazanin"/>
                <a:ea typeface="Calibri" panose="020F0502020204030204" pitchFamily="34" charset="0"/>
                <a:cs typeface="Arial" panose="020B0604020202020204" pitchFamily="34" charset="0"/>
              </a:rPr>
              <a:t>ثبت تسهیم هزینه دستمزد ایام مرخصی کارکنان مربوط به ماه </a:t>
            </a:r>
          </a:p>
          <a:p>
            <a:pPr marL="0" marR="0" lvl="0" indent="0" algn="justLow" defTabSz="914400" rtl="1" eaLnBrk="0" fontAlgn="base" latinLnBrk="0" hangingPunct="0">
              <a:lnSpc>
                <a:spcPct val="100000"/>
              </a:lnSpc>
              <a:spcBef>
                <a:spcPct val="0"/>
              </a:spcBef>
              <a:spcAft>
                <a:spcPct val="0"/>
              </a:spcAft>
              <a:buClrTx/>
              <a:buSzTx/>
              <a:buFontTx/>
              <a:buNone/>
              <a:tabLst/>
              <a:defRPr/>
            </a:pPr>
            <a:endParaRPr kumimoji="0" lang="fa-IR" sz="1800"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rPr>
              <a:t> حساب ذخیره دستمزد ایام مرخصی      </a:t>
            </a:r>
            <a:r>
              <a:rPr kumimoji="0" lang="fa-IR" sz="1800"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12.600 =(60%*21.000)                                                                         </a:t>
            </a:r>
            <a:endParaRPr kumimoji="0" lang="fa-IR" sz="1800"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rPr>
              <a:t>                                                             بانک (صندوق) </a:t>
            </a:r>
            <a:r>
              <a:rPr kumimoji="0" lang="fa-IR" sz="1800"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        12.600</a:t>
            </a:r>
            <a:endParaRPr kumimoji="0" lang="fa-IR" sz="1800"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i="0" u="none" strike="noStrike" kern="1200" cap="none" spc="0" normalizeH="0" baseline="0" noProof="0" dirty="0">
                <a:ln>
                  <a:noFill/>
                </a:ln>
                <a:solidFill>
                  <a:srgbClr val="0070C0"/>
                </a:solidFill>
                <a:effectLst/>
                <a:uLnTx/>
                <a:uFillTx/>
                <a:latin typeface="2  Nazanin"/>
                <a:ea typeface="Calibri" panose="020F0502020204030204" pitchFamily="34" charset="0"/>
                <a:cs typeface="Arial" panose="020B0604020202020204" pitchFamily="34" charset="0"/>
              </a:rPr>
              <a:t>پرداخت دستمزد به کارگرانی که از مرخصی استفاده نموده اند </a:t>
            </a:r>
          </a:p>
          <a:p>
            <a:pPr marL="0" marR="0" lvl="0" indent="0" algn="justLow" defTabSz="914400" rtl="1" eaLnBrk="0" fontAlgn="base" latinLnBrk="0" hangingPunct="0">
              <a:lnSpc>
                <a:spcPct val="100000"/>
              </a:lnSpc>
              <a:spcBef>
                <a:spcPct val="0"/>
              </a:spcBef>
              <a:spcAft>
                <a:spcPct val="0"/>
              </a:spcAft>
              <a:buClrTx/>
              <a:buSzTx/>
              <a:buFontTx/>
              <a:buNone/>
              <a:tabLst/>
              <a:defRPr/>
            </a:pPr>
            <a:endPar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a:spLocks noChangeArrowheads="1"/>
          </p:cNvSpPr>
          <p:nvPr/>
        </p:nvSpPr>
        <p:spPr bwMode="auto">
          <a:xfrm>
            <a:off x="895927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968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6273512"/>
          </a:xfrm>
          <a:prstGeom prst="rect">
            <a:avLst/>
          </a:prstGeom>
        </p:spPr>
        <p:txBody>
          <a:bodyPr wrap="square">
            <a:spAutoFit/>
          </a:bodyPr>
          <a:lstStyle/>
          <a:p>
            <a:pPr algn="just">
              <a:lnSpc>
                <a:spcPct val="150000"/>
              </a:lnSpc>
              <a:spcAft>
                <a:spcPts val="1000"/>
              </a:spcAft>
            </a:pPr>
            <a:r>
              <a:rPr lang="ar-SA" sz="4800" dirty="0">
                <a:cs typeface="Koodak" pitchFamily="2" charset="-78"/>
              </a:rPr>
              <a:t>مرخصي</a:t>
            </a:r>
            <a:r>
              <a:rPr lang="fa-IR" sz="4800" dirty="0">
                <a:cs typeface="Koodak" pitchFamily="2" charset="-78"/>
              </a:rPr>
              <a:t> های استفاده نشده:</a:t>
            </a:r>
          </a:p>
          <a:p>
            <a:pPr rtl="0">
              <a:lnSpc>
                <a:spcPct val="150000"/>
              </a:lnSpc>
            </a:pPr>
            <a:r>
              <a:rPr lang="fa-IR" sz="1600" b="1" dirty="0"/>
              <a:t>در طی هر سال هر کارگر حق دارد از مرخصی سالانه خود استفاده نماید . به آن مقدار از این مرخصی که تا پایان سال استفاده نشده باشد «مرخصی استفاده نشده» می گویند . </a:t>
            </a:r>
          </a:p>
          <a:p>
            <a:pPr rtl="0">
              <a:lnSpc>
                <a:spcPct val="150000"/>
              </a:lnSpc>
            </a:pPr>
            <a:r>
              <a:rPr lang="fa-IR" sz="1600" b="1" dirty="0"/>
              <a:t> «مانده</a:t>
            </a:r>
            <a:r>
              <a:rPr lang="fa-IR" sz="1600" b="1" baseline="30000" dirty="0"/>
              <a:t>ء</a:t>
            </a:r>
            <a:r>
              <a:rPr lang="fa-IR" sz="1600" b="1" dirty="0"/>
              <a:t> مرخصی» هر کارگر عبارت است از میزان مرخصی استفاده نشده وی به علاوه مرخصی های ذخیره شده از سال های قبل</a:t>
            </a:r>
            <a:endParaRPr lang="fa-IR" sz="1600" dirty="0">
              <a:cs typeface="Koodak" pitchFamily="2" charset="-78"/>
            </a:endParaRPr>
          </a:p>
          <a:p>
            <a:pPr algn="just">
              <a:lnSpc>
                <a:spcPct val="150000"/>
              </a:lnSpc>
              <a:spcAft>
                <a:spcPts val="1000"/>
              </a:spcAft>
            </a:pPr>
            <a:r>
              <a:rPr lang="fa-IR" sz="1600" b="1" dirty="0">
                <a:latin typeface="2  Nazanin"/>
                <a:ea typeface="Calibri" panose="020F0502020204030204" pitchFamily="34" charset="0"/>
              </a:rPr>
              <a:t>براساس ماده66قانون کار کارگر نمی تواند بیش از 9روز از مرخصی سالیانه خود را ذخیره کند.اگر شخصی در طول سال از مرخصی استفاده نکند در انتها می تواند کل مبلغ مربوط به30روز مرخصی را از شرکت دریافت نماید. اما اگر بخواهد مقداری از مرخصی را مانند سنوات ذخیره نماید و درآینده از آن استفاده کند حداکثر مدت ذخیره مرخصی معادل 9روز مرخصی بوده و مابقی آن باید در پایان سال به کارگر پرداخت گردد.نوجه نمایید براساس قانون خدمات کشوری کلیه کارکنان دولتی مجاز به ذخیره مرخصی خود تا سقف 15روز می باشند</a:t>
            </a:r>
          </a:p>
          <a:p>
            <a:pPr algn="just">
              <a:lnSpc>
                <a:spcPct val="150000"/>
              </a:lnSpc>
              <a:spcAft>
                <a:spcPts val="1000"/>
              </a:spcAft>
            </a:pPr>
            <a:r>
              <a:rPr lang="fa-IR" sz="1600" b="1" dirty="0">
                <a:latin typeface="2  Nazanin"/>
                <a:ea typeface="Calibri" panose="020F0502020204030204" pitchFamily="34" charset="0"/>
              </a:rPr>
              <a:t>-استفاده از مرخصی برای کارکنان2.5روز در ماه و30روز درسال با احتساب 4روز جمعه است</a:t>
            </a:r>
          </a:p>
          <a:p>
            <a:pPr algn="just">
              <a:lnSpc>
                <a:spcPct val="150000"/>
              </a:lnSpc>
              <a:spcAft>
                <a:spcPts val="1000"/>
              </a:spcAft>
            </a:pPr>
            <a:r>
              <a:rPr lang="fa-IR" sz="1600" b="1" dirty="0">
                <a:latin typeface="2  Nazanin"/>
                <a:ea typeface="Calibri" panose="020F0502020204030204" pitchFamily="34" charset="0"/>
              </a:rPr>
              <a:t>-مرخصی روزهای پنجشنبه 4ساعت در نظر گرفته می شود</a:t>
            </a:r>
          </a:p>
          <a:p>
            <a:pPr algn="just">
              <a:lnSpc>
                <a:spcPct val="150000"/>
              </a:lnSpc>
              <a:spcAft>
                <a:spcPts val="1000"/>
              </a:spcAft>
            </a:pPr>
            <a:r>
              <a:rPr lang="fa-IR" sz="1600" b="1" dirty="0">
                <a:latin typeface="2  Nazanin"/>
                <a:ea typeface="Calibri" panose="020F0502020204030204" pitchFamily="34" charset="0"/>
              </a:rPr>
              <a:t>-مرخصی های ساعتی هر8ساعت یک روز محاسبه می شود</a:t>
            </a:r>
          </a:p>
          <a:p>
            <a:pPr algn="just">
              <a:lnSpc>
                <a:spcPct val="150000"/>
              </a:lnSpc>
              <a:spcAft>
                <a:spcPts val="1000"/>
              </a:spcAft>
            </a:pPr>
            <a:r>
              <a:rPr lang="fa-IR" sz="1600" b="1" dirty="0">
                <a:latin typeface="2  Nazanin"/>
                <a:ea typeface="Calibri" panose="020F0502020204030204" pitchFamily="34" charset="0"/>
              </a:rPr>
              <a:t>-ذخیره مرخصی بیش از 9روز امکان پذیر نیست</a:t>
            </a:r>
          </a:p>
        </p:txBody>
      </p:sp>
      <p:sp>
        <p:nvSpPr>
          <p:cNvPr id="3" name="Rectangle 2"/>
          <p:cNvSpPr>
            <a:spLocks noChangeArrowheads="1"/>
          </p:cNvSpPr>
          <p:nvPr/>
        </p:nvSpPr>
        <p:spPr bwMode="auto">
          <a:xfrm>
            <a:off x="895927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77856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35088" y="638331"/>
            <a:ext cx="8208912" cy="2751522"/>
          </a:xfrm>
          <a:prstGeom prst="rect">
            <a:avLst/>
          </a:prstGeom>
        </p:spPr>
        <p:txBody>
          <a:bodyPr wrap="square">
            <a:spAutoFit/>
          </a:bodyPr>
          <a:lstStyle/>
          <a:p>
            <a:pPr rtl="0">
              <a:lnSpc>
                <a:spcPct val="120000"/>
              </a:lnSpc>
            </a:pPr>
            <a:r>
              <a:rPr lang="fa-IR" b="1" dirty="0"/>
              <a:t>مدت مرخصی استحقاقی سالانه کارگران با استفاده از مزد و احتساب 4 روز جمعه معادل یک ماه است. یعنی هر کارگر در هر سال می تواند 26 روز کاری (معادل 208 ساعت) از مرخصی استفاده کند.</a:t>
            </a:r>
            <a:endParaRPr lang="en-US" b="1" dirty="0"/>
          </a:p>
          <a:p>
            <a:pPr rtl="0">
              <a:lnSpc>
                <a:spcPct val="120000"/>
              </a:lnSpc>
            </a:pPr>
            <a:r>
              <a:rPr lang="fa-IR" b="1" dirty="0"/>
              <a:t>در قرارداد کار موقت ، کارگر باید از کل مرخصی خود در طول قرارداد استفاده نماید. به این ترتیب باقیمانده مرخصی کارگر در پایان قرارداد، اصطلاحاً «سوخت شده» تلقی خواهد شد.</a:t>
            </a:r>
          </a:p>
          <a:p>
            <a:pPr rtl="0">
              <a:lnSpc>
                <a:spcPct val="120000"/>
              </a:lnSpc>
            </a:pPr>
            <a:r>
              <a:rPr lang="fa-IR" b="1" dirty="0"/>
              <a:t>لازم به ذکر است در برخی شرکت ها (با توافق کارگر و کارفرما) برای کارگر قراردادی، مانده مرخصی استفاده نشده در انتهای هر سال محاسبه و با وی تسویه حساب می گردد. به این صورت که در پایان سال اگر کارگر کمتر از 208 ساعت ( 8 ساعت × 26 روز) مرخصی سالانه</a:t>
            </a:r>
            <a:r>
              <a:rPr lang="fa-IR" b="1" baseline="30000" dirty="0"/>
              <a:t>ء </a:t>
            </a:r>
            <a:r>
              <a:rPr lang="fa-IR" b="1" dirty="0"/>
              <a:t>خود را استفاده کرده باشد، دستمزد مربوط به آن را محاسبه و به وی پرداخت می کنند.</a:t>
            </a:r>
            <a:endParaRPr lang="en-US" b="1" dirty="0"/>
          </a:p>
        </p:txBody>
      </p:sp>
      <p:pic>
        <p:nvPicPr>
          <p:cNvPr id="7" name="Picture 6" descr="C:\Documents and Settings\USER\Desktop\کتاب جدید2\عکس حقوق\عکس\ (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06" y="3356994"/>
            <a:ext cx="3949700" cy="2792095"/>
          </a:xfrm>
          <a:prstGeom prst="rect">
            <a:avLst/>
          </a:prstGeom>
          <a:noFill/>
          <a:ln>
            <a:noFill/>
          </a:ln>
        </p:spPr>
      </p:pic>
    </p:spTree>
    <p:extLst>
      <p:ext uri="{BB962C8B-B14F-4D97-AF65-F5344CB8AC3E}">
        <p14:creationId xmlns:p14="http://schemas.microsoft.com/office/powerpoint/2010/main" val="2137343319"/>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7181453"/>
          </a:xfrm>
          <a:prstGeom prst="rect">
            <a:avLst/>
          </a:prstGeom>
        </p:spPr>
        <p:txBody>
          <a:bodyPr wrap="square">
            <a:spAutoFit/>
          </a:bodyPr>
          <a:lstStyle/>
          <a:p>
            <a:pPr algn="just">
              <a:lnSpc>
                <a:spcPct val="150000"/>
              </a:lnSpc>
              <a:spcAft>
                <a:spcPts val="1000"/>
              </a:spcAft>
            </a:pPr>
            <a:endParaRPr lang="fa-IR" sz="3200" b="1" dirty="0">
              <a:latin typeface="Aldhabi" panose="01000000000000000000" pitchFamily="2" charset="-78"/>
              <a:ea typeface="Calibri" panose="020F0502020204030204" pitchFamily="34" charset="0"/>
              <a:cs typeface="Aldhabi" panose="01000000000000000000" pitchFamily="2" charset="-78"/>
            </a:endParaRPr>
          </a:p>
          <a:p>
            <a:pPr algn="just">
              <a:lnSpc>
                <a:spcPct val="150000"/>
              </a:lnSpc>
              <a:spcAft>
                <a:spcPts val="1000"/>
              </a:spcAft>
            </a:pPr>
            <a:r>
              <a:rPr lang="fa-IR" sz="3200" b="1" dirty="0" smtClean="0">
                <a:latin typeface="Aldhabi" panose="01000000000000000000" pitchFamily="2" charset="-78"/>
                <a:ea typeface="Calibri" panose="020F0502020204030204" pitchFamily="34" charset="0"/>
                <a:cs typeface="Aldhabi" panose="01000000000000000000" pitchFamily="2" charset="-78"/>
              </a:rPr>
              <a:t>نحوه </a:t>
            </a:r>
            <a:r>
              <a:rPr lang="fa-IR" sz="3200" b="1" dirty="0">
                <a:latin typeface="Aldhabi" panose="01000000000000000000" pitchFamily="2" charset="-78"/>
                <a:ea typeface="Calibri" panose="020F0502020204030204" pitchFamily="34" charset="0"/>
                <a:cs typeface="Aldhabi" panose="01000000000000000000" pitchFamily="2" charset="-78"/>
              </a:rPr>
              <a:t>محاسبه مبلغ مانده مرخصی باقی مانده:</a:t>
            </a:r>
            <a:endParaRPr lang="en-US" sz="3200" b="1" dirty="0">
              <a:latin typeface="Aldhabi" panose="01000000000000000000" pitchFamily="2" charset="-78"/>
              <a:ea typeface="Calibri" panose="020F0502020204030204" pitchFamily="34" charset="0"/>
              <a:cs typeface="Aldhabi" panose="01000000000000000000" pitchFamily="2" charset="-78"/>
            </a:endParaRPr>
          </a:p>
          <a:p>
            <a:pPr lvl="0" algn="justLow" eaLnBrk="0" fontAlgn="base" hangingPunct="0">
              <a:spcBef>
                <a:spcPct val="0"/>
              </a:spcBef>
              <a:spcAft>
                <a:spcPct val="0"/>
              </a:spcAft>
            </a:pPr>
            <a:r>
              <a:rPr lang="fa-IR" sz="1700" b="1" dirty="0">
                <a:latin typeface="2  Nazanin"/>
                <a:ea typeface="Calibri" panose="020F0502020204030204" pitchFamily="34" charset="0"/>
              </a:rPr>
              <a:t>دو حالت می توان متصور شد:</a:t>
            </a:r>
          </a:p>
          <a:p>
            <a:pPr lvl="0" algn="justLow" eaLnBrk="0" fontAlgn="base" hangingPunct="0">
              <a:spcBef>
                <a:spcPct val="0"/>
              </a:spcBef>
              <a:spcAft>
                <a:spcPct val="0"/>
              </a:spcAft>
            </a:pPr>
            <a:r>
              <a:rPr lang="fa-IR" sz="1700" b="1" dirty="0">
                <a:latin typeface="2  Nazanin"/>
                <a:ea typeface="Calibri" panose="020F0502020204030204" pitchFamily="34" charset="0"/>
              </a:rPr>
              <a:t>الف)شرکت ها در پایان هر سال با کارکنان خود تسویه حساب می نماید که در این حالت تمام روزهای باقی مانده مرخصی محاسبه وبه کارمند پرداخت می گردد</a:t>
            </a:r>
          </a:p>
          <a:p>
            <a:pPr lvl="0" algn="justLow" eaLnBrk="0" fontAlgn="base" hangingPunct="0">
              <a:spcBef>
                <a:spcPct val="0"/>
              </a:spcBef>
              <a:spcAft>
                <a:spcPct val="0"/>
              </a:spcAft>
            </a:pPr>
            <a:r>
              <a:rPr lang="fa-IR" sz="1700" b="1" dirty="0">
                <a:latin typeface="2  Nazanin"/>
                <a:ea typeface="Calibri" panose="020F0502020204030204" pitchFamily="34" charset="0"/>
              </a:rPr>
              <a:t>ب)شرکت ها در پایان سال با کارکنان خود تسویه حساب نمی کنندبنا براصل تطابق هزینه با درآمدهای همان دوره باید مانده مرخصی هرسال را درپایان همان سال تحت عنوان ذخیره باقی مانده مرخصی استفاده نشده کارکنان،در حساب ها ثبت نماید.</a:t>
            </a:r>
          </a:p>
          <a:p>
            <a:pPr lvl="0" algn="justLow" eaLnBrk="0" fontAlgn="base" hangingPunct="0">
              <a:spcBef>
                <a:spcPct val="0"/>
              </a:spcBef>
              <a:spcAft>
                <a:spcPct val="0"/>
              </a:spcAft>
            </a:pPr>
            <a:r>
              <a:rPr lang="fa-IR" sz="1700" b="1" dirty="0">
                <a:latin typeface="2  Nazanin"/>
                <a:ea typeface="Calibri" panose="020F0502020204030204" pitchFamily="34" charset="0"/>
              </a:rPr>
              <a:t>کارکنان پس از اتمام خدمت یا تسویه حساب با شرکت می توانند مبلغ مرخصی های استفاده نشده خود را از شرکت مطالبه نمایند.که دراین حالت تنها 9روز مرخصی ذخیره شده ومابقی روزهای استفاده نشده به کارگر پرداخت می گردد.هزینه هرروز مرخصی استفاده نشده برابر مزد روزانه هست که برای سال </a:t>
            </a:r>
            <a:r>
              <a:rPr lang="fa-IR" sz="1700" b="1" dirty="0" smtClean="0">
                <a:latin typeface="2  Nazanin"/>
                <a:ea typeface="Calibri" panose="020F0502020204030204" pitchFamily="34" charset="0"/>
              </a:rPr>
              <a:t>96به </a:t>
            </a:r>
            <a:r>
              <a:rPr lang="fa-IR" sz="1700" b="1" dirty="0">
                <a:latin typeface="2  Nazanin"/>
                <a:ea typeface="Calibri" panose="020F0502020204030204" pitchFamily="34" charset="0"/>
              </a:rPr>
              <a:t>ازای هر روز مرخصی استفاده نشده </a:t>
            </a:r>
            <a:r>
              <a:rPr lang="fa-IR" sz="1700" b="1" dirty="0" smtClean="0">
                <a:latin typeface="2  Nazanin"/>
                <a:ea typeface="Calibri" panose="020F0502020204030204" pitchFamily="34" charset="0"/>
              </a:rPr>
              <a:t>309.977ریال </a:t>
            </a:r>
            <a:r>
              <a:rPr lang="fa-IR" sz="1700" b="1" dirty="0">
                <a:latin typeface="2  Nazanin"/>
                <a:ea typeface="Calibri" panose="020F0502020204030204" pitchFamily="34" charset="0"/>
              </a:rPr>
              <a:t>است.</a:t>
            </a:r>
          </a:p>
          <a:p>
            <a:pPr lvl="0" algn="justLow" eaLnBrk="0" fontAlgn="base" hangingPunct="0">
              <a:spcBef>
                <a:spcPct val="0"/>
              </a:spcBef>
              <a:spcAft>
                <a:spcPct val="0"/>
              </a:spcAft>
            </a:pPr>
            <a:r>
              <a:rPr lang="fa-IR" sz="3200" b="1" dirty="0">
                <a:latin typeface="Aldhabi" panose="01000000000000000000" pitchFamily="2" charset="-78"/>
                <a:ea typeface="Calibri" panose="020F0502020204030204" pitchFamily="34" charset="0"/>
                <a:cs typeface="Aldhabi" panose="01000000000000000000" pitchFamily="2" charset="-78"/>
              </a:rPr>
              <a:t>ثبت مانده مرخصی استفاده نشده پایان سال:</a:t>
            </a:r>
          </a:p>
          <a:p>
            <a:pPr lvl="0" algn="justLow" eaLnBrk="0" fontAlgn="base" hangingPunct="0">
              <a:spcBef>
                <a:spcPct val="0"/>
              </a:spcBef>
              <a:spcAft>
                <a:spcPct val="0"/>
              </a:spcAft>
            </a:pPr>
            <a:r>
              <a:rPr lang="fa-IR" b="1" dirty="0">
                <a:latin typeface="2  Nazanin"/>
                <a:ea typeface="Calibri" panose="020F0502020204030204" pitchFamily="34" charset="0"/>
              </a:rPr>
              <a:t>هزینه مرخصی کارکنان  ×××</a:t>
            </a:r>
          </a:p>
          <a:p>
            <a:pPr lvl="0" algn="justLow" eaLnBrk="0" fontAlgn="base" hangingPunct="0">
              <a:spcBef>
                <a:spcPct val="0"/>
              </a:spcBef>
              <a:spcAft>
                <a:spcPct val="0"/>
              </a:spcAft>
            </a:pPr>
            <a:r>
              <a:rPr lang="fa-IR" b="1" dirty="0">
                <a:latin typeface="2  Nazanin"/>
                <a:ea typeface="Calibri" panose="020F0502020204030204" pitchFamily="34" charset="0"/>
              </a:rPr>
              <a:t>                                                             بانک (صندوق) ×××</a:t>
            </a:r>
          </a:p>
          <a:p>
            <a:pPr lvl="0" algn="justLow" eaLnBrk="0" fontAlgn="base" hangingPunct="0">
              <a:spcBef>
                <a:spcPct val="0"/>
              </a:spcBef>
              <a:spcAft>
                <a:spcPct val="0"/>
              </a:spcAft>
            </a:pPr>
            <a:r>
              <a:rPr lang="fa-IR" b="1" dirty="0">
                <a:solidFill>
                  <a:srgbClr val="0070C0"/>
                </a:solidFill>
                <a:latin typeface="2  Nazanin"/>
                <a:ea typeface="Calibri" panose="020F0502020204030204" pitchFamily="34" charset="0"/>
              </a:rPr>
              <a:t>ثبت پرداخت مرخصی درپایان سال</a:t>
            </a:r>
          </a:p>
          <a:p>
            <a:pPr lvl="0" algn="justLow" eaLnBrk="0" fontAlgn="base" hangingPunct="0">
              <a:spcBef>
                <a:spcPct val="0"/>
              </a:spcBef>
              <a:spcAft>
                <a:spcPct val="0"/>
              </a:spcAft>
            </a:pPr>
            <a:r>
              <a:rPr lang="fa-IR" b="1" dirty="0">
                <a:latin typeface="2  Nazanin"/>
                <a:ea typeface="Calibri" panose="020F0502020204030204" pitchFamily="34" charset="0"/>
              </a:rPr>
              <a:t>هزینه مرخصی کارکنان  ×××</a:t>
            </a:r>
          </a:p>
          <a:p>
            <a:pPr lvl="0" algn="justLow" eaLnBrk="0" fontAlgn="base" hangingPunct="0">
              <a:spcBef>
                <a:spcPct val="0"/>
              </a:spcBef>
              <a:spcAft>
                <a:spcPct val="0"/>
              </a:spcAft>
            </a:pPr>
            <a:r>
              <a:rPr lang="fa-IR" b="1" dirty="0">
                <a:latin typeface="2  Nazanin"/>
                <a:ea typeface="Calibri" panose="020F0502020204030204" pitchFamily="34" charset="0"/>
              </a:rPr>
              <a:t>                                                             ذخیره مرخصی کارکنان×××</a:t>
            </a:r>
          </a:p>
          <a:p>
            <a:pPr lvl="0" algn="justLow" eaLnBrk="0" fontAlgn="base" hangingPunct="0">
              <a:spcBef>
                <a:spcPct val="0"/>
              </a:spcBef>
              <a:spcAft>
                <a:spcPct val="0"/>
              </a:spcAft>
            </a:pPr>
            <a:r>
              <a:rPr lang="fa-IR" b="1" dirty="0">
                <a:solidFill>
                  <a:srgbClr val="0070C0"/>
                </a:solidFill>
                <a:latin typeface="2  Nazanin"/>
                <a:ea typeface="Calibri" panose="020F0502020204030204" pitchFamily="34" charset="0"/>
              </a:rPr>
              <a:t>ثبت عدم پرداخت مرخصی در پایان سال</a:t>
            </a:r>
          </a:p>
          <a:p>
            <a:pPr lvl="0" algn="justLow" eaLnBrk="0" fontAlgn="base" hangingPunct="0">
              <a:spcBef>
                <a:spcPct val="0"/>
              </a:spcBef>
              <a:spcAft>
                <a:spcPct val="0"/>
              </a:spcAft>
            </a:pPr>
            <a:endParaRPr lang="fa-IR" b="1" dirty="0">
              <a:latin typeface="2  Nazanin"/>
              <a:ea typeface="Calibri" panose="020F0502020204030204" pitchFamily="34" charset="0"/>
            </a:endParaRPr>
          </a:p>
          <a:p>
            <a:pPr lvl="0" algn="justLow" eaLnBrk="0" fontAlgn="base" hangingPunct="0">
              <a:spcBef>
                <a:spcPct val="0"/>
              </a:spcBef>
              <a:spcAft>
                <a:spcPct val="0"/>
              </a:spcAft>
            </a:pPr>
            <a:endParaRPr lang="fa-IR" b="1" dirty="0">
              <a:latin typeface="2  Nazanin"/>
              <a:ea typeface="Calibri" panose="020F0502020204030204" pitchFamily="34" charset="0"/>
            </a:endParaRPr>
          </a:p>
          <a:p>
            <a:pPr lvl="0" algn="justLow" eaLnBrk="0" fontAlgn="base" hangingPunct="0">
              <a:spcBef>
                <a:spcPct val="0"/>
              </a:spcBef>
              <a:spcAft>
                <a:spcPct val="0"/>
              </a:spcAft>
            </a:pPr>
            <a:r>
              <a:rPr lang="fa-IR" b="1" dirty="0">
                <a:latin typeface="2  Nazanin"/>
                <a:ea typeface="Calibri" panose="020F0502020204030204" pitchFamily="34" charset="0"/>
              </a:rPr>
              <a:t> </a:t>
            </a:r>
            <a:endParaRPr lang="fa-IR" b="1" dirty="0">
              <a:latin typeface="Calibri" panose="020F0502020204030204" pitchFamily="34" charset="0"/>
              <a:ea typeface="Calibri" panose="020F0502020204030204" pitchFamily="34" charset="0"/>
            </a:endParaRPr>
          </a:p>
          <a:p>
            <a:pPr lvl="0" algn="justLow" eaLnBrk="0" fontAlgn="base" hangingPunct="0">
              <a:spcBef>
                <a:spcPct val="0"/>
              </a:spcBef>
              <a:spcAft>
                <a:spcPct val="0"/>
              </a:spcAft>
            </a:pPr>
            <a:endParaRPr lang="en-US"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7539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5536" y="332656"/>
            <a:ext cx="8496944" cy="4044184"/>
          </a:xfrm>
          <a:prstGeom prst="rect">
            <a:avLst/>
          </a:prstGeom>
        </p:spPr>
        <p:txBody>
          <a:bodyPr wrap="square">
            <a:spAutoFit/>
          </a:bodyPr>
          <a:lstStyle/>
          <a:p>
            <a:pPr rtl="0">
              <a:lnSpc>
                <a:spcPct val="120000"/>
              </a:lnSpc>
            </a:pPr>
            <a:r>
              <a:rPr lang="fa-IR" sz="1700" dirty="0">
                <a:latin typeface="+mj-lt"/>
                <a:ea typeface="+mj-ea"/>
                <a:cs typeface="Koodak" pitchFamily="2" charset="-78"/>
              </a:rPr>
              <a:t> </a:t>
            </a:r>
            <a:r>
              <a:rPr lang="fa-IR" sz="4400" b="1" dirty="0">
                <a:ln w="3175">
                  <a:solidFill>
                    <a:schemeClr val="bg1"/>
                  </a:solidFill>
                </a:ln>
                <a:latin typeface="+mj-lt"/>
                <a:ea typeface="+mj-ea"/>
                <a:cs typeface="2  Titr" pitchFamily="2" charset="-78"/>
              </a:rPr>
              <a:t>محاسبه مدت و مبلغ مانده</a:t>
            </a:r>
            <a:r>
              <a:rPr lang="fa-IR" sz="4400" b="1" baseline="30000" dirty="0">
                <a:ln w="3175">
                  <a:solidFill>
                    <a:schemeClr val="bg1"/>
                  </a:solidFill>
                </a:ln>
                <a:latin typeface="+mj-lt"/>
                <a:ea typeface="+mj-ea"/>
                <a:cs typeface="2  Titr" pitchFamily="2" charset="-78"/>
              </a:rPr>
              <a:t>ء </a:t>
            </a:r>
            <a:r>
              <a:rPr lang="fa-IR" sz="4400" b="1" dirty="0">
                <a:ln w="3175">
                  <a:solidFill>
                    <a:schemeClr val="bg1"/>
                  </a:solidFill>
                </a:ln>
                <a:latin typeface="+mj-lt"/>
                <a:ea typeface="+mj-ea"/>
                <a:cs typeface="2  Titr" pitchFamily="2" charset="-78"/>
              </a:rPr>
              <a:t>مرخصی سالانه</a:t>
            </a:r>
          </a:p>
          <a:p>
            <a:pPr rtl="0">
              <a:lnSpc>
                <a:spcPct val="120000"/>
              </a:lnSpc>
            </a:pPr>
            <a:r>
              <a:rPr lang="fa-IR" sz="1700" b="1" dirty="0">
                <a:ln w="3175">
                  <a:solidFill>
                    <a:schemeClr val="bg1"/>
                  </a:solidFill>
                </a:ln>
                <a:latin typeface="+mj-lt"/>
                <a:ea typeface="+mj-ea"/>
                <a:cs typeface="2  Titr" pitchFamily="2" charset="-78"/>
              </a:rPr>
              <a:t>  </a:t>
            </a:r>
            <a:endParaRPr lang="en-US" sz="1700" b="1" dirty="0">
              <a:ln w="3175">
                <a:solidFill>
                  <a:schemeClr val="bg1"/>
                </a:solidFill>
              </a:ln>
              <a:latin typeface="+mj-lt"/>
              <a:ea typeface="+mj-ea"/>
              <a:cs typeface="2  Titr" pitchFamily="2" charset="-78"/>
            </a:endParaRPr>
          </a:p>
          <a:p>
            <a:pPr algn="l" rtl="0">
              <a:lnSpc>
                <a:spcPct val="120000"/>
              </a:lnSpc>
            </a:pPr>
            <a:r>
              <a:rPr lang="fa-IR" sz="1700" b="1" dirty="0">
                <a:solidFill>
                  <a:srgbClr val="0070C0"/>
                </a:solidFill>
                <a:latin typeface="+mj-lt"/>
                <a:ea typeface="+mj-ea"/>
              </a:rPr>
              <a:t>میزان باقیمانده مرخصی =  مرخصی استحقاقی سالانه - میزان مرخصی استفاده شده  </a:t>
            </a:r>
            <a:endParaRPr lang="en-US" sz="1700" b="1" dirty="0">
              <a:solidFill>
                <a:srgbClr val="0070C0"/>
              </a:solidFill>
              <a:latin typeface="+mj-lt"/>
              <a:ea typeface="+mj-ea"/>
            </a:endParaRPr>
          </a:p>
          <a:p>
            <a:pPr algn="l" rtl="0">
              <a:lnSpc>
                <a:spcPct val="120000"/>
              </a:lnSpc>
            </a:pPr>
            <a:r>
              <a:rPr lang="fa-IR" sz="1700" b="1" dirty="0">
                <a:solidFill>
                  <a:srgbClr val="0070C0"/>
                </a:solidFill>
                <a:latin typeface="+mj-lt"/>
                <a:ea typeface="+mj-ea"/>
              </a:rPr>
              <a:t>مبلغ مانده</a:t>
            </a:r>
            <a:r>
              <a:rPr lang="fa-IR" sz="1700" b="1" baseline="30000" dirty="0">
                <a:solidFill>
                  <a:srgbClr val="0070C0"/>
                </a:solidFill>
                <a:latin typeface="+mj-lt"/>
                <a:ea typeface="+mj-ea"/>
              </a:rPr>
              <a:t>ء</a:t>
            </a:r>
            <a:r>
              <a:rPr lang="fa-IR" sz="1700" b="1" dirty="0">
                <a:solidFill>
                  <a:srgbClr val="0070C0"/>
                </a:solidFill>
                <a:latin typeface="+mj-lt"/>
                <a:ea typeface="+mj-ea"/>
              </a:rPr>
              <a:t> مرخصی  =  نرخ دستمزدپایه روزانه کارگر × میزان باقیمانده مرخصی</a:t>
            </a:r>
            <a:endParaRPr lang="en-US" sz="1700" b="1" dirty="0">
              <a:solidFill>
                <a:srgbClr val="0070C0"/>
              </a:solidFill>
              <a:latin typeface="+mj-lt"/>
              <a:ea typeface="+mj-ea"/>
            </a:endParaRPr>
          </a:p>
          <a:p>
            <a:pPr rtl="0">
              <a:lnSpc>
                <a:spcPct val="120000"/>
              </a:lnSpc>
            </a:pPr>
            <a:r>
              <a:rPr lang="fa-IR" sz="1700" b="1" dirty="0">
                <a:latin typeface="+mj-lt"/>
                <a:ea typeface="+mj-ea"/>
              </a:rPr>
              <a:t>			 </a:t>
            </a:r>
            <a:endParaRPr lang="en-US" sz="1700" b="1" dirty="0">
              <a:latin typeface="+mj-lt"/>
              <a:ea typeface="+mj-ea"/>
            </a:endParaRPr>
          </a:p>
          <a:p>
            <a:pPr rtl="0">
              <a:lnSpc>
                <a:spcPct val="120000"/>
              </a:lnSpc>
            </a:pPr>
            <a:r>
              <a:rPr lang="fa-IR" sz="1700" b="1" dirty="0">
                <a:ln w="3175">
                  <a:solidFill>
                    <a:srgbClr val="0070C0"/>
                  </a:solidFill>
                </a:ln>
                <a:latin typeface="Calibri"/>
                <a:ea typeface="Times New Roman"/>
              </a:rPr>
              <a:t>مثال : </a:t>
            </a:r>
            <a:endParaRPr lang="en-US" sz="1700" b="1" dirty="0">
              <a:ln w="3175">
                <a:solidFill>
                  <a:srgbClr val="0070C0"/>
                </a:solidFill>
              </a:ln>
              <a:latin typeface="Calibri"/>
              <a:ea typeface="Times New Roman"/>
            </a:endParaRPr>
          </a:p>
          <a:p>
            <a:pPr rtl="0">
              <a:lnSpc>
                <a:spcPct val="120000"/>
              </a:lnSpc>
            </a:pPr>
            <a:r>
              <a:rPr lang="fa-IR" sz="1700" b="1" dirty="0">
                <a:latin typeface="+mj-lt"/>
                <a:ea typeface="+mj-ea"/>
              </a:rPr>
              <a:t>کارگری در سال </a:t>
            </a:r>
            <a:r>
              <a:rPr lang="fa-IR" sz="1700" b="1" u="sng" dirty="0">
                <a:solidFill>
                  <a:srgbClr val="00B050"/>
                </a:solidFill>
                <a:latin typeface="+mj-lt"/>
                <a:ea typeface="+mj-ea"/>
              </a:rPr>
              <a:t>1395 </a:t>
            </a:r>
            <a:r>
              <a:rPr lang="fa-IR" sz="1700" b="1" dirty="0">
                <a:latin typeface="+mj-lt"/>
                <a:ea typeface="+mj-ea"/>
              </a:rPr>
              <a:t>حداکثر قانونی مرخصی خود را ذخیره نموده و در سال 1396 نیز فقط از 18 روز مرخصی استحقاقی خود استفاده کرده است. شرکت قصد دارد با این کارگر تسویه حساب نموده و وجه باقیمانده مرخصی وی را به ایشان پرداخت کند.</a:t>
            </a:r>
            <a:endParaRPr lang="en-US" sz="1700" b="1" dirty="0">
              <a:latin typeface="+mj-lt"/>
              <a:ea typeface="+mj-ea"/>
            </a:endParaRPr>
          </a:p>
          <a:p>
            <a:pPr rtl="0">
              <a:lnSpc>
                <a:spcPct val="120000"/>
              </a:lnSpc>
            </a:pPr>
            <a:r>
              <a:rPr lang="fa-IR" sz="1700" b="1" dirty="0">
                <a:latin typeface="+mj-lt"/>
                <a:ea typeface="+mj-ea"/>
              </a:rPr>
              <a:t> مانده مرخصی این کارگر و مبلغی که باید بابت آن به وی پرداخت گردد بر مبنای حقوق پایه به شرح زیر محاسبه می شود :</a:t>
            </a:r>
          </a:p>
        </p:txBody>
      </p:sp>
      <p:sp>
        <p:nvSpPr>
          <p:cNvPr id="5" name="Rectangle 4"/>
          <p:cNvSpPr/>
          <p:nvPr/>
        </p:nvSpPr>
        <p:spPr>
          <a:xfrm>
            <a:off x="179512" y="4376842"/>
            <a:ext cx="8712968" cy="830997"/>
          </a:xfrm>
          <a:prstGeom prst="rect">
            <a:avLst/>
          </a:prstGeom>
        </p:spPr>
        <p:txBody>
          <a:bodyPr wrap="square">
            <a:spAutoFit/>
          </a:bodyPr>
          <a:lstStyle/>
          <a:p>
            <a:pPr algn="l" rtl="0">
              <a:lnSpc>
                <a:spcPct val="120000"/>
              </a:lnSpc>
            </a:pPr>
            <a:r>
              <a:rPr lang="fa-IR" sz="2000" b="1" dirty="0">
                <a:latin typeface="+mj-lt"/>
                <a:ea typeface="+mj-ea"/>
              </a:rPr>
              <a:t>باقیمانده مرخصی استحقاقی کارگر                                    روز  17= (18-26) +9 </a:t>
            </a:r>
            <a:endParaRPr lang="en-US" sz="2000" b="1" dirty="0">
              <a:latin typeface="+mj-lt"/>
              <a:ea typeface="+mj-ea"/>
            </a:endParaRPr>
          </a:p>
          <a:p>
            <a:pPr algn="l" rtl="0">
              <a:lnSpc>
                <a:spcPct val="120000"/>
              </a:lnSpc>
            </a:pPr>
            <a:r>
              <a:rPr lang="fa-IR" sz="2000" b="1" dirty="0">
                <a:latin typeface="+mj-lt"/>
                <a:ea typeface="+mj-ea"/>
              </a:rPr>
              <a:t>(17,000 + 309,977) × 17</a:t>
            </a:r>
            <a:r>
              <a:rPr lang="en-US" sz="2000" b="1" dirty="0">
                <a:latin typeface="+mj-lt"/>
                <a:ea typeface="+mj-ea"/>
              </a:rPr>
              <a:t>= </a:t>
            </a:r>
            <a:r>
              <a:rPr lang="fa-IR" sz="2000" b="1" dirty="0">
                <a:latin typeface="+mj-lt"/>
                <a:ea typeface="+mj-ea"/>
              </a:rPr>
              <a:t>5,558,609</a:t>
            </a:r>
            <a:r>
              <a:rPr lang="en-US" sz="2000" b="1" dirty="0">
                <a:latin typeface="+mj-lt"/>
                <a:ea typeface="+mj-ea"/>
              </a:rPr>
              <a:t>             </a:t>
            </a:r>
            <a:r>
              <a:rPr lang="fa-IR" sz="2000" b="1" dirty="0">
                <a:latin typeface="+mj-lt"/>
                <a:ea typeface="+mj-ea"/>
              </a:rPr>
              <a:t>         مبلغ باقیمانده مرخصی کارگر </a:t>
            </a:r>
            <a:endParaRPr lang="en-US" sz="2000" b="1" dirty="0">
              <a:latin typeface="+mj-lt"/>
              <a:ea typeface="+mj-ea"/>
            </a:endParaRPr>
          </a:p>
        </p:txBody>
      </p:sp>
      <p:sp>
        <p:nvSpPr>
          <p:cNvPr id="7" name="TextBox 1"/>
          <p:cNvSpPr txBox="1"/>
          <p:nvPr/>
        </p:nvSpPr>
        <p:spPr>
          <a:xfrm>
            <a:off x="6804248" y="5948887"/>
            <a:ext cx="2708802" cy="10085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rtl="1"/>
            <a:endParaRPr lang="en-US" sz="5400" b="1" dirty="0">
              <a:ln w="22225">
                <a:solidFill>
                  <a:schemeClr val="bg1">
                    <a:lumMod val="95000"/>
                  </a:schemeClr>
                </a:solidFill>
                <a:prstDash val="solid"/>
              </a:ln>
              <a:solidFill>
                <a:schemeClr val="bg1">
                  <a:lumMod val="95000"/>
                </a:schemeClr>
              </a:solidFill>
              <a:effectLst>
                <a:glow rad="101600">
                  <a:schemeClr val="bg1">
                    <a:lumMod val="85000"/>
                    <a:alpha val="60000"/>
                  </a:schemeClr>
                </a:glow>
              </a:effectLst>
              <a:cs typeface="2  Nazanin" panose="00000400000000000000" pitchFamily="2" charset="-78"/>
            </a:endParaRPr>
          </a:p>
        </p:txBody>
      </p:sp>
    </p:spTree>
    <p:extLst>
      <p:ext uri="{BB962C8B-B14F-4D97-AF65-F5344CB8AC3E}">
        <p14:creationId xmlns:p14="http://schemas.microsoft.com/office/powerpoint/2010/main" val="4072269109"/>
      </p:ext>
    </p:extLst>
  </p:cSld>
  <p:clrMapOvr>
    <a:masterClrMapping/>
  </p:clrMapOvr>
  <mc:AlternateContent xmlns:mc="http://schemas.openxmlformats.org/markup-compatibility/2006" xmlns:p14="http://schemas.microsoft.com/office/powerpoint/2010/main">
    <mc:Choice Requires="p14">
      <p:transition spd="slow">
        <p14:prism dir="r"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6632"/>
            <a:ext cx="9144000" cy="6998839"/>
          </a:xfrm>
          <a:prstGeom prst="rect">
            <a:avLst/>
          </a:prstGeom>
        </p:spPr>
        <p:txBody>
          <a:bodyPr wrap="square">
            <a:spAutoFit/>
          </a:bodyPr>
          <a:lstStyle/>
          <a:p>
            <a:pPr rtl="0">
              <a:lnSpc>
                <a:spcPct val="120000"/>
              </a:lnSpc>
            </a:pPr>
            <a:endParaRPr lang="fa-IR" b="1" dirty="0" smtClean="0">
              <a:ln w="3175">
                <a:solidFill>
                  <a:srgbClr val="0070C0"/>
                </a:solidFill>
              </a:ln>
              <a:ea typeface="Times New Roman"/>
            </a:endParaRPr>
          </a:p>
          <a:p>
            <a:pPr rtl="0">
              <a:lnSpc>
                <a:spcPct val="120000"/>
              </a:lnSpc>
            </a:pPr>
            <a:endParaRPr lang="fa-IR" b="1" dirty="0">
              <a:ln w="3175">
                <a:solidFill>
                  <a:srgbClr val="0070C0"/>
                </a:solidFill>
              </a:ln>
              <a:ea typeface="Times New Roman"/>
            </a:endParaRPr>
          </a:p>
          <a:p>
            <a:pPr rtl="0">
              <a:lnSpc>
                <a:spcPct val="120000"/>
              </a:lnSpc>
            </a:pPr>
            <a:r>
              <a:rPr lang="fa-IR" b="1" dirty="0" smtClean="0">
                <a:ln w="3175">
                  <a:solidFill>
                    <a:srgbClr val="0070C0"/>
                  </a:solidFill>
                </a:ln>
                <a:ea typeface="Times New Roman"/>
              </a:rPr>
              <a:t>مثال </a:t>
            </a:r>
            <a:r>
              <a:rPr lang="fa-IR" b="1" dirty="0">
                <a:ln w="3175">
                  <a:solidFill>
                    <a:srgbClr val="0070C0"/>
                  </a:solidFill>
                </a:ln>
                <a:ea typeface="Times New Roman"/>
              </a:rPr>
              <a:t>: </a:t>
            </a:r>
            <a:endParaRPr lang="en-US" b="1" dirty="0">
              <a:ln w="3175">
                <a:solidFill>
                  <a:srgbClr val="0070C0"/>
                </a:solidFill>
              </a:ln>
              <a:ea typeface="Times New Roman"/>
            </a:endParaRPr>
          </a:p>
          <a:p>
            <a:pPr rtl="0">
              <a:lnSpc>
                <a:spcPct val="120000"/>
              </a:lnSpc>
            </a:pPr>
            <a:r>
              <a:rPr lang="fa-IR" b="1" dirty="0"/>
              <a:t>حقوق روزانه آقای رحمانی در سال 94 مبلغ300،000ریال ودرسال 95 مبلغ500،000ریال است مانده مرخصی استفاده نشده در سال های 94و95 به ترتیب 8روز و9روز  است و شرکت تا پایان سال خدمت قصد پرداخت مبلغ مانده مرخصی استفاده نشده را ندارد مطلوب است ثبتهای حسابداری در پایان سالهای 94 و95</a:t>
            </a:r>
          </a:p>
          <a:p>
            <a:pPr algn="l">
              <a:lnSpc>
                <a:spcPct val="120000"/>
              </a:lnSpc>
            </a:pPr>
            <a:endParaRPr lang="fa-IR" b="1" dirty="0"/>
          </a:p>
          <a:p>
            <a:pPr algn="l">
              <a:lnSpc>
                <a:spcPct val="120000"/>
              </a:lnSpc>
            </a:pPr>
            <a:r>
              <a:rPr lang="fa-IR" b="1" dirty="0"/>
              <a:t>ذخیره مرخصی استفاده نشده در پایان سال94                                            2.400.000=8*300.000</a:t>
            </a:r>
          </a:p>
          <a:p>
            <a:pPr algn="l">
              <a:lnSpc>
                <a:spcPct val="120000"/>
              </a:lnSpc>
            </a:pPr>
            <a:r>
              <a:rPr lang="fa-IR" b="1" dirty="0" smtClean="0"/>
              <a:t>    </a:t>
            </a:r>
            <a:r>
              <a:rPr lang="fa-IR" b="1" dirty="0"/>
              <a:t>ذخیره مرخصی استفاده نشده در پایان سال95                                      8.500.000=500.000*(8+9)</a:t>
            </a:r>
          </a:p>
          <a:p>
            <a:pPr algn="l">
              <a:lnSpc>
                <a:spcPct val="120000"/>
              </a:lnSpc>
            </a:pPr>
            <a:endParaRPr lang="fa-IR" b="1" dirty="0"/>
          </a:p>
          <a:p>
            <a:pPr algn="l">
              <a:lnSpc>
                <a:spcPct val="120000"/>
              </a:lnSpc>
            </a:pPr>
            <a:r>
              <a:rPr lang="fa-IR" sz="1400" b="1" dirty="0"/>
              <a:t>   هزینه حقوقی که باید درپایان سال 95 شناسایی شود                                                                6.100.000=2.400.000-8.500.000</a:t>
            </a:r>
          </a:p>
          <a:p>
            <a:pPr rtl="0">
              <a:lnSpc>
                <a:spcPct val="120000"/>
              </a:lnSpc>
            </a:pPr>
            <a:r>
              <a:rPr lang="fa-IR" b="1" dirty="0" smtClean="0"/>
              <a:t>هزینه </a:t>
            </a:r>
            <a:r>
              <a:rPr lang="fa-IR" b="1" dirty="0"/>
              <a:t>مرخصی کارکنان   </a:t>
            </a:r>
            <a:r>
              <a:rPr lang="fa-IR" b="1" dirty="0" smtClean="0"/>
              <a:t>2.400.000</a:t>
            </a:r>
            <a:endParaRPr lang="fa-IR" b="1" dirty="0"/>
          </a:p>
          <a:p>
            <a:pPr rtl="0">
              <a:lnSpc>
                <a:spcPct val="120000"/>
              </a:lnSpc>
            </a:pPr>
            <a:r>
              <a:rPr lang="fa-IR" b="1" dirty="0"/>
              <a:t>         ذخیره مرخصی کارکنان     2.400.000</a:t>
            </a:r>
          </a:p>
          <a:p>
            <a:pPr rtl="0">
              <a:lnSpc>
                <a:spcPct val="120000"/>
              </a:lnSpc>
            </a:pPr>
            <a:r>
              <a:rPr lang="fa-IR" b="1" dirty="0">
                <a:solidFill>
                  <a:schemeClr val="accent1">
                    <a:lumMod val="75000"/>
                  </a:schemeClr>
                </a:solidFill>
              </a:rPr>
              <a:t>ثبت هزینه مرخصی کارکنان در پایان </a:t>
            </a:r>
            <a:r>
              <a:rPr lang="fa-IR" b="1" dirty="0" smtClean="0">
                <a:solidFill>
                  <a:schemeClr val="accent1">
                    <a:lumMod val="75000"/>
                  </a:schemeClr>
                </a:solidFill>
              </a:rPr>
              <a:t>سال94</a:t>
            </a:r>
            <a:endParaRPr lang="fa-IR" b="1" dirty="0"/>
          </a:p>
          <a:p>
            <a:pPr rtl="0">
              <a:lnSpc>
                <a:spcPct val="120000"/>
              </a:lnSpc>
            </a:pPr>
            <a:endParaRPr lang="fa-IR" b="1" dirty="0" smtClean="0"/>
          </a:p>
          <a:p>
            <a:pPr rtl="0">
              <a:lnSpc>
                <a:spcPct val="120000"/>
              </a:lnSpc>
            </a:pPr>
            <a:r>
              <a:rPr lang="fa-IR" b="1" dirty="0" smtClean="0"/>
              <a:t>هزینه </a:t>
            </a:r>
            <a:r>
              <a:rPr lang="fa-IR" b="1" dirty="0"/>
              <a:t>مرخصی کارکنان     6.100.000</a:t>
            </a:r>
          </a:p>
          <a:p>
            <a:pPr rtl="0">
              <a:lnSpc>
                <a:spcPct val="120000"/>
              </a:lnSpc>
            </a:pPr>
            <a:r>
              <a:rPr lang="fa-IR" b="1" dirty="0"/>
              <a:t>         ذخیره مرخصی استفاده نشده کارکنان    6.100.000</a:t>
            </a:r>
          </a:p>
          <a:p>
            <a:pPr rtl="0">
              <a:lnSpc>
                <a:spcPct val="120000"/>
              </a:lnSpc>
            </a:pPr>
            <a:endParaRPr lang="fa-IR" b="1" dirty="0"/>
          </a:p>
          <a:p>
            <a:pPr rtl="0">
              <a:lnSpc>
                <a:spcPct val="120000"/>
              </a:lnSpc>
            </a:pPr>
            <a:r>
              <a:rPr lang="fa-IR" b="1" dirty="0">
                <a:solidFill>
                  <a:schemeClr val="accent1">
                    <a:lumMod val="75000"/>
                  </a:schemeClr>
                </a:solidFill>
              </a:rPr>
              <a:t>ثبت هزینه مرخصی کارکنان در پایان سال 95</a:t>
            </a:r>
          </a:p>
          <a:p>
            <a:pPr rtl="0">
              <a:lnSpc>
                <a:spcPct val="120000"/>
              </a:lnSpc>
            </a:pPr>
            <a:endParaRPr lang="fa-IR" b="1" dirty="0"/>
          </a:p>
          <a:p>
            <a:pPr rtl="0">
              <a:lnSpc>
                <a:spcPct val="120000"/>
              </a:lnSpc>
            </a:pPr>
            <a:endParaRPr lang="fa-IR" b="1" dirty="0"/>
          </a:p>
        </p:txBody>
      </p:sp>
    </p:spTree>
    <p:extLst>
      <p:ext uri="{BB962C8B-B14F-4D97-AF65-F5344CB8AC3E}">
        <p14:creationId xmlns:p14="http://schemas.microsoft.com/office/powerpoint/2010/main" val="2500043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9432"/>
            <a:ext cx="9144000" cy="3168352"/>
          </a:xfrm>
        </p:spPr>
        <p:txBody>
          <a:bodyPr>
            <a:noAutofit/>
          </a:bodyPr>
          <a:lstStyle/>
          <a:p>
            <a:pPr algn="r">
              <a:lnSpc>
                <a:spcPct val="120000"/>
              </a:lnSpc>
            </a:pPr>
            <a:r>
              <a:rPr lang="fa-IR" sz="1700" b="1" dirty="0">
                <a:latin typeface="2  Nazanin"/>
                <a:cs typeface="+mn-cs"/>
              </a:rPr>
              <a:t/>
            </a:r>
            <a:br>
              <a:rPr lang="fa-IR" sz="1700" b="1" dirty="0">
                <a:latin typeface="2  Nazanin"/>
                <a:cs typeface="+mn-cs"/>
              </a:rPr>
            </a:br>
            <a:r>
              <a:rPr lang="fa-IR" sz="1700" b="1" dirty="0">
                <a:latin typeface="2  Nazanin"/>
                <a:cs typeface="+mn-cs"/>
              </a:rPr>
              <a:t> </a:t>
            </a:r>
            <a:br>
              <a:rPr lang="fa-IR" sz="1700" b="1" dirty="0">
                <a:latin typeface="2  Nazanin"/>
                <a:cs typeface="+mn-cs"/>
              </a:rPr>
            </a:br>
            <a:r>
              <a:rPr lang="fa-IR" sz="1700" b="1" dirty="0">
                <a:latin typeface="2  Nazanin"/>
                <a:cs typeface="+mn-cs"/>
              </a:rPr>
              <a:t>هزینه حقوق و دستمزد نشان دهنده سهم نیروی کار در تولید محصولات و ارائه خدمات بوده ویکی از مهمترین هزینه های عملیاتی بیشتر مؤسسات است</a:t>
            </a:r>
            <a:br>
              <a:rPr lang="fa-IR" sz="1700" b="1" dirty="0">
                <a:latin typeface="2  Nazanin"/>
                <a:cs typeface="+mn-cs"/>
              </a:rPr>
            </a:br>
            <a:r>
              <a:rPr lang="fa-IR" sz="1700" b="1" dirty="0">
                <a:latin typeface="2  Nazanin"/>
                <a:cs typeface="+mn-cs"/>
              </a:rPr>
              <a:t>وظایف حسابداران در مورد هزینه حقوق ودستمزد از ساده ترین و درعین حال بااهمیت ترین آنهاست</a:t>
            </a:r>
            <a:br>
              <a:rPr lang="fa-IR" sz="1700" b="1" dirty="0">
                <a:latin typeface="2  Nazanin"/>
                <a:cs typeface="+mn-cs"/>
              </a:rPr>
            </a:br>
            <a:r>
              <a:rPr lang="fa-IR" sz="1700" b="1" dirty="0">
                <a:latin typeface="2  Nazanin"/>
                <a:cs typeface="+mn-cs"/>
              </a:rPr>
              <a:t>عوامل موثر در ایجاد رابطه بین کارکنان وکارفرما:1)محاسبه وپرداخت درست وبموقع حقوق ودستمزد2)قابل فهم بودن مدارک سیستم حقوق ودستمزد </a:t>
            </a:r>
            <a:br>
              <a:rPr lang="fa-IR" sz="1700" b="1" dirty="0">
                <a:latin typeface="2  Nazanin"/>
                <a:cs typeface="+mn-cs"/>
              </a:rPr>
            </a:br>
            <a:endParaRPr lang="en-US" sz="1700" b="1" dirty="0">
              <a:latin typeface="2  Nazanin"/>
              <a:cs typeface="+mn-cs"/>
            </a:endParaRPr>
          </a:p>
        </p:txBody>
      </p:sp>
      <p:sp>
        <p:nvSpPr>
          <p:cNvPr id="3" name="Rectangle 2"/>
          <p:cNvSpPr/>
          <p:nvPr/>
        </p:nvSpPr>
        <p:spPr>
          <a:xfrm>
            <a:off x="179512" y="2348880"/>
            <a:ext cx="8964488" cy="4801314"/>
          </a:xfrm>
          <a:prstGeom prst="rect">
            <a:avLst/>
          </a:prstGeom>
        </p:spPr>
        <p:txBody>
          <a:bodyPr wrap="square">
            <a:spAutoFit/>
          </a:bodyPr>
          <a:lstStyle/>
          <a:p>
            <a:pPr algn="just">
              <a:lnSpc>
                <a:spcPct val="150000"/>
              </a:lnSpc>
            </a:pPr>
            <a:r>
              <a:rPr lang="fa-IR" sz="1700" b="1" dirty="0">
                <a:ln w="3175">
                  <a:solidFill>
                    <a:srgbClr val="0070C0"/>
                  </a:solidFill>
                </a:ln>
                <a:ea typeface="Times New Roman"/>
              </a:rPr>
              <a:t>سیستم حقوق ودستمزد؛</a:t>
            </a:r>
            <a:r>
              <a:rPr lang="fa-IR" sz="1700" b="1" dirty="0"/>
              <a:t> مجموعه اجزاء بهم پیوسته در داخل یک موسسه که داده های مربوط به سهم نیروی کار را در تولید محصولات یا ارائه خدمات به صورت اطلاعات حقوق ودستمزد تبدیل می نماید.</a:t>
            </a:r>
          </a:p>
          <a:p>
            <a:pPr algn="just">
              <a:lnSpc>
                <a:spcPct val="150000"/>
              </a:lnSpc>
            </a:pPr>
            <a:r>
              <a:rPr lang="fa-IR" sz="1700" b="1" dirty="0">
                <a:ln w="3175">
                  <a:solidFill>
                    <a:srgbClr val="0070C0"/>
                  </a:solidFill>
                </a:ln>
                <a:ea typeface="Times New Roman"/>
              </a:rPr>
              <a:t>ویژگیهای سیستم حقوق ودستمزد؛</a:t>
            </a:r>
            <a:r>
              <a:rPr lang="fa-IR" sz="1700" b="1" dirty="0"/>
              <a:t> به طور کلی سیستم حقوق و دستمزد باید به گونه ای طراحی شود که اطلاعات لازم را به سرعت گردآوری، کسورات لازم را محاسبه و  رقم خالص قابل پرداخت به هر یك از کارکنان را محاسبه نموده و همچنین از ویژگیهای زیربرخوردار باشد: </a:t>
            </a:r>
          </a:p>
          <a:p>
            <a:pPr algn="just">
              <a:lnSpc>
                <a:spcPct val="150000"/>
              </a:lnSpc>
            </a:pPr>
            <a:r>
              <a:rPr lang="fa-IR" sz="1700" b="1" dirty="0"/>
              <a:t> 1) برای امرار معاش کافی باشد 2)ایجاد انگیزه نماید 3)اقتصادی و مؤثر باشد 4)منصفانه و عادلانه باشد 5)سازمان را قادر سازد با سازمانهای دیگررقابت کند 6) منطقی باشد و کارکنان منطقی بودن آن را بپذیرند </a:t>
            </a:r>
          </a:p>
          <a:p>
            <a:pPr algn="just">
              <a:lnSpc>
                <a:spcPct val="150000"/>
              </a:lnSpc>
            </a:pPr>
            <a:r>
              <a:rPr lang="fa-IR" sz="1700" b="1" dirty="0">
                <a:ln w="3175">
                  <a:solidFill>
                    <a:srgbClr val="0070C0"/>
                  </a:solidFill>
                </a:ln>
                <a:ea typeface="Times New Roman"/>
              </a:rPr>
              <a:t>به موجب ماده 51 قانون کار؛ </a:t>
            </a:r>
            <a:r>
              <a:rPr lang="fa-IR" sz="1700" b="1" dirty="0"/>
              <a:t>ساعت كار عادی مدت زماني است كه كارگر نيرو يا وقت خود را به منظور انجام كار در اختيار كارفرما قرار مي دهد. به غير از مواردي كه درقانون کار مستثني شده است، ساعات كار كارگران در شبانه روز نبايد از </a:t>
            </a:r>
            <a:r>
              <a:rPr lang="fa-IR" sz="1700" b="1" u="sng" dirty="0"/>
              <a:t>8  ساعت </a:t>
            </a:r>
            <a:r>
              <a:rPr lang="fa-IR" sz="1700" b="1" dirty="0"/>
              <a:t>تجاوز نمايد.</a:t>
            </a:r>
          </a:p>
          <a:p>
            <a:pPr algn="just">
              <a:lnSpc>
                <a:spcPct val="150000"/>
              </a:lnSpc>
            </a:pPr>
            <a:r>
              <a:rPr lang="fa-IR" sz="1700" b="1" dirty="0"/>
              <a:t/>
            </a:r>
            <a:br>
              <a:rPr lang="fa-IR" sz="1700" b="1" dirty="0"/>
            </a:br>
            <a:endParaRPr lang="fa-IR" sz="1700" b="1" dirty="0"/>
          </a:p>
        </p:txBody>
      </p:sp>
    </p:spTree>
    <p:extLst>
      <p:ext uri="{BB962C8B-B14F-4D97-AF65-F5344CB8AC3E}">
        <p14:creationId xmlns:p14="http://schemas.microsoft.com/office/powerpoint/2010/main" val="1086245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664631" y="260648"/>
            <a:ext cx="2175597" cy="923330"/>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5400" b="0" i="0" u="none" strike="noStrike" kern="1200" cap="none" spc="0" normalizeH="0" baseline="0" noProof="0" dirty="0" smtClean="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2  Titr" pitchFamily="2" charset="-78"/>
              </a:rPr>
              <a:t>پایه سنوات:</a:t>
            </a:r>
            <a:endParaRPr kumimoji="0" lang="fa-IR" sz="54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p:txBody>
      </p:sp>
      <p:sp>
        <p:nvSpPr>
          <p:cNvPr id="6" name="Rectangle 5"/>
          <p:cNvSpPr/>
          <p:nvPr/>
        </p:nvSpPr>
        <p:spPr>
          <a:xfrm>
            <a:off x="303774" y="1183978"/>
            <a:ext cx="8732722" cy="4149174"/>
          </a:xfrm>
          <a:prstGeom prst="rect">
            <a:avLst/>
          </a:prstGeom>
        </p:spPr>
        <p:txBody>
          <a:bodyPr vert="horz" lIns="91440" tIns="45720" rIns="91440" bIns="45720" rtlCol="0" anchor="t">
            <a:noAutofit/>
          </a:bodyPr>
          <a:lstStyle/>
          <a:p>
            <a:pPr marL="0" marR="0" lvl="0" indent="0" algn="r"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به کارگرانی که ازشروع بکار آنها یک سال گذشته باشد پایه سنواتی تعلق می گیرد یا به عبارتسی در ازای هر یک سال سابقه کار،یک پایه به عنوان سنوات کار به کارگر تعلق می گیرد پایه سنوات از شروع سال دوم به کارگران تعلق گرفته و باید با حقوق پایه آن ها جمع وپرداخت گردد </a:t>
            </a:r>
          </a:p>
          <a:p>
            <a:pPr marL="0" marR="0" lvl="0" indent="0" algn="r"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مبلغ پایه سنوات هر ساله متفاوت است و هرساله این مبلغ از طریق مصوبات شورای عالی هرساله تعیین می گردد.</a:t>
            </a:r>
          </a:p>
          <a:p>
            <a:pPr marL="0" marR="0" lvl="0" indent="0" algn="r"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Calibri Light" panose="020F0302020204030204"/>
                <a:ea typeface="+mn-ea"/>
                <a:cs typeface="Arial" panose="020B0604020202020204" pitchFamily="34" charset="0"/>
              </a:rPr>
              <a:t>*مبلغ پایه سنوات در سال 96 ،17.000ریال می باشد.</a:t>
            </a:r>
          </a:p>
          <a:p>
            <a:pPr marL="0" marR="0" lvl="0" indent="0" algn="r" defTabSz="914400" rtl="1" eaLnBrk="1" fontAlgn="auto" latinLnBrk="0" hangingPunct="1">
              <a:lnSpc>
                <a:spcPct val="150000"/>
              </a:lnSpc>
              <a:spcBef>
                <a:spcPct val="0"/>
              </a:spcBef>
              <a:spcAft>
                <a:spcPts val="0"/>
              </a:spcAft>
              <a:buClrTx/>
              <a:buSzTx/>
              <a:buFontTx/>
              <a:buNone/>
              <a:tabLst/>
              <a:defRPr/>
            </a:pPr>
            <a:r>
              <a:rPr kumimoji="0" lang="fa-IR" sz="2800" b="1" i="0" u="none" strike="noStrike" kern="1200" cap="none" spc="0" normalizeH="0" baseline="0" noProof="0" dirty="0" smtClean="0">
                <a:ln>
                  <a:noFill/>
                </a:ln>
                <a:solidFill>
                  <a:srgbClr val="002060"/>
                </a:solidFill>
                <a:effectLst/>
                <a:uLnTx/>
                <a:uFillTx/>
                <a:latin typeface="Aldhabi" panose="01000000000000000000" pitchFamily="2" charset="-78"/>
                <a:ea typeface="+mn-ea"/>
                <a:cs typeface="Aldhabi" panose="01000000000000000000" pitchFamily="2" charset="-78"/>
              </a:rPr>
              <a:t>نحوه محاسبه حقوق پایه</a:t>
            </a:r>
            <a:r>
              <a:rPr kumimoji="0" lang="fa-IR" sz="1800" b="1" i="0" u="none" strike="noStrike" kern="1200" cap="none" spc="0" normalizeH="0" baseline="0" noProof="0" dirty="0" smtClean="0">
                <a:ln>
                  <a:noFill/>
                </a:ln>
                <a:solidFill>
                  <a:prstClr val="black"/>
                </a:solidFill>
                <a:effectLst/>
                <a:uLnTx/>
                <a:uFillTx/>
                <a:latin typeface="Aldhabi" panose="01000000000000000000" pitchFamily="2" charset="-78"/>
                <a:ea typeface="+mn-ea"/>
                <a:cs typeface="Arial" panose="020B0604020202020204" pitchFamily="34" charset="0"/>
              </a:rPr>
              <a:t>:(برای کارگری که یک سال کار کرده باشد)</a:t>
            </a:r>
          </a:p>
          <a:p>
            <a:pPr marL="0" marR="0" lvl="0" indent="0" algn="r"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Aldhabi" panose="01000000000000000000" pitchFamily="2" charset="-78"/>
                <a:ea typeface="+mn-ea"/>
                <a:cs typeface="Arial" panose="020B0604020202020204" pitchFamily="34" charset="0"/>
              </a:rPr>
              <a:t>حقوق پایه ماهانه در سال دوم=حقوق پایه ماهانه اعلام شده درسال جاری+(17.000*روزهای ماه)</a:t>
            </a:r>
            <a:endParaRPr kumimoji="0" lang="fa-IR" sz="1800" b="1" i="0" u="none" strike="noStrike" kern="1200" cap="none" spc="0" normalizeH="0" baseline="0" noProof="0" dirty="0">
              <a:ln>
                <a:noFill/>
              </a:ln>
              <a:solidFill>
                <a:prstClr val="black"/>
              </a:solidFill>
              <a:effectLst/>
              <a:uLnTx/>
              <a:uFillTx/>
              <a:latin typeface="Aldhabi" panose="01000000000000000000" pitchFamily="2" charset="-78"/>
              <a:ea typeface="+mn-ea"/>
              <a:cs typeface="Arial" panose="020B0604020202020204" pitchFamily="34" charset="0"/>
            </a:endParaRPr>
          </a:p>
        </p:txBody>
      </p:sp>
    </p:spTree>
    <p:extLst>
      <p:ext uri="{BB962C8B-B14F-4D97-AF65-F5344CB8AC3E}">
        <p14:creationId xmlns:p14="http://schemas.microsoft.com/office/powerpoint/2010/main" val="11169201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521691" y="260648"/>
            <a:ext cx="3318537" cy="923330"/>
          </a:xfrm>
          <a:prstGeom prst="rect">
            <a:avLst/>
          </a:prstGeom>
        </p:spPr>
        <p:txBody>
          <a:bodyPr wrap="none">
            <a:spAutoFit/>
          </a:bodyPr>
          <a:lstStyle/>
          <a:p>
            <a:r>
              <a:rPr lang="fa-IR" sz="5400" dirty="0">
                <a:ln w="3175">
                  <a:solidFill>
                    <a:schemeClr val="bg1"/>
                  </a:solidFill>
                </a:ln>
                <a:cs typeface="2  Titr" pitchFamily="2" charset="-78"/>
              </a:rPr>
              <a:t>کسري کار و غيبت:</a:t>
            </a:r>
            <a:endParaRPr lang="fa-IR" sz="5400" dirty="0"/>
          </a:p>
        </p:txBody>
      </p:sp>
      <p:sp>
        <p:nvSpPr>
          <p:cNvPr id="6" name="Rectangle 5"/>
          <p:cNvSpPr/>
          <p:nvPr/>
        </p:nvSpPr>
        <p:spPr>
          <a:xfrm>
            <a:off x="303774" y="1916832"/>
            <a:ext cx="8561776" cy="3416320"/>
          </a:xfrm>
          <a:prstGeom prst="rect">
            <a:avLst/>
          </a:prstGeom>
        </p:spPr>
        <p:txBody>
          <a:bodyPr vert="horz" lIns="91440" tIns="45720" rIns="91440" bIns="45720" rtlCol="0" anchor="t">
            <a:noAutofit/>
          </a:bodyPr>
          <a:lstStyle/>
          <a:p>
            <a:pPr>
              <a:lnSpc>
                <a:spcPct val="150000"/>
              </a:lnSpc>
              <a:spcBef>
                <a:spcPct val="0"/>
              </a:spcBef>
            </a:pPr>
            <a:r>
              <a:rPr lang="ar-SA" b="1" dirty="0">
                <a:latin typeface="+mj-lt"/>
                <a:ea typeface="+mj-ea"/>
              </a:rPr>
              <a:t>چنانچه عدم حضور مستخدم در ساعات موظف در محل کار، بدون مجوز (موجه) باشد، دو حالت پيش رو داريم:</a:t>
            </a:r>
            <a:endParaRPr lang="en-US" b="1" dirty="0">
              <a:latin typeface="+mj-lt"/>
              <a:ea typeface="+mj-ea"/>
            </a:endParaRPr>
          </a:p>
          <a:p>
            <a:pPr>
              <a:lnSpc>
                <a:spcPct val="150000"/>
              </a:lnSpc>
              <a:spcBef>
                <a:spcPct val="0"/>
              </a:spcBef>
            </a:pPr>
            <a:r>
              <a:rPr lang="fa-IR" b="1" dirty="0">
                <a:latin typeface="+mj-lt"/>
                <a:ea typeface="+mj-ea"/>
              </a:rPr>
              <a:t>1)</a:t>
            </a:r>
            <a:r>
              <a:rPr lang="ar-SA" b="1" dirty="0">
                <a:latin typeface="+mj-lt"/>
                <a:ea typeface="+mj-ea"/>
              </a:rPr>
              <a:t>عدم حضور در ساعات اوليه و انتهايي کار به صورت تأخير در ورود و يا تعجيل در خروج اتفاق افتاده باشد.</a:t>
            </a:r>
            <a:endParaRPr lang="en-US" b="1" dirty="0">
              <a:latin typeface="+mj-lt"/>
              <a:ea typeface="+mj-ea"/>
            </a:endParaRPr>
          </a:p>
          <a:p>
            <a:pPr>
              <a:lnSpc>
                <a:spcPct val="150000"/>
              </a:lnSpc>
              <a:spcBef>
                <a:spcPct val="0"/>
              </a:spcBef>
            </a:pPr>
            <a:r>
              <a:rPr lang="fa-IR" b="1" dirty="0">
                <a:latin typeface="+mj-lt"/>
                <a:ea typeface="+mj-ea"/>
              </a:rPr>
              <a:t>2)</a:t>
            </a:r>
            <a:r>
              <a:rPr lang="ar-SA" b="1" dirty="0">
                <a:latin typeface="+mj-lt"/>
                <a:ea typeface="+mj-ea"/>
              </a:rPr>
              <a:t>عدم حضور در طول ساعات کاري و يا در قالب يک يا چند روز کاري اتفاق افتاده باشد.</a:t>
            </a:r>
            <a:endParaRPr lang="en-US" b="1" dirty="0">
              <a:latin typeface="+mj-lt"/>
              <a:ea typeface="+mj-ea"/>
            </a:endParaRPr>
          </a:p>
          <a:p>
            <a:pPr>
              <a:lnSpc>
                <a:spcPct val="150000"/>
              </a:lnSpc>
              <a:spcBef>
                <a:spcPct val="0"/>
              </a:spcBef>
            </a:pPr>
            <a:r>
              <a:rPr lang="ar-SA" b="1" dirty="0">
                <a:latin typeface="+mj-lt"/>
                <a:ea typeface="+mj-ea"/>
              </a:rPr>
              <a:t>هر دو حالت فوق موجب کاهش کارکرد پرسنل شده و به عنوان کسري کار و غيبت شناسايي مي­شوند. </a:t>
            </a:r>
            <a:endParaRPr lang="fa-IR" b="1" dirty="0">
              <a:latin typeface="+mj-lt"/>
              <a:ea typeface="+mj-ea"/>
            </a:endParaRPr>
          </a:p>
        </p:txBody>
      </p:sp>
      <p:pic>
        <p:nvPicPr>
          <p:cNvPr id="8" name="Picture 7"/>
          <p:cNvPicPr/>
          <p:nvPr/>
        </p:nvPicPr>
        <p:blipFill>
          <a:blip r:embed="rId3">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539554" y="4365106"/>
            <a:ext cx="1637229" cy="1335623"/>
          </a:xfrm>
          <a:prstGeom prst="rect">
            <a:avLst/>
          </a:prstGeom>
        </p:spPr>
      </p:pic>
    </p:spTree>
    <p:extLst>
      <p:ext uri="{BB962C8B-B14F-4D97-AF65-F5344CB8AC3E}">
        <p14:creationId xmlns:p14="http://schemas.microsoft.com/office/powerpoint/2010/main" val="4068416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644008" y="548680"/>
            <a:ext cx="4390946" cy="646331"/>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3600" dirty="0" smtClean="0">
                <a:ln w="0"/>
                <a:effectLst>
                  <a:outerShdw blurRad="38100" dist="19050" dir="2700000" algn="tl" rotWithShape="0">
                    <a:schemeClr val="dk1">
                      <a:alpha val="40000"/>
                    </a:schemeClr>
                  </a:outerShdw>
                </a:effectLst>
                <a:latin typeface="Calibri" panose="020F0502020204030204"/>
                <a:cs typeface="2  Titr" pitchFamily="2" charset="-78"/>
              </a:rPr>
              <a:t>نحوه محاسبه فوق العاده اوقات تلف شده</a:t>
            </a:r>
            <a:r>
              <a:rPr kumimoji="0" lang="fa-IR" sz="3600" i="0" u="none" strike="noStrike" kern="1200" normalizeH="0" baseline="0" noProof="0" dirty="0" smtClean="0">
                <a:ln w="0"/>
                <a:effectLst>
                  <a:outerShdw blurRad="38100" dist="19050" dir="2700000" algn="tl" rotWithShape="0">
                    <a:schemeClr val="dk1">
                      <a:alpha val="40000"/>
                    </a:schemeClr>
                  </a:outerShdw>
                </a:effectLst>
                <a:uLnTx/>
                <a:uFillTx/>
                <a:latin typeface="Calibri" panose="020F0502020204030204"/>
                <a:cs typeface="2  Titr" pitchFamily="2" charset="-78"/>
              </a:rPr>
              <a:t>:</a:t>
            </a:r>
            <a:endParaRPr kumimoji="0" lang="fa-IR" sz="36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cs typeface="Arial" panose="020B0604020202020204" pitchFamily="34" charset="0"/>
            </a:endParaRPr>
          </a:p>
        </p:txBody>
      </p:sp>
      <p:sp>
        <p:nvSpPr>
          <p:cNvPr id="2" name="Rectangle 1"/>
          <p:cNvSpPr/>
          <p:nvPr/>
        </p:nvSpPr>
        <p:spPr>
          <a:xfrm>
            <a:off x="0" y="1052736"/>
            <a:ext cx="9144000" cy="5355312"/>
          </a:xfrm>
          <a:prstGeom prst="rect">
            <a:avLst/>
          </a:prstGeom>
        </p:spPr>
        <p:txBody>
          <a:bodyPr wrap="square">
            <a:spAutoFit/>
          </a:bodyPr>
          <a:lstStyle/>
          <a:p>
            <a:pPr algn="just">
              <a:lnSpc>
                <a:spcPct val="150000"/>
              </a:lnSpc>
              <a:spcBef>
                <a:spcPct val="0"/>
              </a:spcBef>
            </a:pPr>
            <a:r>
              <a:rPr lang="fa-IR" sz="1900" dirty="0" smtClean="0"/>
              <a:t>مطابق قانون کار هر کارگر موظف به انجام 44 ساعت کار درهفته می باشد ارجاع کار به کارگر توسط کارفرما صورت می گیرد بنابراین کارفرما نیز موظف به پرداخت دستمزد کارگر برای انجام کار در مدت یاد شده می باشد چنانچه کارگر به دلایل غیر موجه از انجام کار خودداری نماید حق دریافت دستمزد را نخواهد داشت ولی اگر کارگرآماده انجام کار باشد و کارفرما به دلایل مختف قادر به ارجاع کار به او نباشد کارگر استحقاق دریافت دستمزد را نخواهد داشت و دراین صورت دستمزد در مقابل کار انجام نشده پرداخت وموجب افزایش غیر منطقی هزینه ها میگردد.</a:t>
            </a:r>
          </a:p>
          <a:p>
            <a:pPr algn="just">
              <a:lnSpc>
                <a:spcPct val="150000"/>
              </a:lnSpc>
              <a:spcBef>
                <a:spcPct val="0"/>
              </a:spcBef>
            </a:pPr>
            <a:r>
              <a:rPr lang="fa-IR" sz="1900" dirty="0" smtClean="0"/>
              <a:t>دستمزد مدتی که بعلت عدم ارجاع کار به کارگر پرداخت می شود </a:t>
            </a:r>
            <a:r>
              <a:rPr lang="fa-IR" sz="1900" b="1" dirty="0" smtClean="0"/>
              <a:t>هزینه دستمزد اوقات تلف شده </a:t>
            </a:r>
            <a:r>
              <a:rPr lang="fa-IR" sz="1900" dirty="0" smtClean="0"/>
              <a:t>خواهد بود.</a:t>
            </a:r>
          </a:p>
          <a:p>
            <a:pPr algn="just">
              <a:lnSpc>
                <a:spcPct val="150000"/>
              </a:lnSpc>
              <a:spcBef>
                <a:spcPct val="0"/>
              </a:spcBef>
            </a:pPr>
            <a:r>
              <a:rPr lang="fa-IR" sz="1900" b="1" dirty="0" smtClean="0"/>
              <a:t>مهمترین دلایل مربوط به اتلاف وقت  عبارتند از:</a:t>
            </a:r>
          </a:p>
          <a:p>
            <a:pPr algn="just">
              <a:lnSpc>
                <a:spcPct val="150000"/>
              </a:lnSpc>
              <a:spcBef>
                <a:spcPct val="0"/>
              </a:spcBef>
            </a:pPr>
            <a:r>
              <a:rPr lang="fa-IR" sz="1900" dirty="0" smtClean="0"/>
              <a:t>-خرابی ماشن آلات </a:t>
            </a:r>
          </a:p>
          <a:p>
            <a:pPr algn="just">
              <a:lnSpc>
                <a:spcPct val="150000"/>
              </a:lnSpc>
              <a:spcBef>
                <a:spcPct val="0"/>
              </a:spcBef>
            </a:pPr>
            <a:r>
              <a:rPr lang="fa-IR" sz="1900" dirty="0" smtClean="0"/>
              <a:t>-نرسیدن بموقع مواد به کارخانه یا به قسمت تولید</a:t>
            </a:r>
          </a:p>
          <a:p>
            <a:pPr algn="just">
              <a:lnSpc>
                <a:spcPct val="150000"/>
              </a:lnSpc>
              <a:spcBef>
                <a:spcPct val="0"/>
              </a:spcBef>
            </a:pPr>
            <a:r>
              <a:rPr lang="fa-IR" sz="1900" dirty="0" smtClean="0"/>
              <a:t>-قطع جریان برق</a:t>
            </a:r>
          </a:p>
          <a:p>
            <a:pPr algn="just">
              <a:lnSpc>
                <a:spcPct val="150000"/>
              </a:lnSpc>
              <a:spcBef>
                <a:spcPct val="0"/>
              </a:spcBef>
            </a:pPr>
            <a:r>
              <a:rPr lang="fa-IR" sz="1900" dirty="0" smtClean="0"/>
              <a:t>-استفاده از مواد نامرغوب</a:t>
            </a:r>
            <a:endParaRPr lang="fa-IR" sz="1900" dirty="0"/>
          </a:p>
        </p:txBody>
      </p:sp>
    </p:spTree>
    <p:extLst>
      <p:ext uri="{BB962C8B-B14F-4D97-AF65-F5344CB8AC3E}">
        <p14:creationId xmlns:p14="http://schemas.microsoft.com/office/powerpoint/2010/main" val="3363232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92696"/>
            <a:ext cx="9144002" cy="4170372"/>
          </a:xfrm>
          <a:prstGeom prst="rect">
            <a:avLst/>
          </a:prstGeom>
        </p:spPr>
        <p:txBody>
          <a:bodyPr wrap="square">
            <a:spAutoFit/>
          </a:bodyPr>
          <a:lstStyle/>
          <a:p>
            <a:pPr marL="0" marR="0" lvl="0" indent="0" algn="just" defTabSz="914400" rtl="1" eaLnBrk="1" fontAlgn="auto" latinLnBrk="0" hangingPunct="1">
              <a:lnSpc>
                <a:spcPct val="150000"/>
              </a:lnSpc>
              <a:spcBef>
                <a:spcPts val="0"/>
              </a:spcBef>
              <a:spcAft>
                <a:spcPts val="1000"/>
              </a:spcAft>
              <a:buClrTx/>
              <a:buSzTx/>
              <a:buFontTx/>
              <a:buNone/>
              <a:tabLst/>
              <a:defRPr/>
            </a:pPr>
            <a:r>
              <a:rPr kumimoji="0" lang="fa-IR" sz="4000" b="1" i="0" u="none" strike="noStrike" kern="1200" cap="none" spc="0" normalizeH="0" baseline="0" noProof="0" dirty="0">
                <a:ln>
                  <a:noFill/>
                </a:ln>
                <a:solidFill>
                  <a:prstClr val="black"/>
                </a:solidFill>
                <a:effectLst/>
                <a:uLnTx/>
                <a:uFillTx/>
                <a:latin typeface="Aldhabi" panose="01000000000000000000" pitchFamily="2" charset="-78"/>
                <a:ea typeface="Times New Roman" panose="02020603050405020304" pitchFamily="18" charset="0"/>
                <a:cs typeface="Aldhabi" panose="01000000000000000000" pitchFamily="2" charset="-78"/>
              </a:rPr>
              <a:t>روشهای ثبت </a:t>
            </a:r>
            <a:r>
              <a:rPr kumimoji="0" lang="fa-IR" sz="4000" b="1" i="0" u="none" strike="noStrike" kern="1200" cap="none" spc="0" normalizeH="0" baseline="0" noProof="0" dirty="0" smtClean="0">
                <a:ln>
                  <a:noFill/>
                </a:ln>
                <a:solidFill>
                  <a:prstClr val="black"/>
                </a:solidFill>
                <a:effectLst/>
                <a:uLnTx/>
                <a:uFillTx/>
                <a:latin typeface="Aldhabi" panose="01000000000000000000" pitchFamily="2" charset="-78"/>
                <a:ea typeface="Times New Roman" panose="02020603050405020304" pitchFamily="18" charset="0"/>
                <a:cs typeface="Aldhabi" panose="01000000000000000000" pitchFamily="2" charset="-78"/>
              </a:rPr>
              <a:t>هزینه</a:t>
            </a:r>
            <a:r>
              <a:rPr kumimoji="0" lang="fa-IR" sz="4000" b="1" i="0" u="none" strike="noStrike" kern="1200" cap="none" spc="0" normalizeH="0" noProof="0" dirty="0" smtClean="0">
                <a:ln>
                  <a:noFill/>
                </a:ln>
                <a:solidFill>
                  <a:prstClr val="black"/>
                </a:solidFill>
                <a:effectLst/>
                <a:uLnTx/>
                <a:uFillTx/>
                <a:latin typeface="Aldhabi" panose="01000000000000000000" pitchFamily="2" charset="-78"/>
                <a:ea typeface="Times New Roman" panose="02020603050405020304" pitchFamily="18" charset="0"/>
                <a:cs typeface="Aldhabi" panose="01000000000000000000" pitchFamily="2" charset="-78"/>
              </a:rPr>
              <a:t> فوق العاده </a:t>
            </a:r>
            <a:r>
              <a:rPr kumimoji="0" lang="fa-IR" sz="4000" b="1" i="0" u="none" strike="noStrike" kern="1200" cap="none" spc="0" normalizeH="0" baseline="0" noProof="0" dirty="0" smtClean="0">
                <a:ln>
                  <a:noFill/>
                </a:ln>
                <a:solidFill>
                  <a:prstClr val="black"/>
                </a:solidFill>
                <a:effectLst/>
                <a:uLnTx/>
                <a:uFillTx/>
                <a:latin typeface="Aldhabi" panose="01000000000000000000" pitchFamily="2" charset="-78"/>
                <a:ea typeface="Times New Roman" panose="02020603050405020304" pitchFamily="18" charset="0"/>
                <a:cs typeface="Aldhabi" panose="01000000000000000000" pitchFamily="2" charset="-78"/>
              </a:rPr>
              <a:t>اوقات تلف شده :</a:t>
            </a:r>
            <a:endParaRPr kumimoji="0" lang="en-US" sz="4000" b="0" i="0" u="none" strike="noStrike" kern="1200" cap="none" spc="0" normalizeH="0" baseline="0" noProof="0" dirty="0">
              <a:ln>
                <a:noFill/>
              </a:ln>
              <a:solidFill>
                <a:prstClr val="black"/>
              </a:solidFill>
              <a:effectLst/>
              <a:uLnTx/>
              <a:uFillTx/>
              <a:latin typeface="Aldhabi" panose="01000000000000000000" pitchFamily="2" charset="-78"/>
              <a:ea typeface="Calibri" panose="020F0502020204030204" pitchFamily="34" charset="0"/>
              <a:cs typeface="Aldhabi" panose="01000000000000000000" pitchFamily="2" charset="-78"/>
            </a:endParaRPr>
          </a:p>
          <a:p>
            <a:pPr marL="0" marR="0" lvl="0" indent="0" algn="just" defTabSz="914400" rtl="1" eaLnBrk="1" fontAlgn="auto" latinLnBrk="0" hangingPunct="1">
              <a:lnSpc>
                <a:spcPct val="150000"/>
              </a:lnSpc>
              <a:spcBef>
                <a:spcPts val="0"/>
              </a:spcBef>
              <a:spcAft>
                <a:spcPts val="100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کنترل </a:t>
            </a:r>
            <a:r>
              <a:rPr kumimoji="0" lang="fa-IR" sz="1800" b="1"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rPr>
              <a:t>کاردرجریان ساخت             </a:t>
            </a:r>
            <a:r>
              <a:rPr kumimoji="0" lang="fa-IR" sz="1800" b="1"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a:t>
            </a:r>
            <a:r>
              <a:rPr lang="fa-IR" b="1" dirty="0" smtClean="0">
                <a:solidFill>
                  <a:prstClr val="black"/>
                </a:solidFill>
                <a:latin typeface="2  Nazanin"/>
                <a:ea typeface="Calibri" panose="020F0502020204030204" pitchFamily="34" charset="0"/>
                <a:cs typeface="Arial" panose="020B0604020202020204" pitchFamily="34" charset="0"/>
              </a:rPr>
              <a:t>دستمزد کار مفید</a:t>
            </a:r>
            <a:r>
              <a:rPr kumimoji="0" lang="fa-IR" sz="1800" b="1" i="0" u="none" strike="noStrike" kern="1200" cap="none" spc="0" normalizeH="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 </a:t>
            </a:r>
          </a:p>
          <a:p>
            <a:pPr marL="0" marR="0" lvl="0" indent="0" algn="just" defTabSz="914400" rtl="1" eaLnBrk="1" fontAlgn="auto" latinLnBrk="0" hangingPunct="1">
              <a:lnSpc>
                <a:spcPct val="150000"/>
              </a:lnSpc>
              <a:spcBef>
                <a:spcPts val="0"/>
              </a:spcBef>
              <a:spcAft>
                <a:spcPts val="100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حساب </a:t>
            </a:r>
            <a:r>
              <a:rPr kumimoji="0" lang="fa-IR" sz="1800" b="1"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rPr>
              <a:t>کنترل سربار ساخت           </a:t>
            </a:r>
            <a:r>
              <a:rPr kumimoji="0" lang="fa-IR" sz="1800" b="1"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×××دستمزد اوقات تلف شده</a:t>
            </a:r>
            <a:endParaRPr kumimoji="0" lang="fa-IR" sz="1800" b="1"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b="1" i="0" u="none" strike="noStrike" kern="1200" cap="none" spc="0" normalizeH="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                               </a:t>
            </a:r>
            <a:r>
              <a:rPr kumimoji="0" lang="fa-IR" sz="1800" b="1"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حساب </a:t>
            </a:r>
            <a:r>
              <a:rPr kumimoji="0" lang="fa-IR" sz="1800" b="1"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rPr>
              <a:t>کنترل هزینه حقوق و دستمزد ×××</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b="1" i="0" u="none" strike="noStrike" kern="1200" cap="none" spc="0" normalizeH="0" baseline="0" noProof="0" dirty="0">
                <a:ln>
                  <a:noFill/>
                </a:ln>
                <a:solidFill>
                  <a:srgbClr val="0070C0"/>
                </a:solidFill>
                <a:effectLst/>
                <a:uLnTx/>
                <a:uFillTx/>
                <a:latin typeface="2  Nazanin"/>
                <a:ea typeface="Calibri" panose="020F0502020204030204" pitchFamily="34" charset="0"/>
                <a:cs typeface="Arial" panose="020B0604020202020204" pitchFamily="34" charset="0"/>
              </a:rPr>
              <a:t>ثبت تسهیم هزینه دستمزد </a:t>
            </a:r>
            <a:r>
              <a:rPr kumimoji="0" lang="fa-IR" sz="1800" b="1" i="0" u="none" strike="noStrike" kern="1200" cap="none" spc="0" normalizeH="0" baseline="0" noProof="0" dirty="0" smtClean="0">
                <a:ln>
                  <a:noFill/>
                </a:ln>
                <a:solidFill>
                  <a:srgbClr val="0070C0"/>
                </a:solidFill>
                <a:effectLst/>
                <a:uLnTx/>
                <a:uFillTx/>
                <a:latin typeface="2  Nazanin"/>
                <a:ea typeface="Calibri" panose="020F0502020204030204" pitchFamily="34" charset="0"/>
                <a:cs typeface="Arial" panose="020B0604020202020204" pitchFamily="34" charset="0"/>
              </a:rPr>
              <a:t>اوقات تلف شدهکارکنان </a:t>
            </a:r>
            <a:r>
              <a:rPr kumimoji="0" lang="fa-IR" sz="1800" b="1" i="0" u="none" strike="noStrike" kern="1200" cap="none" spc="0" normalizeH="0" baseline="0" noProof="0" dirty="0">
                <a:ln>
                  <a:noFill/>
                </a:ln>
                <a:solidFill>
                  <a:srgbClr val="0070C0"/>
                </a:solidFill>
                <a:effectLst/>
                <a:uLnTx/>
                <a:uFillTx/>
                <a:latin typeface="2  Nazanin"/>
                <a:ea typeface="Calibri" panose="020F0502020204030204" pitchFamily="34" charset="0"/>
                <a:cs typeface="Arial" panose="020B0604020202020204" pitchFamily="34" charset="0"/>
              </a:rPr>
              <a:t>مربوط به ماه </a:t>
            </a:r>
            <a:r>
              <a:rPr lang="fa-IR" b="1" dirty="0" smtClean="0">
                <a:solidFill>
                  <a:srgbClr val="0070C0"/>
                </a:solidFill>
                <a:latin typeface="2  Nazanin"/>
                <a:ea typeface="Calibri" panose="020F0502020204030204" pitchFamily="34" charset="0"/>
                <a:cs typeface="Arial" panose="020B0604020202020204" pitchFamily="34" charset="0"/>
              </a:rPr>
              <a:t>......</a:t>
            </a:r>
            <a:endParaRPr kumimoji="0" lang="fa-IR" sz="1800" b="1" i="0" u="none" strike="noStrike" kern="1200" cap="none" spc="0" normalizeH="0" baseline="0" noProof="0" dirty="0">
              <a:ln>
                <a:noFill/>
              </a:ln>
              <a:solidFill>
                <a:srgbClr val="0070C0"/>
              </a:solidFill>
              <a:effectLst/>
              <a:uLnTx/>
              <a:uFillTx/>
              <a:latin typeface="2  Nazanin"/>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endParaRPr kumimoji="0" lang="fa-IR" sz="1800" b="1"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rPr>
              <a:t> </a:t>
            </a:r>
            <a:r>
              <a:rPr kumimoji="0" lang="fa-IR" sz="1800" b="1"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حقوق</a:t>
            </a:r>
            <a:r>
              <a:rPr kumimoji="0" lang="fa-IR" sz="1800" b="1" i="0" u="none" strike="noStrike" kern="1200" cap="none" spc="0" normalizeH="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 ودستمزد پرداختنی </a:t>
            </a:r>
            <a:r>
              <a:rPr kumimoji="0" lang="fa-IR" sz="1800" b="1"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a:t>
            </a:r>
            <a:endParaRPr kumimoji="0" lang="fa-IR" sz="1800" b="1"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rPr>
              <a:t>                                     </a:t>
            </a:r>
            <a:r>
              <a:rPr kumimoji="0" lang="fa-IR" sz="1800" b="1" i="0" u="none" strike="noStrike" kern="1200" cap="none" spc="0" normalizeH="0" baseline="0" noProof="0" dirty="0" smtClean="0">
                <a:ln>
                  <a:noFill/>
                </a:ln>
                <a:solidFill>
                  <a:prstClr val="black"/>
                </a:solidFill>
                <a:effectLst/>
                <a:uLnTx/>
                <a:uFillTx/>
                <a:latin typeface="2  Nazanin"/>
                <a:ea typeface="Calibri" panose="020F0502020204030204" pitchFamily="34" charset="0"/>
                <a:cs typeface="Arial" panose="020B0604020202020204" pitchFamily="34" charset="0"/>
              </a:rPr>
              <a:t>           </a:t>
            </a:r>
            <a:r>
              <a:rPr kumimoji="0" lang="fa-IR" sz="1800" b="1" i="0" u="none" strike="noStrike" kern="1200" cap="none" spc="0" normalizeH="0" baseline="0" noProof="0" dirty="0">
                <a:ln>
                  <a:noFill/>
                </a:ln>
                <a:solidFill>
                  <a:prstClr val="black"/>
                </a:solidFill>
                <a:effectLst/>
                <a:uLnTx/>
                <a:uFillTx/>
                <a:latin typeface="2  Nazanin"/>
                <a:ea typeface="Calibri" panose="020F0502020204030204" pitchFamily="34" charset="0"/>
                <a:cs typeface="Arial" panose="020B0604020202020204" pitchFamily="34" charset="0"/>
              </a:rPr>
              <a:t>بانک (صندوق) ×××</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1800" b="1" i="0" u="none" strike="noStrike" kern="1200" cap="none" spc="0" normalizeH="0" baseline="0" noProof="0" dirty="0" smtClean="0">
                <a:ln>
                  <a:noFill/>
                </a:ln>
                <a:solidFill>
                  <a:srgbClr val="0070C0"/>
                </a:solidFill>
                <a:effectLst/>
                <a:uLnTx/>
                <a:uFillTx/>
                <a:latin typeface="2  Nazanin"/>
                <a:ea typeface="Calibri" panose="020F0502020204030204" pitchFamily="34" charset="0"/>
                <a:cs typeface="Arial" panose="020B0604020202020204" pitchFamily="34" charset="0"/>
              </a:rPr>
              <a:t>ثبت پرداخت هزینه فوق العاده</a:t>
            </a:r>
            <a:r>
              <a:rPr kumimoji="0" lang="fa-IR" sz="1800" b="1" i="0" u="none" strike="noStrike" kern="1200" cap="none" spc="0" normalizeH="0" noProof="0" dirty="0" smtClean="0">
                <a:ln>
                  <a:noFill/>
                </a:ln>
                <a:solidFill>
                  <a:srgbClr val="0070C0"/>
                </a:solidFill>
                <a:effectLst/>
                <a:uLnTx/>
                <a:uFillTx/>
                <a:latin typeface="2  Nazanin"/>
                <a:ea typeface="Calibri" panose="020F0502020204030204" pitchFamily="34" charset="0"/>
                <a:cs typeface="Arial" panose="020B0604020202020204" pitchFamily="34" charset="0"/>
              </a:rPr>
              <a:t> اوقات تلف شده </a:t>
            </a:r>
            <a:endParaRPr kumimoji="0" lang="fa-IR" sz="1800" b="1" i="0" u="none" strike="noStrike" kern="1200" cap="none" spc="0" normalizeH="0" baseline="0" noProof="0" dirty="0">
              <a:ln>
                <a:noFill/>
              </a:ln>
              <a:solidFill>
                <a:srgbClr val="0070C0"/>
              </a:solidFill>
              <a:effectLst/>
              <a:uLnTx/>
              <a:uFillTx/>
              <a:latin typeface="2  Nazanin"/>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defRPr/>
            </a:pPr>
            <a:endPar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a:spLocks noChangeArrowheads="1"/>
          </p:cNvSpPr>
          <p:nvPr/>
        </p:nvSpPr>
        <p:spPr bwMode="auto">
          <a:xfrm>
            <a:off x="895927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490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316416" y="476672"/>
            <a:ext cx="827584"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i="0" u="none" strike="noStrike" kern="1200" normalizeH="0" baseline="0" noProof="0" dirty="0" smtClean="0">
                <a:ln w="0"/>
                <a:solidFill>
                  <a:srgbClr val="0070C0"/>
                </a:solidFill>
                <a:effectLst>
                  <a:outerShdw blurRad="38100" dist="19050" dir="2700000" algn="tl" rotWithShape="0">
                    <a:schemeClr val="dk1">
                      <a:alpha val="40000"/>
                    </a:schemeClr>
                  </a:outerShdw>
                </a:effectLst>
                <a:uLnTx/>
                <a:uFillTx/>
                <a:latin typeface="Calibri" panose="020F0502020204030204"/>
                <a:ea typeface="+mn-ea"/>
              </a:rPr>
              <a:t>مثال:</a:t>
            </a:r>
            <a:endParaRPr kumimoji="0" lang="fa-IR" sz="2400" i="0" u="none" strike="noStrike" kern="1200" normalizeH="0" baseline="0" noProof="0" dirty="0">
              <a:ln w="0"/>
              <a:solidFill>
                <a:srgbClr val="0070C0"/>
              </a:solidFill>
              <a:effectLst>
                <a:outerShdw blurRad="38100" dist="19050" dir="2700000" algn="tl" rotWithShape="0">
                  <a:schemeClr val="dk1">
                    <a:alpha val="40000"/>
                  </a:schemeClr>
                </a:outerShdw>
              </a:effectLst>
              <a:uLnTx/>
              <a:uFillTx/>
              <a:latin typeface="Calibri" panose="020F0502020204030204"/>
              <a:ea typeface="+mn-ea"/>
            </a:endParaRPr>
          </a:p>
        </p:txBody>
      </p:sp>
      <p:sp>
        <p:nvSpPr>
          <p:cNvPr id="4" name="Rectangle 3"/>
          <p:cNvSpPr/>
          <p:nvPr/>
        </p:nvSpPr>
        <p:spPr>
          <a:xfrm>
            <a:off x="179512" y="836712"/>
            <a:ext cx="8964488" cy="5544616"/>
          </a:xfrm>
          <a:prstGeom prst="rect">
            <a:avLst/>
          </a:prstGeom>
        </p:spPr>
        <p:txBody>
          <a:bodyPr vert="horz" lIns="91440" tIns="45720" rIns="91440" bIns="45720" rtlCol="0" anchor="t">
            <a:noAutofit/>
          </a:bodyPr>
          <a:lstStyle/>
          <a:p>
            <a:pPr marL="0" marR="0" lvl="0" indent="0" algn="just" defTabSz="914400" rtl="1" eaLnBrk="1" fontAlgn="auto" latinLnBrk="0" hangingPunct="1">
              <a:lnSpc>
                <a:spcPct val="150000"/>
              </a:lnSpc>
              <a:spcBef>
                <a:spcPct val="0"/>
              </a:spcBef>
              <a:spcAft>
                <a:spcPts val="0"/>
              </a:spcAft>
              <a:buClrTx/>
              <a:buSzTx/>
              <a:buFontTx/>
              <a:buNone/>
              <a:tabLst/>
              <a:defRPr/>
            </a:pPr>
            <a:r>
              <a:rPr lang="fa-IR" dirty="0" smtClean="0">
                <a:solidFill>
                  <a:prstClr val="black"/>
                </a:solidFill>
                <a:latin typeface="Calibri Light" panose="020F0302020204030204"/>
                <a:cs typeface="Arial" panose="020B0604020202020204" pitchFamily="34" charset="0"/>
              </a:rPr>
              <a:t>کارگری در مدت یک هفته 44 ساعت کار کرده که 2 ساعت آن اوقات تلف شده بوده است اگر نرخ دستمزد ساعتی این کارگر 470 ریال باشد مطلوب است محاسبه دستمزد اوقات تلف شده ودستمزد استحقاقی کارگر؟</a:t>
            </a:r>
          </a:p>
          <a:p>
            <a:pPr marL="0" marR="0" lvl="0" indent="0" algn="just" defTabSz="914400" rtl="0" eaLnBrk="1" fontAlgn="auto" latinLnBrk="0" hangingPunct="1">
              <a:lnSpc>
                <a:spcPct val="150000"/>
              </a:lnSpc>
              <a:spcBef>
                <a:spcPct val="0"/>
              </a:spcBef>
              <a:spcAft>
                <a:spcPts val="0"/>
              </a:spcAft>
              <a:buClrTx/>
              <a:buSzTx/>
              <a:buFontTx/>
              <a:buNone/>
              <a:tabLst/>
              <a:defRPr/>
            </a:pPr>
            <a:r>
              <a:rPr lang="fa-IR" sz="2000" b="1" dirty="0" smtClean="0">
                <a:solidFill>
                  <a:prstClr val="black"/>
                </a:solidFill>
                <a:latin typeface="Calibri Light" panose="020F0302020204030204"/>
                <a:cs typeface="Arial" panose="020B0604020202020204" pitchFamily="34" charset="0"/>
              </a:rPr>
              <a:t>کار مفید انجام شده                           42=2-44</a:t>
            </a:r>
          </a:p>
          <a:p>
            <a:pPr marL="0" marR="0" lvl="0" indent="0" algn="just" defTabSz="914400" rtl="0" eaLnBrk="1" fontAlgn="auto" latinLnBrk="0" hangingPunct="1">
              <a:lnSpc>
                <a:spcPct val="150000"/>
              </a:lnSpc>
              <a:spcBef>
                <a:spcPct val="0"/>
              </a:spcBef>
              <a:spcAft>
                <a:spcPts val="0"/>
              </a:spcAft>
              <a:buClrTx/>
              <a:buSzTx/>
              <a:buFontTx/>
              <a:buNone/>
              <a:tabLst/>
              <a:defRPr/>
            </a:pPr>
            <a:r>
              <a:rPr lang="fa-IR" sz="2000" b="1" dirty="0" smtClean="0">
                <a:solidFill>
                  <a:prstClr val="black"/>
                </a:solidFill>
                <a:latin typeface="Calibri Light" panose="020F0302020204030204"/>
                <a:cs typeface="Arial" panose="020B0604020202020204" pitchFamily="34" charset="0"/>
              </a:rPr>
              <a:t>دستمزد ساعات کار انجام شده      19.740=470*42</a:t>
            </a:r>
          </a:p>
          <a:p>
            <a:pPr marL="0" marR="0" lvl="0" indent="0" algn="just" defTabSz="914400" rtl="0" eaLnBrk="1" fontAlgn="auto" latinLnBrk="0" hangingPunct="1">
              <a:lnSpc>
                <a:spcPct val="150000"/>
              </a:lnSpc>
              <a:spcBef>
                <a:spcPct val="0"/>
              </a:spcBef>
              <a:spcAft>
                <a:spcPts val="0"/>
              </a:spcAft>
              <a:buClrTx/>
              <a:buSzTx/>
              <a:buFontTx/>
              <a:buNone/>
              <a:tabLst/>
              <a:defRPr/>
            </a:pPr>
            <a:r>
              <a:rPr lang="fa-IR" sz="2000" b="1" dirty="0" smtClean="0">
                <a:solidFill>
                  <a:prstClr val="black"/>
                </a:solidFill>
                <a:latin typeface="Calibri Light" panose="020F0302020204030204"/>
                <a:cs typeface="Arial" panose="020B0604020202020204" pitchFamily="34" charset="0"/>
              </a:rPr>
              <a:t>هزینه دستمزد اوقات تلف شده           940=470*2</a:t>
            </a:r>
          </a:p>
          <a:p>
            <a:pPr marL="0" marR="0" lvl="0" indent="0" algn="just" defTabSz="914400" rtl="0" eaLnBrk="1" fontAlgn="auto" latinLnBrk="0" hangingPunct="1">
              <a:lnSpc>
                <a:spcPct val="150000"/>
              </a:lnSpc>
              <a:spcBef>
                <a:spcPct val="0"/>
              </a:spcBef>
              <a:spcAft>
                <a:spcPts val="0"/>
              </a:spcAft>
              <a:buClrTx/>
              <a:buSzTx/>
              <a:buFontTx/>
              <a:buNone/>
              <a:tabLst/>
              <a:defRPr/>
            </a:pPr>
            <a:r>
              <a:rPr lang="fa-IR" sz="2000" b="1" dirty="0" smtClean="0">
                <a:solidFill>
                  <a:prstClr val="black"/>
                </a:solidFill>
                <a:latin typeface="Calibri Light" panose="020F0302020204030204"/>
                <a:cs typeface="Arial" panose="020B0604020202020204" pitchFamily="34" charset="0"/>
              </a:rPr>
              <a:t>دستمزد استحقاقی          20.680=940*19.74</a:t>
            </a:r>
            <a:r>
              <a:rPr lang="fa-IR" sz="2000" dirty="0">
                <a:solidFill>
                  <a:prstClr val="black"/>
                </a:solidFill>
                <a:latin typeface="Calibri Light" panose="020F0302020204030204"/>
                <a:cs typeface="Arial" panose="020B0604020202020204" pitchFamily="34" charset="0"/>
              </a:rPr>
              <a:t>0</a:t>
            </a:r>
          </a:p>
          <a:p>
            <a:pPr marL="0" marR="0" lvl="0" indent="0" algn="just" defTabSz="914400" eaLnBrk="1" fontAlgn="auto" latinLnBrk="0" hangingPunct="1">
              <a:lnSpc>
                <a:spcPct val="150000"/>
              </a:lnSpc>
              <a:spcBef>
                <a:spcPct val="0"/>
              </a:spcBef>
              <a:spcAft>
                <a:spcPts val="0"/>
              </a:spcAft>
              <a:buClrTx/>
              <a:buSzTx/>
              <a:buFontTx/>
              <a:buNone/>
              <a:tabLst/>
              <a:defRPr/>
            </a:pPr>
            <a:r>
              <a:rPr lang="fa-IR" dirty="0" smtClean="0">
                <a:solidFill>
                  <a:prstClr val="black"/>
                </a:solidFill>
                <a:latin typeface="Calibri Light" panose="020F0302020204030204"/>
                <a:cs typeface="Arial" panose="020B0604020202020204" pitchFamily="34" charset="0"/>
              </a:rPr>
              <a:t>حساب کنترل در جریان ساخت        19.740</a:t>
            </a:r>
          </a:p>
          <a:p>
            <a:pPr marL="0" marR="0" lvl="0" indent="0" algn="just" defTabSz="914400" eaLnBrk="1" fontAlgn="auto" latinLnBrk="0" hangingPunct="1">
              <a:lnSpc>
                <a:spcPct val="150000"/>
              </a:lnSpc>
              <a:spcBef>
                <a:spcPct val="0"/>
              </a:spcBef>
              <a:spcAft>
                <a:spcPts val="0"/>
              </a:spcAft>
              <a:buClrTx/>
              <a:buSzTx/>
              <a:buFontTx/>
              <a:buNone/>
              <a:tabLst/>
              <a:defRPr/>
            </a:pPr>
            <a:r>
              <a:rPr lang="fa-IR" dirty="0" smtClean="0">
                <a:solidFill>
                  <a:prstClr val="black"/>
                </a:solidFill>
                <a:latin typeface="Calibri Light" panose="020F0302020204030204"/>
                <a:cs typeface="Arial" panose="020B0604020202020204" pitchFamily="34" charset="0"/>
              </a:rPr>
              <a:t>حساب سربار ساخت                    940</a:t>
            </a:r>
          </a:p>
          <a:p>
            <a:pPr marL="0" marR="0" lvl="0" indent="0" algn="just" defTabSz="914400" eaLnBrk="1" fontAlgn="auto" latinLnBrk="0" hangingPunct="1">
              <a:lnSpc>
                <a:spcPct val="150000"/>
              </a:lnSpc>
              <a:spcBef>
                <a:spcPct val="0"/>
              </a:spcBef>
              <a:spcAft>
                <a:spcPts val="0"/>
              </a:spcAft>
              <a:buClrTx/>
              <a:buSzTx/>
              <a:buFontTx/>
              <a:buNone/>
              <a:tabLst/>
              <a:defRPr/>
            </a:pPr>
            <a:r>
              <a:rPr lang="fa-IR" dirty="0" smtClean="0">
                <a:solidFill>
                  <a:prstClr val="black"/>
                </a:solidFill>
                <a:latin typeface="Calibri Light" panose="020F0302020204030204"/>
                <a:cs typeface="Arial" panose="020B0604020202020204" pitchFamily="34" charset="0"/>
              </a:rPr>
              <a:t>                   حقوق ودستمزد پرداختنی               20.680    </a:t>
            </a:r>
          </a:p>
          <a:p>
            <a:pPr marL="0" marR="0" lvl="0" indent="0" algn="just" defTabSz="914400" eaLnBrk="1" fontAlgn="auto" latinLnBrk="0" hangingPunct="1">
              <a:lnSpc>
                <a:spcPct val="150000"/>
              </a:lnSpc>
              <a:spcBef>
                <a:spcPct val="0"/>
              </a:spcBef>
              <a:spcAft>
                <a:spcPts val="0"/>
              </a:spcAft>
              <a:buClrTx/>
              <a:buSzTx/>
              <a:buFontTx/>
              <a:buNone/>
              <a:tabLst/>
              <a:defRPr/>
            </a:pPr>
            <a:r>
              <a:rPr lang="fa-IR" dirty="0" smtClean="0">
                <a:solidFill>
                  <a:srgbClr val="0070C0"/>
                </a:solidFill>
                <a:latin typeface="Calibri Light" panose="020F0302020204030204"/>
                <a:cs typeface="Arial" panose="020B0604020202020204" pitchFamily="34" charset="0"/>
              </a:rPr>
              <a:t>ثبت تسهیم هزینه اوقات تلف شده   </a:t>
            </a:r>
          </a:p>
          <a:p>
            <a:pPr marL="0" marR="0" lvl="0" indent="0" algn="just" defTabSz="914400" eaLnBrk="1" fontAlgn="auto" latinLnBrk="0" hangingPunct="1">
              <a:lnSpc>
                <a:spcPct val="150000"/>
              </a:lnSpc>
              <a:spcBef>
                <a:spcPct val="0"/>
              </a:spcBef>
              <a:spcAft>
                <a:spcPts val="0"/>
              </a:spcAft>
              <a:buClrTx/>
              <a:buSzTx/>
              <a:buFontTx/>
              <a:buNone/>
              <a:tabLst/>
              <a:defRPr/>
            </a:pPr>
            <a:r>
              <a:rPr lang="fa-IR" dirty="0" smtClean="0">
                <a:solidFill>
                  <a:srgbClr val="0070C0"/>
                </a:solidFill>
                <a:latin typeface="Calibri Light" panose="020F0302020204030204"/>
                <a:cs typeface="Arial" panose="020B0604020202020204" pitchFamily="34" charset="0"/>
              </a:rPr>
              <a:t> </a:t>
            </a:r>
            <a:r>
              <a:rPr lang="fa-IR" dirty="0" smtClean="0">
                <a:solidFill>
                  <a:prstClr val="black"/>
                </a:solidFill>
                <a:latin typeface="Calibri Light" panose="020F0302020204030204"/>
              </a:rPr>
              <a:t> </a:t>
            </a:r>
            <a:r>
              <a:rPr lang="fa-IR" dirty="0">
                <a:solidFill>
                  <a:prstClr val="black"/>
                </a:solidFill>
                <a:latin typeface="Calibri Light" panose="020F0302020204030204"/>
              </a:rPr>
              <a:t>حقوق ودستمزد پرداختنی </a:t>
            </a:r>
            <a:r>
              <a:rPr lang="fa-IR" dirty="0" smtClean="0">
                <a:solidFill>
                  <a:prstClr val="black"/>
                </a:solidFill>
                <a:latin typeface="Calibri Light" panose="020F0302020204030204"/>
              </a:rPr>
              <a:t>     20.680</a:t>
            </a:r>
          </a:p>
          <a:p>
            <a:pPr marL="0" marR="0" lvl="0" indent="0" algn="just" defTabSz="914400" eaLnBrk="1" fontAlgn="auto" latinLnBrk="0" hangingPunct="1">
              <a:lnSpc>
                <a:spcPct val="150000"/>
              </a:lnSpc>
              <a:spcBef>
                <a:spcPct val="0"/>
              </a:spcBef>
              <a:spcAft>
                <a:spcPts val="0"/>
              </a:spcAft>
              <a:buClrTx/>
              <a:buSzTx/>
              <a:buFontTx/>
              <a:buNone/>
              <a:tabLst/>
              <a:defRPr/>
            </a:pPr>
            <a:r>
              <a:rPr lang="fa-IR" dirty="0" smtClean="0">
                <a:solidFill>
                  <a:prstClr val="black"/>
                </a:solidFill>
                <a:latin typeface="Calibri Light" panose="020F0302020204030204"/>
                <a:cs typeface="Arial" panose="020B0604020202020204" pitchFamily="34" charset="0"/>
              </a:rPr>
              <a:t>                   وجه نقد-بانک                       20.680</a:t>
            </a:r>
          </a:p>
          <a:p>
            <a:pPr marL="0" marR="0" lvl="0" indent="0" algn="just" defTabSz="914400" eaLnBrk="1" fontAlgn="auto" latinLnBrk="0" hangingPunct="1">
              <a:lnSpc>
                <a:spcPct val="150000"/>
              </a:lnSpc>
              <a:spcBef>
                <a:spcPct val="0"/>
              </a:spcBef>
              <a:spcAft>
                <a:spcPts val="0"/>
              </a:spcAft>
              <a:buClrTx/>
              <a:buSzTx/>
              <a:buFontTx/>
              <a:buNone/>
              <a:tabLst/>
              <a:defRPr/>
            </a:pPr>
            <a:r>
              <a:rPr lang="fa-IR" dirty="0" smtClean="0">
                <a:solidFill>
                  <a:srgbClr val="0070C0"/>
                </a:solidFill>
                <a:latin typeface="Calibri Light" panose="020F0302020204030204"/>
                <a:cs typeface="Arial" panose="020B0604020202020204" pitchFamily="34" charset="0"/>
              </a:rPr>
              <a:t>ثبت پرداخت هزینه اوقات تلف شده</a:t>
            </a:r>
          </a:p>
        </p:txBody>
      </p:sp>
    </p:spTree>
    <p:extLst>
      <p:ext uri="{BB962C8B-B14F-4D97-AF65-F5344CB8AC3E}">
        <p14:creationId xmlns:p14="http://schemas.microsoft.com/office/powerpoint/2010/main" val="223837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606514" y="442248"/>
            <a:ext cx="5248553" cy="923330"/>
          </a:xfrm>
          <a:prstGeom prst="rect">
            <a:avLst/>
          </a:prstGeom>
        </p:spPr>
        <p:txBody>
          <a:bodyPr wrap="none">
            <a:spAutoFit/>
          </a:bodyPr>
          <a:lstStyle/>
          <a:p>
            <a:r>
              <a:rPr lang="fa-IR" sz="5400" b="1" dirty="0">
                <a:ln w="3175">
                  <a:solidFill>
                    <a:schemeClr val="bg1"/>
                  </a:solidFill>
                </a:ln>
                <a:cs typeface="2  Titr" pitchFamily="2" charset="-78"/>
              </a:rPr>
              <a:t>عوامل تشکيل دهنده کارکرد پرسنل:</a:t>
            </a:r>
            <a:endParaRPr lang="fa-IR" sz="5400" dirty="0"/>
          </a:p>
        </p:txBody>
      </p:sp>
      <p:sp>
        <p:nvSpPr>
          <p:cNvPr id="4" name="Rectangle 3"/>
          <p:cNvSpPr/>
          <p:nvPr/>
        </p:nvSpPr>
        <p:spPr>
          <a:xfrm>
            <a:off x="271742" y="2420888"/>
            <a:ext cx="8536452" cy="3240360"/>
          </a:xfrm>
          <a:prstGeom prst="rect">
            <a:avLst/>
          </a:prstGeom>
        </p:spPr>
        <p:txBody>
          <a:bodyPr vert="horz" lIns="91440" tIns="45720" rIns="91440" bIns="45720" rtlCol="0" anchor="t">
            <a:noAutofit/>
          </a:bodyPr>
          <a:lstStyle/>
          <a:p>
            <a:pPr algn="just">
              <a:lnSpc>
                <a:spcPct val="150000"/>
              </a:lnSpc>
              <a:spcBef>
                <a:spcPct val="0"/>
              </a:spcBef>
            </a:pPr>
            <a:r>
              <a:rPr lang="fa-IR" sz="2000" dirty="0">
                <a:latin typeface="+mj-lt"/>
                <a:ea typeface="+mj-ea"/>
              </a:rPr>
              <a:t>هيچ واحد اقتصادي وجود ندارد که پرسنل نداشته باشد و طبعاً وجود پرسنل هم مستلزم هزينه حقوق مي­باشد. براي محاسبه و پرداخت حقوق و دستمزد هر يک از پرسنل، لازم است که کارکرد يک ماهه فرد مورد بررسي و پردازش قرار گيرد. در واحدهاي اقتصادي مختلف، فرم­ها و روشهاي متفاوتي (دستي / الکترونيکي) براي ثبت کارکرد پرسنل بکار مي­رود که شامل اطلاعات کاملي از ميزان کارکرد و چگونگي آن براي هر فرد مي­باشد. </a:t>
            </a:r>
            <a:endParaRPr lang="en-US" sz="2000" dirty="0">
              <a:latin typeface="+mj-lt"/>
              <a:ea typeface="+mj-ea"/>
            </a:endParaRPr>
          </a:p>
        </p:txBody>
      </p:sp>
    </p:spTree>
    <p:extLst>
      <p:ext uri="{BB962C8B-B14F-4D97-AF65-F5344CB8AC3E}">
        <p14:creationId xmlns:p14="http://schemas.microsoft.com/office/powerpoint/2010/main" val="1115455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00190341"/>
              </p:ext>
            </p:extLst>
          </p:nvPr>
        </p:nvGraphicFramePr>
        <p:xfrm>
          <a:off x="899602" y="908719"/>
          <a:ext cx="7986230" cy="2864512"/>
        </p:xfrm>
        <a:graphic>
          <a:graphicData uri="http://schemas.openxmlformats.org/drawingml/2006/table">
            <a:tbl>
              <a:tblPr rtl="1" firstRow="1" firstCol="1" bandRow="1">
                <a:tableStyleId>{5C22544A-7EE6-4342-B048-85BDC9FD1C3A}</a:tableStyleId>
              </a:tblPr>
              <a:tblGrid>
                <a:gridCol w="570445">
                  <a:extLst>
                    <a:ext uri="{9D8B030D-6E8A-4147-A177-3AD203B41FA5}">
                      <a16:colId xmlns:a16="http://schemas.microsoft.com/office/drawing/2014/main" val="20000"/>
                    </a:ext>
                  </a:extLst>
                </a:gridCol>
                <a:gridCol w="570445">
                  <a:extLst>
                    <a:ext uri="{9D8B030D-6E8A-4147-A177-3AD203B41FA5}">
                      <a16:colId xmlns:a16="http://schemas.microsoft.com/office/drawing/2014/main" val="20001"/>
                    </a:ext>
                  </a:extLst>
                </a:gridCol>
                <a:gridCol w="570445">
                  <a:extLst>
                    <a:ext uri="{9D8B030D-6E8A-4147-A177-3AD203B41FA5}">
                      <a16:colId xmlns:a16="http://schemas.microsoft.com/office/drawing/2014/main" val="20002"/>
                    </a:ext>
                  </a:extLst>
                </a:gridCol>
                <a:gridCol w="570445">
                  <a:extLst>
                    <a:ext uri="{9D8B030D-6E8A-4147-A177-3AD203B41FA5}">
                      <a16:colId xmlns:a16="http://schemas.microsoft.com/office/drawing/2014/main" val="20003"/>
                    </a:ext>
                  </a:extLst>
                </a:gridCol>
                <a:gridCol w="570445">
                  <a:extLst>
                    <a:ext uri="{9D8B030D-6E8A-4147-A177-3AD203B41FA5}">
                      <a16:colId xmlns:a16="http://schemas.microsoft.com/office/drawing/2014/main" val="20004"/>
                    </a:ext>
                  </a:extLst>
                </a:gridCol>
                <a:gridCol w="570445">
                  <a:extLst>
                    <a:ext uri="{9D8B030D-6E8A-4147-A177-3AD203B41FA5}">
                      <a16:colId xmlns:a16="http://schemas.microsoft.com/office/drawing/2014/main" val="20005"/>
                    </a:ext>
                  </a:extLst>
                </a:gridCol>
                <a:gridCol w="570445">
                  <a:extLst>
                    <a:ext uri="{9D8B030D-6E8A-4147-A177-3AD203B41FA5}">
                      <a16:colId xmlns:a16="http://schemas.microsoft.com/office/drawing/2014/main" val="20006"/>
                    </a:ext>
                  </a:extLst>
                </a:gridCol>
                <a:gridCol w="570445">
                  <a:extLst>
                    <a:ext uri="{9D8B030D-6E8A-4147-A177-3AD203B41FA5}">
                      <a16:colId xmlns:a16="http://schemas.microsoft.com/office/drawing/2014/main" val="20007"/>
                    </a:ext>
                  </a:extLst>
                </a:gridCol>
                <a:gridCol w="570445">
                  <a:extLst>
                    <a:ext uri="{9D8B030D-6E8A-4147-A177-3AD203B41FA5}">
                      <a16:colId xmlns:a16="http://schemas.microsoft.com/office/drawing/2014/main" val="20008"/>
                    </a:ext>
                  </a:extLst>
                </a:gridCol>
                <a:gridCol w="570445">
                  <a:extLst>
                    <a:ext uri="{9D8B030D-6E8A-4147-A177-3AD203B41FA5}">
                      <a16:colId xmlns:a16="http://schemas.microsoft.com/office/drawing/2014/main" val="20009"/>
                    </a:ext>
                  </a:extLst>
                </a:gridCol>
                <a:gridCol w="570445">
                  <a:extLst>
                    <a:ext uri="{9D8B030D-6E8A-4147-A177-3AD203B41FA5}">
                      <a16:colId xmlns:a16="http://schemas.microsoft.com/office/drawing/2014/main" val="20010"/>
                    </a:ext>
                  </a:extLst>
                </a:gridCol>
                <a:gridCol w="570445">
                  <a:extLst>
                    <a:ext uri="{9D8B030D-6E8A-4147-A177-3AD203B41FA5}">
                      <a16:colId xmlns:a16="http://schemas.microsoft.com/office/drawing/2014/main" val="20011"/>
                    </a:ext>
                  </a:extLst>
                </a:gridCol>
                <a:gridCol w="570445">
                  <a:extLst>
                    <a:ext uri="{9D8B030D-6E8A-4147-A177-3AD203B41FA5}">
                      <a16:colId xmlns:a16="http://schemas.microsoft.com/office/drawing/2014/main" val="20012"/>
                    </a:ext>
                  </a:extLst>
                </a:gridCol>
                <a:gridCol w="570445">
                  <a:extLst>
                    <a:ext uri="{9D8B030D-6E8A-4147-A177-3AD203B41FA5}">
                      <a16:colId xmlns:a16="http://schemas.microsoft.com/office/drawing/2014/main" val="20013"/>
                    </a:ext>
                  </a:extLst>
                </a:gridCol>
              </a:tblGrid>
              <a:tr h="639983">
                <a:tc gridSpan="14">
                  <a:txBody>
                    <a:bodyPr/>
                    <a:lstStyle/>
                    <a:p>
                      <a:pPr algn="ctr" rtl="1">
                        <a:lnSpc>
                          <a:spcPct val="115000"/>
                        </a:lnSpc>
                        <a:spcAft>
                          <a:spcPts val="800"/>
                        </a:spcAft>
                      </a:pPr>
                      <a:r>
                        <a:rPr lang="fa-IR" sz="1400" dirty="0">
                          <a:solidFill>
                            <a:schemeClr val="tx1"/>
                          </a:solidFill>
                          <a:effectLst/>
                          <a:cs typeface="+mn-cs"/>
                        </a:rPr>
                        <a:t>کارکرد </a:t>
                      </a:r>
                      <a:r>
                        <a:rPr lang="fa-IR" sz="1400" dirty="0" smtClean="0">
                          <a:solidFill>
                            <a:schemeClr val="tx1"/>
                          </a:solidFill>
                          <a:effectLst/>
                          <a:cs typeface="+mn-cs"/>
                        </a:rPr>
                        <a:t>ساعتي </a:t>
                      </a:r>
                      <a:r>
                        <a:rPr lang="fa-IR" sz="1400" dirty="0">
                          <a:solidFill>
                            <a:schemeClr val="tx1"/>
                          </a:solidFill>
                          <a:effectLst/>
                          <a:cs typeface="+mn-cs"/>
                        </a:rPr>
                        <a:t>/ روزانه از .................... </a:t>
                      </a:r>
                      <a:r>
                        <a:rPr lang="fa-IR" sz="1400" dirty="0" smtClean="0">
                          <a:solidFill>
                            <a:schemeClr val="tx1"/>
                          </a:solidFill>
                          <a:effectLst/>
                          <a:cs typeface="+mn-cs"/>
                        </a:rPr>
                        <a:t>لغايت </a:t>
                      </a:r>
                      <a:r>
                        <a:rPr lang="fa-IR" sz="1400" dirty="0">
                          <a:solidFill>
                            <a:schemeClr val="tx1"/>
                          </a:solidFill>
                          <a:effectLst/>
                          <a:cs typeface="+mn-cs"/>
                        </a:rPr>
                        <a:t>.....................</a:t>
                      </a:r>
                      <a:endParaRPr lang="en-US" sz="1200" dirty="0">
                        <a:solidFill>
                          <a:schemeClr val="tx1"/>
                        </a:solidFill>
                        <a:effectLst/>
                        <a:cs typeface="+mn-cs"/>
                      </a:endParaRPr>
                    </a:p>
                    <a:p>
                      <a:pPr algn="just" rtl="1">
                        <a:lnSpc>
                          <a:spcPct val="115000"/>
                        </a:lnSpc>
                        <a:spcAft>
                          <a:spcPts val="800"/>
                        </a:spcAft>
                      </a:pPr>
                      <a:r>
                        <a:rPr lang="fa-IR" sz="1400" dirty="0">
                          <a:solidFill>
                            <a:schemeClr val="tx1"/>
                          </a:solidFill>
                          <a:effectLst/>
                          <a:cs typeface="+mn-cs"/>
                        </a:rPr>
                        <a:t>نام و نام </a:t>
                      </a:r>
                      <a:r>
                        <a:rPr lang="fa-IR" sz="1400" dirty="0" smtClean="0">
                          <a:solidFill>
                            <a:schemeClr val="tx1"/>
                          </a:solidFill>
                          <a:effectLst/>
                          <a:cs typeface="+mn-cs"/>
                        </a:rPr>
                        <a:t>خانوادگي:                    </a:t>
                      </a:r>
                      <a:r>
                        <a:rPr lang="fa-IR" sz="1400" dirty="0">
                          <a:solidFill>
                            <a:schemeClr val="tx1"/>
                          </a:solidFill>
                          <a:effectLst/>
                          <a:cs typeface="+mn-cs"/>
                        </a:rPr>
                        <a:t>شماره </a:t>
                      </a:r>
                      <a:r>
                        <a:rPr lang="fa-IR" sz="1400" dirty="0" smtClean="0">
                          <a:solidFill>
                            <a:schemeClr val="tx1"/>
                          </a:solidFill>
                          <a:effectLst/>
                          <a:cs typeface="+mn-cs"/>
                        </a:rPr>
                        <a:t>پرسنلي:                    </a:t>
                      </a:r>
                      <a:r>
                        <a:rPr lang="fa-IR" sz="1400" dirty="0">
                          <a:solidFill>
                            <a:schemeClr val="tx1"/>
                          </a:solidFill>
                          <a:effectLst/>
                          <a:cs typeface="+mn-cs"/>
                        </a:rPr>
                        <a:t>گروه </a:t>
                      </a:r>
                      <a:r>
                        <a:rPr lang="fa-IR" sz="1400" dirty="0" smtClean="0">
                          <a:solidFill>
                            <a:schemeClr val="tx1"/>
                          </a:solidFill>
                          <a:effectLst/>
                          <a:cs typeface="+mn-cs"/>
                        </a:rPr>
                        <a:t>کاري:                   </a:t>
                      </a:r>
                      <a:r>
                        <a:rPr lang="fa-IR" sz="1400" dirty="0">
                          <a:solidFill>
                            <a:schemeClr val="tx1"/>
                          </a:solidFill>
                          <a:effectLst/>
                          <a:cs typeface="+mn-cs"/>
                        </a:rPr>
                        <a:t>محل خدمت:</a:t>
                      </a:r>
                      <a:endParaRPr lang="en-US" sz="1200"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1026841">
                <a:tc>
                  <a:txBody>
                    <a:bodyPr/>
                    <a:lstStyle/>
                    <a:p>
                      <a:pPr marL="71755" marR="71755" algn="just" rtl="1">
                        <a:lnSpc>
                          <a:spcPct val="115000"/>
                        </a:lnSpc>
                        <a:spcAft>
                          <a:spcPts val="800"/>
                        </a:spcAft>
                      </a:pPr>
                      <a:r>
                        <a:rPr lang="fa-IR" sz="1400" b="1" dirty="0" smtClean="0">
                          <a:solidFill>
                            <a:schemeClr val="tx1"/>
                          </a:solidFill>
                          <a:effectLst/>
                          <a:cs typeface="+mn-cs"/>
                        </a:rPr>
                        <a:t>تاريخ</a:t>
                      </a:r>
                      <a:endParaRPr lang="en-US" sz="1400" b="1" dirty="0">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dirty="0" smtClean="0">
                          <a:solidFill>
                            <a:schemeClr val="tx1"/>
                          </a:solidFill>
                          <a:effectLst/>
                          <a:cs typeface="+mn-cs"/>
                        </a:rPr>
                        <a:t>کل</a:t>
                      </a:r>
                      <a:r>
                        <a:rPr lang="fa-IR" sz="1400" b="1" baseline="0" dirty="0" smtClean="0">
                          <a:solidFill>
                            <a:schemeClr val="tx1"/>
                          </a:solidFill>
                          <a:effectLst/>
                          <a:cs typeface="+mn-cs"/>
                        </a:rPr>
                        <a:t> </a:t>
                      </a:r>
                      <a:r>
                        <a:rPr lang="fa-IR" sz="1400" b="1" dirty="0" smtClean="0">
                          <a:solidFill>
                            <a:schemeClr val="tx1"/>
                          </a:solidFill>
                          <a:effectLst/>
                          <a:cs typeface="+mn-cs"/>
                        </a:rPr>
                        <a:t>ساعت </a:t>
                      </a:r>
                      <a:r>
                        <a:rPr lang="fa-IR" sz="1400" b="1" dirty="0">
                          <a:solidFill>
                            <a:schemeClr val="tx1"/>
                          </a:solidFill>
                          <a:effectLst/>
                          <a:cs typeface="+mn-cs"/>
                        </a:rPr>
                        <a:t>حضور</a:t>
                      </a:r>
                      <a:endParaRPr lang="en-US" sz="1400" b="1" dirty="0">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dirty="0" smtClean="0">
                          <a:solidFill>
                            <a:schemeClr val="tx1"/>
                          </a:solidFill>
                          <a:effectLst/>
                          <a:cs typeface="+mn-cs"/>
                        </a:rPr>
                        <a:t>کسري </a:t>
                      </a:r>
                      <a:r>
                        <a:rPr lang="fa-IR" sz="1400" b="1" dirty="0">
                          <a:solidFill>
                            <a:schemeClr val="tx1"/>
                          </a:solidFill>
                          <a:effectLst/>
                          <a:cs typeface="+mn-cs"/>
                        </a:rPr>
                        <a:t>کار و </a:t>
                      </a:r>
                      <a:r>
                        <a:rPr lang="fa-IR" sz="1400" b="1" dirty="0" smtClean="0">
                          <a:solidFill>
                            <a:schemeClr val="tx1"/>
                          </a:solidFill>
                          <a:effectLst/>
                          <a:cs typeface="+mn-cs"/>
                        </a:rPr>
                        <a:t>غيبت</a:t>
                      </a:r>
                      <a:endParaRPr lang="en-US" sz="1400" b="1" dirty="0">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71755" marR="71755" algn="just" rtl="1">
                        <a:lnSpc>
                          <a:spcPct val="115000"/>
                        </a:lnSpc>
                        <a:spcAft>
                          <a:spcPts val="800"/>
                        </a:spcAft>
                      </a:pPr>
                      <a:r>
                        <a:rPr lang="fa-IR" sz="1400" b="1" dirty="0" smtClean="0">
                          <a:solidFill>
                            <a:schemeClr val="tx1"/>
                          </a:solidFill>
                          <a:effectLst/>
                          <a:cs typeface="+mn-cs"/>
                        </a:rPr>
                        <a:t>وضعيت</a:t>
                      </a:r>
                      <a:endParaRPr lang="en-US" sz="1400" b="1" dirty="0">
                        <a:solidFill>
                          <a:schemeClr val="tx1"/>
                        </a:solidFill>
                        <a:effectLst/>
                        <a:latin typeface="Calibri"/>
                        <a:ea typeface="Calibri"/>
                        <a:cs typeface="+mn-cs"/>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684561">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8022">
                <a:tc>
                  <a:txBody>
                    <a:bodyPr/>
                    <a:lstStyle/>
                    <a:p>
                      <a:pPr algn="just" rtl="1">
                        <a:lnSpc>
                          <a:spcPct val="115000"/>
                        </a:lnSpc>
                        <a:spcAft>
                          <a:spcPts val="800"/>
                        </a:spcAft>
                      </a:pPr>
                      <a:r>
                        <a:rPr lang="fa-IR" sz="1400" b="1">
                          <a:solidFill>
                            <a:schemeClr val="tx1"/>
                          </a:solidFill>
                          <a:effectLst/>
                          <a:cs typeface="+mn-cs"/>
                        </a:rPr>
                        <a:t>جمع</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a:solidFill>
                            <a:schemeClr val="tx1"/>
                          </a:solidFill>
                          <a:effectLst/>
                          <a:cs typeface="+mn-cs"/>
                        </a:rPr>
                        <a:t> </a:t>
                      </a:r>
                      <a:endParaRPr lang="en-US" sz="1400" b="1">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just" rtl="1">
                        <a:lnSpc>
                          <a:spcPct val="115000"/>
                        </a:lnSpc>
                        <a:spcAft>
                          <a:spcPts val="800"/>
                        </a:spcAft>
                      </a:pPr>
                      <a:r>
                        <a:rPr lang="fa-IR" sz="1400" b="1" dirty="0">
                          <a:solidFill>
                            <a:schemeClr val="tx1"/>
                          </a:solidFill>
                          <a:effectLst/>
                          <a:cs typeface="+mn-cs"/>
                        </a:rPr>
                        <a:t> </a:t>
                      </a:r>
                      <a:endParaRPr lang="en-US" sz="1400" b="1"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265105">
                <a:tc gridSpan="14">
                  <a:txBody>
                    <a:bodyPr/>
                    <a:lstStyle/>
                    <a:p>
                      <a:pPr algn="just" rtl="1">
                        <a:lnSpc>
                          <a:spcPct val="115000"/>
                        </a:lnSpc>
                        <a:spcAft>
                          <a:spcPts val="800"/>
                        </a:spcAft>
                      </a:pPr>
                      <a:r>
                        <a:rPr lang="fa-IR" sz="1400" dirty="0" smtClean="0">
                          <a:solidFill>
                            <a:schemeClr val="tx1"/>
                          </a:solidFill>
                          <a:effectLst/>
                          <a:cs typeface="+mn-cs"/>
                        </a:rPr>
                        <a:t>تهيه </a:t>
                      </a:r>
                      <a:r>
                        <a:rPr lang="fa-IR" sz="1400" dirty="0">
                          <a:solidFill>
                            <a:schemeClr val="tx1"/>
                          </a:solidFill>
                          <a:effectLst/>
                          <a:cs typeface="+mn-cs"/>
                        </a:rPr>
                        <a:t>کننده:                                                </a:t>
                      </a:r>
                      <a:r>
                        <a:rPr lang="fa-IR" sz="1400" dirty="0" smtClean="0">
                          <a:solidFill>
                            <a:schemeClr val="tx1"/>
                          </a:solidFill>
                          <a:effectLst/>
                          <a:cs typeface="+mn-cs"/>
                        </a:rPr>
                        <a:t>تاييد </a:t>
                      </a:r>
                      <a:r>
                        <a:rPr lang="fa-IR" sz="1400" dirty="0">
                          <a:solidFill>
                            <a:schemeClr val="tx1"/>
                          </a:solidFill>
                          <a:effectLst/>
                          <a:cs typeface="+mn-cs"/>
                        </a:rPr>
                        <a:t>کننده:                                           </a:t>
                      </a:r>
                      <a:r>
                        <a:rPr lang="fa-IR" sz="1400" dirty="0" smtClean="0">
                          <a:solidFill>
                            <a:schemeClr val="tx1"/>
                          </a:solidFill>
                          <a:effectLst/>
                          <a:cs typeface="+mn-cs"/>
                        </a:rPr>
                        <a:t>مدير </a:t>
                      </a:r>
                      <a:r>
                        <a:rPr lang="fa-IR" sz="1400" dirty="0">
                          <a:solidFill>
                            <a:schemeClr val="tx1"/>
                          </a:solidFill>
                          <a:effectLst/>
                          <a:cs typeface="+mn-cs"/>
                        </a:rPr>
                        <a:t>واحد:</a:t>
                      </a:r>
                      <a:endParaRPr lang="en-US" sz="1200" dirty="0">
                        <a:solidFill>
                          <a:schemeClr val="tx1"/>
                        </a:solidFill>
                        <a:effectLst/>
                        <a:latin typeface="Calibri"/>
                        <a:ea typeface="Calibri"/>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3707904" y="3809465"/>
            <a:ext cx="2111094" cy="369332"/>
          </a:xfrm>
          <a:prstGeom prst="rect">
            <a:avLst/>
          </a:prstGeom>
        </p:spPr>
        <p:txBody>
          <a:bodyPr wrap="square">
            <a:spAutoFit/>
          </a:bodyPr>
          <a:lstStyle/>
          <a:p>
            <a:r>
              <a:rPr lang="fa-IR" dirty="0">
                <a:latin typeface="+mj-lt"/>
                <a:ea typeface="+mj-ea"/>
                <a:cs typeface="Koodak" pitchFamily="2" charset="-78"/>
              </a:rPr>
              <a:t>نمونه فرم کارکرد پرسنلي</a:t>
            </a:r>
            <a:endParaRPr lang="en-US" dirty="0">
              <a:latin typeface="+mj-lt"/>
              <a:ea typeface="+mj-ea"/>
              <a:cs typeface="Koodak" pitchFamily="2" charset="-78"/>
            </a:endParaRPr>
          </a:p>
        </p:txBody>
      </p:sp>
      <p:sp>
        <p:nvSpPr>
          <p:cNvPr id="7" name="Rectangle 6"/>
          <p:cNvSpPr/>
          <p:nvPr/>
        </p:nvSpPr>
        <p:spPr>
          <a:xfrm>
            <a:off x="1838973" y="4005065"/>
            <a:ext cx="7046859" cy="2852936"/>
          </a:xfrm>
          <a:prstGeom prst="rect">
            <a:avLst/>
          </a:prstGeom>
        </p:spPr>
        <p:txBody>
          <a:bodyPr vert="horz" lIns="91440" tIns="45720" rIns="91440" bIns="45720" rtlCol="0" anchor="t">
            <a:noAutofit/>
          </a:bodyPr>
          <a:lstStyle/>
          <a:p>
            <a:pPr>
              <a:lnSpc>
                <a:spcPct val="150000"/>
              </a:lnSpc>
              <a:spcBef>
                <a:spcPct val="0"/>
              </a:spcBef>
            </a:pPr>
            <a:r>
              <a:rPr lang="ar-SA" sz="2000" dirty="0">
                <a:latin typeface="+mj-lt"/>
                <a:ea typeface="+mj-ea"/>
              </a:rPr>
              <a:t>گردآوري الکترونيکي داده­هاي کارکرد پرسنل در مقايسه با گردآوري از طريق اسناد کاغذي، مي­تواند موجب پردازش بسيار کارآمدتر حقوق و دستمزد کارکنان شود. اين کار مي­تواند باعث کاهش زمان و اشتباهات بالقوه در مراحل ثبت دستي، رسيدگي کردن و در نهايت صحت محاسبات شود. از طرفي نيز با کاهش مصرف کاغذ، کمک شاياني به حفظ محيط زيست مي­گردد</a:t>
            </a:r>
            <a:endParaRPr lang="fa-IR" sz="2000" dirty="0">
              <a:latin typeface="+mj-lt"/>
              <a:ea typeface="+mj-ea"/>
            </a:endParaRPr>
          </a:p>
        </p:txBody>
      </p:sp>
      <p:pic>
        <p:nvPicPr>
          <p:cNvPr id="8" name="Picture 7"/>
          <p:cNvPicPr/>
          <p:nvPr/>
        </p:nvPicPr>
        <p:blipFill rotWithShape="1">
          <a:blip r:embed="rId3">
            <a:extLst>
              <a:ext uri="{28A0092B-C50C-407E-A947-70E740481C1C}">
                <a14:useLocalDpi xmlns:a14="http://schemas.microsoft.com/office/drawing/2010/main" val="0"/>
              </a:ext>
            </a:extLst>
          </a:blip>
          <a:srcRect l="20619" t="5405" r="21134" b="10811"/>
          <a:stretch/>
        </p:blipFill>
        <p:spPr bwMode="auto">
          <a:xfrm>
            <a:off x="307267" y="3994131"/>
            <a:ext cx="1152127" cy="20880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2816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519" y="836712"/>
            <a:ext cx="8676458" cy="3024336"/>
          </a:xfrm>
          <a:prstGeom prst="rect">
            <a:avLst/>
          </a:prstGeom>
        </p:spPr>
        <p:txBody>
          <a:bodyPr vert="horz" lIns="91440" tIns="45720" rIns="91440" bIns="45720" rtlCol="0" anchor="t">
            <a:noAutofit/>
          </a:bodyPr>
          <a:lstStyle/>
          <a:p>
            <a:pPr>
              <a:lnSpc>
                <a:spcPct val="150000"/>
              </a:lnSpc>
              <a:spcBef>
                <a:spcPct val="0"/>
              </a:spcBef>
            </a:pPr>
            <a:r>
              <a:rPr lang="fa-IR" sz="2000" dirty="0">
                <a:latin typeface="+mj-lt"/>
                <a:ea typeface="+mj-ea"/>
              </a:rPr>
              <a:t>دستگاههاي حضور و غياب در سالهاي اخير كمك قابل توجهي به كنترل ورود و خروج پرسنل، محاسبه زمان كاركرد، محاسبه حقوق و ... كرده است. با توجه به شرايط خاصي كه در شركتها، سازمانها و موسسات مختلف جهت تردد و حضور پرسنل تعريف مي­شود، كنترل تردد به خصوص براي مكانهاي بزرگ بدون اين دستگاهها بسيار سخت و در برخي موارد غير ممكن خواهد بود</a:t>
            </a:r>
            <a:r>
              <a:rPr lang="en-US" sz="2000" dirty="0">
                <a:latin typeface="+mj-lt"/>
                <a:ea typeface="+mj-ea"/>
              </a:rPr>
              <a:t>. </a:t>
            </a:r>
            <a:r>
              <a:rPr lang="fa-IR" sz="2000" dirty="0">
                <a:latin typeface="+mj-lt"/>
                <a:ea typeface="+mj-ea"/>
              </a:rPr>
              <a:t>انواع دستگاههاي حضور و غياب عبارتند از :</a:t>
            </a:r>
            <a:endParaRPr lang="en-US" sz="2000" dirty="0">
              <a:latin typeface="+mj-lt"/>
              <a:ea typeface="+mj-ea"/>
            </a:endParaRPr>
          </a:p>
          <a:p>
            <a:pPr>
              <a:lnSpc>
                <a:spcPct val="150000"/>
              </a:lnSpc>
              <a:spcBef>
                <a:spcPct val="0"/>
              </a:spcBef>
            </a:pPr>
            <a:r>
              <a:rPr lang="fa-IR" sz="2000" dirty="0">
                <a:latin typeface="+mj-lt"/>
                <a:ea typeface="+mj-ea"/>
              </a:rPr>
              <a:t> 1. اثر انگشت	    2. کارتي 	3. تشخيص چهره</a:t>
            </a:r>
            <a:endParaRPr lang="en-US" sz="2000" dirty="0">
              <a:latin typeface="+mj-lt"/>
              <a:ea typeface="+mj-ea"/>
            </a:endParaRPr>
          </a:p>
        </p:txBody>
      </p:sp>
      <p:pic>
        <p:nvPicPr>
          <p:cNvPr id="6" name="Picture 5"/>
          <p:cNvPicPr/>
          <p:nvPr/>
        </p:nvPicPr>
        <p:blipFill>
          <a:blip r:embed="rId3">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611560" y="2780928"/>
            <a:ext cx="1656184" cy="1489522"/>
          </a:xfrm>
          <a:prstGeom prst="rect">
            <a:avLst/>
          </a:prstGeom>
        </p:spPr>
      </p:pic>
      <p:sp>
        <p:nvSpPr>
          <p:cNvPr id="7" name="Rectangle 6"/>
          <p:cNvSpPr/>
          <p:nvPr/>
        </p:nvSpPr>
        <p:spPr>
          <a:xfrm>
            <a:off x="251520" y="4270450"/>
            <a:ext cx="8784976" cy="1660832"/>
          </a:xfrm>
          <a:prstGeom prst="rect">
            <a:avLst/>
          </a:prstGeom>
        </p:spPr>
        <p:txBody>
          <a:bodyPr vert="horz" lIns="91440" tIns="45720" rIns="91440" bIns="45720" rtlCol="0" anchor="t">
            <a:noAutofit/>
          </a:bodyPr>
          <a:lstStyle/>
          <a:p>
            <a:pPr>
              <a:lnSpc>
                <a:spcPct val="150000"/>
              </a:lnSpc>
              <a:spcBef>
                <a:spcPct val="0"/>
              </a:spcBef>
            </a:pPr>
            <a:r>
              <a:rPr lang="fa-IR" sz="2000" dirty="0">
                <a:latin typeface="+mj-lt"/>
                <a:ea typeface="+mj-ea"/>
              </a:rPr>
              <a:t>به طور معمول کارکرد پرسنل براي يک بازه زماني يک ماهه تنظيم مي­گردد و با تجميع کارکرد کليه پرسنل، ليست کارکرد پرسنل جهت انجام محاسبات تنظيم مي­شود.</a:t>
            </a:r>
          </a:p>
          <a:p>
            <a:pPr>
              <a:lnSpc>
                <a:spcPct val="150000"/>
              </a:lnSpc>
              <a:spcBef>
                <a:spcPct val="0"/>
              </a:spcBef>
            </a:pPr>
            <a:endParaRPr lang="en-US" sz="2000" dirty="0">
              <a:latin typeface="+mj-lt"/>
              <a:ea typeface="+mj-ea"/>
            </a:endParaRPr>
          </a:p>
          <a:p>
            <a:pPr>
              <a:lnSpc>
                <a:spcPct val="150000"/>
              </a:lnSpc>
              <a:spcBef>
                <a:spcPct val="0"/>
              </a:spcBef>
            </a:pPr>
            <a:r>
              <a:rPr lang="en-US" sz="2000" dirty="0">
                <a:latin typeface="+mj-lt"/>
                <a:ea typeface="+mj-ea"/>
                <a:sym typeface="Wingdings"/>
              </a:rPr>
              <a:t></a:t>
            </a:r>
            <a:r>
              <a:rPr lang="fa-IR" sz="2000" dirty="0">
                <a:latin typeface="+mj-lt"/>
                <a:ea typeface="+mj-ea"/>
              </a:rPr>
              <a:t> بازه زماني يک ماهه را مي­توان از پانزدهم تا پانزدهم يا بيستم تا بيستم نيز در نظر گرفت.</a:t>
            </a:r>
            <a:endParaRPr lang="en-US" sz="2000" dirty="0">
              <a:latin typeface="+mj-lt"/>
              <a:ea typeface="+mj-ea"/>
            </a:endParaRPr>
          </a:p>
        </p:txBody>
      </p:sp>
      <p:sp>
        <p:nvSpPr>
          <p:cNvPr id="8" name="Rectangle 7"/>
          <p:cNvSpPr/>
          <p:nvPr/>
        </p:nvSpPr>
        <p:spPr>
          <a:xfrm>
            <a:off x="3059833" y="3501008"/>
            <a:ext cx="5868144" cy="769441"/>
          </a:xfrm>
          <a:prstGeom prst="rect">
            <a:avLst/>
          </a:prstGeom>
        </p:spPr>
        <p:txBody>
          <a:bodyPr wrap="square">
            <a:spAutoFit/>
          </a:bodyPr>
          <a:lstStyle/>
          <a:p>
            <a:r>
              <a:rPr lang="fa-IR" sz="4400" b="1" dirty="0">
                <a:ln w="3175">
                  <a:solidFill>
                    <a:schemeClr val="bg1"/>
                  </a:solidFill>
                </a:ln>
                <a:cs typeface="2  Titr" pitchFamily="2" charset="-78"/>
              </a:rPr>
              <a:t>تهيه و تنظيم خلاصه ليست کارکرد پرسنل:</a:t>
            </a:r>
            <a:endParaRPr lang="fa-IR" sz="4400" dirty="0"/>
          </a:p>
        </p:txBody>
      </p:sp>
    </p:spTree>
    <p:extLst>
      <p:ext uri="{BB962C8B-B14F-4D97-AF65-F5344CB8AC3E}">
        <p14:creationId xmlns:p14="http://schemas.microsoft.com/office/powerpoint/2010/main" val="1114674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1520" y="260651"/>
            <a:ext cx="8604448" cy="2016223"/>
          </a:xfrm>
          <a:prstGeom prst="rect">
            <a:avLst/>
          </a:prstGeom>
        </p:spPr>
        <p:txBody>
          <a:bodyPr vert="horz" lIns="91440" tIns="45720" rIns="91440" bIns="45720" rtlCol="0" anchor="t">
            <a:noAutofit/>
          </a:bodyPr>
          <a:lstStyle/>
          <a:p>
            <a:pPr algn="just">
              <a:lnSpc>
                <a:spcPct val="120000"/>
              </a:lnSpc>
              <a:spcBef>
                <a:spcPct val="0"/>
              </a:spcBef>
            </a:pPr>
            <a:endParaRPr lang="fa-IR" sz="1900" b="1" dirty="0" smtClean="0">
              <a:latin typeface="+mj-lt"/>
              <a:ea typeface="+mj-ea"/>
            </a:endParaRPr>
          </a:p>
          <a:p>
            <a:pPr algn="just">
              <a:lnSpc>
                <a:spcPct val="120000"/>
              </a:lnSpc>
              <a:spcBef>
                <a:spcPct val="0"/>
              </a:spcBef>
            </a:pPr>
            <a:endParaRPr lang="fa-IR" sz="1900" b="1" dirty="0">
              <a:latin typeface="+mj-lt"/>
              <a:ea typeface="+mj-ea"/>
            </a:endParaRPr>
          </a:p>
          <a:p>
            <a:pPr algn="just">
              <a:lnSpc>
                <a:spcPct val="120000"/>
              </a:lnSpc>
              <a:spcBef>
                <a:spcPct val="0"/>
              </a:spcBef>
            </a:pPr>
            <a:r>
              <a:rPr lang="fa-IR" sz="1900" b="1" dirty="0" smtClean="0">
                <a:latin typeface="+mj-lt"/>
                <a:ea typeface="+mj-ea"/>
              </a:rPr>
              <a:t>به </a:t>
            </a:r>
            <a:r>
              <a:rPr lang="fa-IR" sz="1900" b="1" dirty="0">
                <a:latin typeface="+mj-lt"/>
                <a:ea typeface="+mj-ea"/>
              </a:rPr>
              <a:t>خاطر داشته باشيد که کليه محاسبات شما در تهيه ليست کارکرد پرسنل، داده­هاي اوليه محاسبات و پرداخت حقوق و دستمزد پرسنل را فراهم مي­کند، فلذا </a:t>
            </a:r>
            <a:r>
              <a:rPr lang="fa-IR" sz="1900" b="1" u="sng" dirty="0">
                <a:latin typeface="+mj-lt"/>
                <a:ea typeface="+mj-ea"/>
              </a:rPr>
              <a:t>در انجام محاسبات خود دقت کنيد</a:t>
            </a:r>
            <a:r>
              <a:rPr lang="fa-IR" sz="1900" b="1" dirty="0">
                <a:latin typeface="+mj-lt"/>
                <a:ea typeface="+mj-ea"/>
              </a:rPr>
              <a:t>  و کاملاً  </a:t>
            </a:r>
            <a:r>
              <a:rPr lang="fa-IR" sz="1900" b="1" u="sng" dirty="0">
                <a:latin typeface="+mj-lt"/>
                <a:ea typeface="+mj-ea"/>
              </a:rPr>
              <a:t>بي­طرفانه نسبت به تنظيم ليست اقدام کنيد </a:t>
            </a:r>
            <a:r>
              <a:rPr lang="fa-IR" sz="1900" b="1" dirty="0">
                <a:latin typeface="+mj-lt"/>
                <a:ea typeface="+mj-ea"/>
              </a:rPr>
              <a:t>و از همه مهمتر در تهيه و تنظيم ليست به اين نکته توجه داشته باشيد که زمان ارائه ليست در زمان پرداخت حقوق و دستمزد موثر مي­باشد، بنابراين در تنظيم ليست </a:t>
            </a:r>
            <a:r>
              <a:rPr lang="fa-IR" sz="1900" b="1" u="sng" dirty="0">
                <a:latin typeface="+mj-lt"/>
                <a:ea typeface="+mj-ea"/>
              </a:rPr>
              <a:t>سرعت عمل داشته باشيد.</a:t>
            </a:r>
          </a:p>
        </p:txBody>
      </p:sp>
      <p:sp>
        <p:nvSpPr>
          <p:cNvPr id="3" name="Rectangle 2"/>
          <p:cNvSpPr/>
          <p:nvPr/>
        </p:nvSpPr>
        <p:spPr>
          <a:xfrm>
            <a:off x="110417" y="1628800"/>
            <a:ext cx="8926079" cy="4839847"/>
          </a:xfrm>
          <a:prstGeom prst="rect">
            <a:avLst/>
          </a:prstGeom>
        </p:spPr>
        <p:txBody>
          <a:bodyPr vert="horz" lIns="91440" tIns="45720" rIns="91440" bIns="45720" rtlCol="0" anchor="t">
            <a:noAutofit/>
          </a:bodyPr>
          <a:lstStyle/>
          <a:p>
            <a:pPr>
              <a:lnSpc>
                <a:spcPct val="120000"/>
              </a:lnSpc>
              <a:spcBef>
                <a:spcPct val="0"/>
              </a:spcBef>
            </a:pPr>
            <a:r>
              <a:rPr lang="fa-IR" sz="1900" dirty="0">
                <a:latin typeface="+mj-lt"/>
                <a:ea typeface="+mj-ea"/>
              </a:rPr>
              <a:t>.</a:t>
            </a:r>
            <a:endParaRPr lang="en-US" sz="1900" dirty="0">
              <a:latin typeface="+mj-lt"/>
              <a:ea typeface="+mj-ea"/>
            </a:endParaRPr>
          </a:p>
          <a:p>
            <a:pPr>
              <a:lnSpc>
                <a:spcPct val="120000"/>
              </a:lnSpc>
              <a:spcBef>
                <a:spcPct val="0"/>
              </a:spcBef>
            </a:pPr>
            <a:endParaRPr lang="en-US" sz="1900" dirty="0">
              <a:latin typeface="+mj-lt"/>
              <a:ea typeface="+mj-ea"/>
            </a:endParaRPr>
          </a:p>
        </p:txBody>
      </p:sp>
      <p:sp>
        <p:nvSpPr>
          <p:cNvPr id="4" name="Rectangle 3"/>
          <p:cNvSpPr/>
          <p:nvPr/>
        </p:nvSpPr>
        <p:spPr>
          <a:xfrm>
            <a:off x="110417" y="628234"/>
            <a:ext cx="9033583" cy="5693866"/>
          </a:xfrm>
          <a:prstGeom prst="rect">
            <a:avLst/>
          </a:prstGeom>
        </p:spPr>
        <p:txBody>
          <a:bodyPr wrap="square">
            <a:spAutoFit/>
          </a:bodyPr>
          <a:lstStyle/>
          <a:p>
            <a:endParaRPr lang="fa-IR" sz="4400" b="1" dirty="0" smtClean="0">
              <a:cs typeface="2  Titr"/>
            </a:endParaRPr>
          </a:p>
          <a:p>
            <a:endParaRPr lang="fa-IR" sz="4400" b="1" dirty="0">
              <a:latin typeface="Aldhabi" panose="01000000000000000000" pitchFamily="2" charset="-78"/>
              <a:cs typeface="Aldhabi" panose="01000000000000000000" pitchFamily="2" charset="-78"/>
            </a:endParaRPr>
          </a:p>
          <a:p>
            <a:endParaRPr lang="fa-IR" sz="4400" b="1" dirty="0" smtClean="0">
              <a:latin typeface="Aldhabi" panose="01000000000000000000" pitchFamily="2" charset="-78"/>
              <a:cs typeface="Aldhabi" panose="01000000000000000000" pitchFamily="2" charset="-78"/>
            </a:endParaRPr>
          </a:p>
          <a:p>
            <a:endParaRPr lang="fa-IR" sz="4400" b="1" dirty="0">
              <a:latin typeface="Aldhabi" panose="01000000000000000000" pitchFamily="2" charset="-78"/>
              <a:cs typeface="Aldhabi" panose="01000000000000000000" pitchFamily="2" charset="-78"/>
            </a:endParaRPr>
          </a:p>
          <a:p>
            <a:r>
              <a:rPr lang="fa-IR" sz="4400" b="1" dirty="0" smtClean="0">
                <a:latin typeface="Aldhabi" panose="01000000000000000000" pitchFamily="2" charset="-78"/>
                <a:cs typeface="Aldhabi" panose="01000000000000000000" pitchFamily="2" charset="-78"/>
              </a:rPr>
              <a:t>محاسبه </a:t>
            </a:r>
            <a:r>
              <a:rPr lang="fa-IR" sz="4400" b="1" dirty="0">
                <a:latin typeface="Aldhabi" panose="01000000000000000000" pitchFamily="2" charset="-78"/>
                <a:cs typeface="Aldhabi" panose="01000000000000000000" pitchFamily="2" charset="-78"/>
              </a:rPr>
              <a:t>حقوق ودستمزد:</a:t>
            </a:r>
            <a:r>
              <a:rPr lang="fa-IR" b="1" dirty="0"/>
              <a:t/>
            </a:r>
            <a:br>
              <a:rPr lang="fa-IR" b="1" dirty="0"/>
            </a:br>
            <a:r>
              <a:rPr lang="fa-IR" b="1" dirty="0"/>
              <a:t>هزينه حقوق و دستمزد نشان دهنده سهم نيروي کار در توليد محصولات و ارائه خدمات بوده و يکي از مهمترين هزينه هاي عملياتي اکثر واحدهاي اقتصادي است. هزينه دستمزد به عنوان يکي از عوامل مهم هزينه، مستلزم اندازه گيري، کنترل و تجزيه و تحليل مستمر مي</a:t>
            </a:r>
            <a:r>
              <a:rPr lang="en-US" b="1" dirty="0"/>
              <a:t> </a:t>
            </a:r>
            <a:r>
              <a:rPr lang="fa-IR" b="1" dirty="0"/>
              <a:t>باشد. براي محاسبه هزينه حقوق و دستمزد بايد اطلاعات و عوامل ليست حقوق و دستمزد را شناخت و علاوه بر آن از قوانين و مقررات مربوط به کار، بيمه هاي اجتماعي، ماليات و ... اطلاعات کافي داشت. برخي اطلاعات مربوط به دستمزد شامل مدت کارکرد، حقوق پايه، اضافه کاري نوبت کاري، مرخصي استحقاقي، پاداش، طرحهاي تشويقي، حق بيمه‌ هاي اجتماعي (سهم کارگر و کارفرما)، بيمه عمر، بيمه حوادث ناشي از کار و هزينه هاي رفاهي کارگران مي باشد.</a:t>
            </a:r>
            <a:br>
              <a:rPr lang="fa-IR" b="1" dirty="0"/>
            </a:br>
            <a:endParaRPr lang="en-US" dirty="0"/>
          </a:p>
        </p:txBody>
      </p:sp>
    </p:spTree>
    <p:extLst>
      <p:ext uri="{BB962C8B-B14F-4D97-AF65-F5344CB8AC3E}">
        <p14:creationId xmlns:p14="http://schemas.microsoft.com/office/powerpoint/2010/main" val="38855854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964488" cy="6453336"/>
          </a:xfrm>
        </p:spPr>
        <p:txBody>
          <a:bodyPr>
            <a:noAutofit/>
          </a:bodyPr>
          <a:lstStyle/>
          <a:p>
            <a:pPr algn="r">
              <a:lnSpc>
                <a:spcPct val="150000"/>
              </a:lnSpc>
            </a:pPr>
            <a:r>
              <a:rPr lang="fa-IR" sz="5400" b="1" dirty="0" smtClean="0">
                <a:ln w="3175">
                  <a:solidFill>
                    <a:schemeClr val="bg1"/>
                  </a:solidFill>
                </a:ln>
                <a:cs typeface="2  Titr" pitchFamily="2" charset="-78"/>
              </a:rPr>
              <a:t>حکم کارگزيني:</a:t>
            </a:r>
            <a:r>
              <a:rPr lang="fa-IR" sz="2000" dirty="0" smtClean="0"/>
              <a:t/>
            </a:r>
            <a:br>
              <a:rPr lang="fa-IR" sz="2000" dirty="0" smtClean="0"/>
            </a:br>
            <a:r>
              <a:rPr lang="fa-IR" sz="2000" dirty="0" smtClean="0"/>
              <a:t/>
            </a:r>
            <a:br>
              <a:rPr lang="fa-IR" sz="2000" dirty="0" smtClean="0"/>
            </a:br>
            <a:r>
              <a:rPr lang="fa-IR" sz="1600" b="1" dirty="0" smtClean="0">
                <a:latin typeface="2  Nazanin"/>
              </a:rPr>
              <a:t>حکم کارگزيني بيانگر کليه دريافت هاي قانوني كارگر اعم از مزد يا حقوق، حق اولاد، هزينه هاي مسكن، بن کارگري (خواربار)، اياب و ذهاب، مزاياي غير نقدي، پاداش افزايش توليد، سود سالانه و نظاير آنها که به اعتبار قرارداد کار دريافت خواهد نمود؛ مي­باشد و به عبارتي مي­توان گفت حکم کارگزيني اطلاعات بنيادين محاسبات حقوق و دستمزد را فراهم مي­کند.</a:t>
            </a:r>
            <a:r>
              <a:rPr lang="en-US" sz="1600" b="1" dirty="0" smtClean="0">
                <a:latin typeface="2  Nazanin"/>
              </a:rPr>
              <a:t/>
            </a:r>
            <a:br>
              <a:rPr lang="en-US" sz="1600" b="1" dirty="0" smtClean="0">
                <a:latin typeface="2  Nazanin"/>
              </a:rPr>
            </a:br>
            <a:r>
              <a:rPr lang="fa-IR" sz="1600" b="1" dirty="0" smtClean="0">
                <a:latin typeface="2  Nazanin"/>
              </a:rPr>
              <a:t/>
            </a:r>
            <a:br>
              <a:rPr lang="fa-IR" sz="1600" b="1" dirty="0" smtClean="0">
                <a:latin typeface="2  Nazanin"/>
              </a:rPr>
            </a:br>
            <a:r>
              <a:rPr lang="fa-IR" sz="1600" b="1" dirty="0"/>
              <a:t>صدور احکام پرسنلي از طريق واحد کارگزيني و با رعايت موارد زير انجام مي گيرد:</a:t>
            </a:r>
            <a:r>
              <a:rPr lang="en-US" sz="1600" b="1" dirty="0"/>
              <a:t/>
            </a:r>
            <a:br>
              <a:rPr lang="en-US" sz="1600" b="1" dirty="0"/>
            </a:br>
            <a:r>
              <a:rPr lang="fa-IR" sz="1600" b="1" dirty="0"/>
              <a:t>1. رعايت قانون کار و امور اجتماعي و بخشنامه هاي صادره از طريق وزارت تعاون، کار و رفاه اجتماعي.</a:t>
            </a:r>
            <a:r>
              <a:rPr lang="en-US" sz="1600" b="1" dirty="0"/>
              <a:t/>
            </a:r>
            <a:br>
              <a:rPr lang="en-US" sz="1600" b="1" dirty="0"/>
            </a:br>
            <a:r>
              <a:rPr lang="fa-IR" sz="1600" b="1" dirty="0"/>
              <a:t>2. رعايت طرح طبقه بندي مشاغل که به تاييد اداره کار و امور اجتماعي رسيده باشد (توضيح اينکه طرح طبقه بندي مشاغل در شرکتهايي که داراي پرسنل بيش از 50 نفر مي باشد لازم الاجرا مي باشد).</a:t>
            </a:r>
            <a:r>
              <a:rPr lang="en-US" sz="1600" b="1" dirty="0"/>
              <a:t/>
            </a:r>
            <a:br>
              <a:rPr lang="en-US" sz="1600" b="1" dirty="0"/>
            </a:br>
            <a:r>
              <a:rPr lang="fa-IR" sz="1600" b="1" dirty="0"/>
              <a:t>3.توجه به سوابق کاري مرتبط و غير مرتبط.</a:t>
            </a:r>
            <a:r>
              <a:rPr lang="en-US" sz="1600" b="1" dirty="0"/>
              <a:t/>
            </a:r>
            <a:br>
              <a:rPr lang="en-US" sz="1600" b="1" dirty="0"/>
            </a:br>
            <a:r>
              <a:rPr lang="fa-IR" sz="1600" b="1" dirty="0"/>
              <a:t>4.توجه به ميزان تحصيلات.</a:t>
            </a:r>
            <a:r>
              <a:rPr lang="en-US" sz="1600" b="1" dirty="0"/>
              <a:t/>
            </a:r>
            <a:br>
              <a:rPr lang="en-US" sz="1600" b="1" dirty="0"/>
            </a:br>
            <a:r>
              <a:rPr lang="fa-IR" sz="1600" b="1" dirty="0"/>
              <a:t>5.توجه به پست سازماني و خدماتي که بايد فرد در سازمان يا واحد اقتصادي بايد انجام دهد.</a:t>
            </a:r>
            <a:r>
              <a:rPr lang="en-US" sz="1600" b="1" dirty="0"/>
              <a:t/>
            </a:r>
            <a:br>
              <a:rPr lang="en-US" sz="1600" b="1" dirty="0"/>
            </a:br>
            <a:r>
              <a:rPr lang="fa-IR" sz="1600" b="1" dirty="0"/>
              <a:t>6.توجه به آئين نامه هاي استخدامي و داخلي واحدهاي اقتصادي.</a:t>
            </a:r>
            <a:br>
              <a:rPr lang="fa-IR" sz="1600" b="1" dirty="0"/>
            </a:br>
            <a:r>
              <a:rPr lang="en-US" sz="1900" b="1" dirty="0" smtClean="0">
                <a:cs typeface="+mn-cs"/>
              </a:rPr>
              <a:t> </a:t>
            </a:r>
            <a:r>
              <a:rPr lang="fa-IR" sz="1900" b="1" dirty="0" smtClean="0">
                <a:cs typeface="+mn-cs"/>
              </a:rPr>
              <a:t> </a:t>
            </a:r>
            <a:endParaRPr lang="en-US" sz="1900" b="1" dirty="0">
              <a:cs typeface="+mn-cs"/>
            </a:endParaRPr>
          </a:p>
        </p:txBody>
      </p:sp>
    </p:spTree>
    <p:extLst>
      <p:ext uri="{BB962C8B-B14F-4D97-AF65-F5344CB8AC3E}">
        <p14:creationId xmlns:p14="http://schemas.microsoft.com/office/powerpoint/2010/main" val="3873179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520" y="332656"/>
            <a:ext cx="8568952" cy="3785652"/>
          </a:xfrm>
          <a:prstGeom prst="rect">
            <a:avLst/>
          </a:prstGeom>
        </p:spPr>
        <p:txBody>
          <a:bodyPr wrap="square">
            <a:spAutoFit/>
          </a:bodyPr>
          <a:lstStyle/>
          <a:p>
            <a:pPr algn="just">
              <a:lnSpc>
                <a:spcPct val="150000"/>
              </a:lnSpc>
            </a:pPr>
            <a:r>
              <a:rPr lang="fa-IR" sz="2000" dirty="0"/>
              <a:t/>
            </a:r>
            <a:br>
              <a:rPr lang="fa-IR" sz="2000" dirty="0"/>
            </a:br>
            <a:r>
              <a:rPr lang="fa-IR" sz="2000" b="1" dirty="0">
                <a:ln w="3175">
                  <a:solidFill>
                    <a:srgbClr val="0070C0"/>
                  </a:solidFill>
                </a:ln>
                <a:latin typeface="Calibri"/>
                <a:ea typeface="Times New Roman"/>
              </a:rPr>
              <a:t>به موجب تبصره يک ماده 51 قانون کار؛ </a:t>
            </a:r>
            <a:r>
              <a:rPr lang="fa-IR" sz="2000" dirty="0"/>
              <a:t>كارفرما با توافق كارگران، نماينده يا نمايندگان قانوني آنان، مي تواند ساعات كار را در بعضي از روزهاي هفته كمتر از ميزان مقرر و در ديگر روزها اضافه بر اين ميزان تعيين كند به </a:t>
            </a:r>
            <a:r>
              <a:rPr lang="fa-IR" sz="2000" b="1" dirty="0"/>
              <a:t>شرط آن كه مجموع ساعات كار هر هفته از </a:t>
            </a:r>
            <a:r>
              <a:rPr lang="fa-IR" sz="2000" b="1" u="sng" dirty="0"/>
              <a:t>44 ساعت </a:t>
            </a:r>
            <a:r>
              <a:rPr lang="fa-IR" sz="2000" b="1" dirty="0"/>
              <a:t>تجاوز نكند.</a:t>
            </a:r>
          </a:p>
          <a:p>
            <a:pPr algn="just">
              <a:lnSpc>
                <a:spcPct val="150000"/>
              </a:lnSpc>
            </a:pPr>
            <a:r>
              <a:rPr lang="fa-IR" sz="2000" dirty="0"/>
              <a:t>درکارهای سخت وزیان آورو زیر زمینی ساعات کار </a:t>
            </a:r>
            <a:r>
              <a:rPr lang="fa-IR" sz="2000" b="1" dirty="0"/>
              <a:t>نباید از </a:t>
            </a:r>
            <a:r>
              <a:rPr lang="fa-IR" sz="2000" b="1" u="sng" dirty="0"/>
              <a:t>6ساعت در</a:t>
            </a:r>
          </a:p>
          <a:p>
            <a:pPr algn="just">
              <a:lnSpc>
                <a:spcPct val="150000"/>
              </a:lnSpc>
            </a:pPr>
            <a:r>
              <a:rPr lang="fa-IR" sz="2000" b="1" u="sng" dirty="0"/>
              <a:t>روز و36 ساعت در هفته </a:t>
            </a:r>
            <a:r>
              <a:rPr lang="fa-IR" sz="2000" b="1" dirty="0"/>
              <a:t>تجاوز نماید.(ماده 52)</a:t>
            </a:r>
          </a:p>
          <a:p>
            <a:pPr algn="just">
              <a:lnSpc>
                <a:spcPct val="150000"/>
              </a:lnSpc>
            </a:pPr>
            <a:r>
              <a:rPr lang="fa-IR" sz="2000" dirty="0"/>
              <a:t>در کار نوبتی جمع ساعت کار در چهار هفته متوالی </a:t>
            </a:r>
            <a:r>
              <a:rPr lang="fa-IR" sz="2000" b="1" dirty="0"/>
              <a:t>نباید از</a:t>
            </a:r>
            <a:r>
              <a:rPr lang="fa-IR" sz="2000" b="1" u="sng" dirty="0"/>
              <a:t> 176 ساعت </a:t>
            </a:r>
          </a:p>
          <a:p>
            <a:pPr algn="just">
              <a:lnSpc>
                <a:spcPct val="150000"/>
              </a:lnSpc>
            </a:pPr>
            <a:r>
              <a:rPr lang="fa-IR" sz="2000" b="1" dirty="0"/>
              <a:t>تجاوز نماید(ماده57)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861049"/>
            <a:ext cx="2592288"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931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8021" y="20121"/>
            <a:ext cx="8892387" cy="4427052"/>
          </a:xfrm>
          <a:prstGeom prst="rect">
            <a:avLst/>
          </a:prstGeom>
        </p:spPr>
        <p:txBody>
          <a:bodyPr vert="horz" lIns="91440" tIns="45720" rIns="91440" bIns="45720" rtlCol="0" anchor="t">
            <a:noAutofit/>
          </a:bodyPr>
          <a:lstStyle/>
          <a:p>
            <a:pPr>
              <a:lnSpc>
                <a:spcPct val="150000"/>
              </a:lnSpc>
              <a:spcBef>
                <a:spcPct val="0"/>
              </a:spcBef>
            </a:pPr>
            <a:endParaRPr lang="fa-IR" dirty="0" smtClean="0">
              <a:latin typeface="+mj-lt"/>
              <a:ea typeface="+mj-ea"/>
            </a:endParaRPr>
          </a:p>
          <a:p>
            <a:pPr>
              <a:lnSpc>
                <a:spcPct val="150000"/>
              </a:lnSpc>
              <a:spcBef>
                <a:spcPct val="0"/>
              </a:spcBef>
            </a:pPr>
            <a:endParaRPr lang="en-US" dirty="0">
              <a:latin typeface="+mj-lt"/>
              <a:ea typeface="+mj-ea"/>
            </a:endParaRPr>
          </a:p>
          <a:p>
            <a:pPr>
              <a:lnSpc>
                <a:spcPct val="150000"/>
              </a:lnSpc>
              <a:spcBef>
                <a:spcPct val="0"/>
              </a:spcBef>
            </a:pPr>
            <a:r>
              <a:rPr lang="fa-IR" dirty="0">
                <a:latin typeface="+mj-lt"/>
                <a:ea typeface="+mj-ea"/>
              </a:rPr>
              <a:t>واحد کارگزيني بعد از لحاظ کردن مراحل فوق اقدام به صدور احکام پرسنلي مي نمايد و در طول سال در صورت تغيير در قوانين مرتبط يا ارتقاء کارکنان و شروع هر سال مالي مجدداً احکام جديدي را صادر خواهد کرد و تاريخ اجراي حکم نيز درج خواهد ش</a:t>
            </a:r>
            <a:r>
              <a:rPr lang="fa-IR" b="1" u="sng" dirty="0">
                <a:latin typeface="+mj-lt"/>
                <a:ea typeface="+mj-ea"/>
              </a:rPr>
              <a:t>مدير امور اداري و مدير عامل </a:t>
            </a:r>
            <a:r>
              <a:rPr lang="fa-IR" dirty="0">
                <a:latin typeface="+mj-lt"/>
                <a:ea typeface="+mj-ea"/>
              </a:rPr>
              <a:t>د. ضمناً لازم به توضيح است که احکام پرسنلي در شرکتهاي خصوصي بايد به تأييد برسد..</a:t>
            </a:r>
            <a:endParaRPr lang="en-US" dirty="0">
              <a:latin typeface="+mj-lt"/>
              <a:ea typeface="+mj-ea"/>
            </a:endParaRPr>
          </a:p>
          <a:p>
            <a:pPr>
              <a:lnSpc>
                <a:spcPct val="150000"/>
              </a:lnSpc>
              <a:spcBef>
                <a:spcPct val="0"/>
              </a:spcBef>
            </a:pPr>
            <a:r>
              <a:rPr lang="fa-IR" b="1" dirty="0">
                <a:ln w="3175">
                  <a:solidFill>
                    <a:srgbClr val="0070C0"/>
                  </a:solidFill>
                </a:ln>
                <a:latin typeface="Calibri"/>
                <a:ea typeface="Times New Roman"/>
              </a:rPr>
              <a:t>نکته: </a:t>
            </a:r>
            <a:r>
              <a:rPr lang="fa-IR" dirty="0">
                <a:latin typeface="+mj-lt"/>
                <a:ea typeface="+mj-ea"/>
              </a:rPr>
              <a:t>اقلام مندرج در حکم کارگزيني همواره براي يک ماه (سي روز) تنظيم مي­گردد.</a:t>
            </a:r>
            <a:endParaRPr lang="en-US" dirty="0">
              <a:latin typeface="+mj-lt"/>
              <a:ea typeface="+mj-ea"/>
            </a:endParaRPr>
          </a:p>
        </p:txBody>
      </p:sp>
    </p:spTree>
    <p:extLst>
      <p:ext uri="{BB962C8B-B14F-4D97-AF65-F5344CB8AC3E}">
        <p14:creationId xmlns:p14="http://schemas.microsoft.com/office/powerpoint/2010/main" val="3963397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8433758"/>
              </p:ext>
            </p:extLst>
          </p:nvPr>
        </p:nvGraphicFramePr>
        <p:xfrm>
          <a:off x="251521" y="620689"/>
          <a:ext cx="8784974" cy="5702546"/>
        </p:xfrm>
        <a:graphic>
          <a:graphicData uri="http://schemas.openxmlformats.org/drawingml/2006/table">
            <a:tbl>
              <a:tblPr firstRow="1" firstCol="1" bandRow="1"/>
              <a:tblGrid>
                <a:gridCol w="3060522">
                  <a:extLst>
                    <a:ext uri="{9D8B030D-6E8A-4147-A177-3AD203B41FA5}">
                      <a16:colId xmlns:a16="http://schemas.microsoft.com/office/drawing/2014/main" val="20000"/>
                    </a:ext>
                  </a:extLst>
                </a:gridCol>
                <a:gridCol w="262329">
                  <a:extLst>
                    <a:ext uri="{9D8B030D-6E8A-4147-A177-3AD203B41FA5}">
                      <a16:colId xmlns:a16="http://schemas.microsoft.com/office/drawing/2014/main" val="20001"/>
                    </a:ext>
                  </a:extLst>
                </a:gridCol>
                <a:gridCol w="680928">
                  <a:extLst>
                    <a:ext uri="{9D8B030D-6E8A-4147-A177-3AD203B41FA5}">
                      <a16:colId xmlns:a16="http://schemas.microsoft.com/office/drawing/2014/main" val="20002"/>
                    </a:ext>
                  </a:extLst>
                </a:gridCol>
                <a:gridCol w="733041">
                  <a:extLst>
                    <a:ext uri="{9D8B030D-6E8A-4147-A177-3AD203B41FA5}">
                      <a16:colId xmlns:a16="http://schemas.microsoft.com/office/drawing/2014/main" val="20003"/>
                    </a:ext>
                  </a:extLst>
                </a:gridCol>
                <a:gridCol w="1296784">
                  <a:extLst>
                    <a:ext uri="{9D8B030D-6E8A-4147-A177-3AD203B41FA5}">
                      <a16:colId xmlns:a16="http://schemas.microsoft.com/office/drawing/2014/main" val="20004"/>
                    </a:ext>
                  </a:extLst>
                </a:gridCol>
                <a:gridCol w="262329">
                  <a:extLst>
                    <a:ext uri="{9D8B030D-6E8A-4147-A177-3AD203B41FA5}">
                      <a16:colId xmlns:a16="http://schemas.microsoft.com/office/drawing/2014/main" val="20005"/>
                    </a:ext>
                  </a:extLst>
                </a:gridCol>
                <a:gridCol w="262329">
                  <a:extLst>
                    <a:ext uri="{9D8B030D-6E8A-4147-A177-3AD203B41FA5}">
                      <a16:colId xmlns:a16="http://schemas.microsoft.com/office/drawing/2014/main" val="20006"/>
                    </a:ext>
                  </a:extLst>
                </a:gridCol>
                <a:gridCol w="2226712">
                  <a:extLst>
                    <a:ext uri="{9D8B030D-6E8A-4147-A177-3AD203B41FA5}">
                      <a16:colId xmlns:a16="http://schemas.microsoft.com/office/drawing/2014/main" val="20007"/>
                    </a:ext>
                  </a:extLst>
                </a:gridCol>
              </a:tblGrid>
              <a:tr h="220157">
                <a:tc gridSpan="4">
                  <a:txBody>
                    <a:bodyPr/>
                    <a:lstStyle/>
                    <a:p>
                      <a:pPr marL="3175" algn="r" rtl="1">
                        <a:lnSpc>
                          <a:spcPct val="107000"/>
                        </a:lnSpc>
                        <a:spcAft>
                          <a:spcPts val="0"/>
                        </a:spcAft>
                      </a:pPr>
                      <a:r>
                        <a:rPr lang="ar-SA" sz="1400" b="1" dirty="0">
                          <a:effectLst/>
                          <a:latin typeface="Calibri"/>
                          <a:ea typeface="Calibri"/>
                          <a:cs typeface="B Zar"/>
                        </a:rPr>
                        <a:t>                                     حکم </a:t>
                      </a:r>
                      <a:r>
                        <a:rPr lang="ar-SA" sz="1400" b="1" dirty="0" smtClean="0">
                          <a:effectLst/>
                          <a:latin typeface="Calibri"/>
                          <a:ea typeface="Calibri"/>
                          <a:cs typeface="B Zar"/>
                        </a:rPr>
                        <a:t>پرسنلي</a:t>
                      </a:r>
                      <a:endParaRPr lang="en-US" sz="1400" dirty="0">
                        <a:effectLst/>
                        <a:latin typeface="Calibri"/>
                        <a:ea typeface="Calibri"/>
                        <a:cs typeface="Arial"/>
                      </a:endParaRPr>
                    </a:p>
                  </a:txBody>
                  <a:tcPr marL="30303" marR="49074" marT="4022" marB="0" anchor="ctr">
                    <a:lnL>
                      <a:noFill/>
                    </a:lnL>
                    <a:lnR>
                      <a:noFill/>
                    </a:lnR>
                    <a:lnT>
                      <a:noFill/>
                    </a:lnT>
                    <a:lnB w="381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marL="3175" algn="r" rtl="1">
                        <a:lnSpc>
                          <a:spcPct val="107000"/>
                        </a:lnSpc>
                        <a:spcAft>
                          <a:spcPts val="0"/>
                        </a:spcAft>
                      </a:pPr>
                      <a:r>
                        <a:rPr lang="ar-SA" sz="1400" b="1" dirty="0" smtClean="0">
                          <a:effectLst/>
                          <a:latin typeface="Calibri"/>
                          <a:ea typeface="Calibri"/>
                          <a:cs typeface="B Zar"/>
                        </a:rPr>
                        <a:t>لوگوي </a:t>
                      </a:r>
                      <a:r>
                        <a:rPr lang="ar-SA" sz="1400" b="1" dirty="0">
                          <a:effectLst/>
                          <a:latin typeface="Calibri"/>
                          <a:ea typeface="Calibri"/>
                          <a:cs typeface="B Zar"/>
                        </a:rPr>
                        <a:t>شرکت</a:t>
                      </a:r>
                      <a:endParaRPr lang="en-US" sz="1400" dirty="0">
                        <a:effectLst/>
                        <a:latin typeface="Calibri"/>
                        <a:ea typeface="Calibri"/>
                        <a:cs typeface="Arial"/>
                      </a:endParaRPr>
                    </a:p>
                  </a:txBody>
                  <a:tcPr marL="30303" marR="49074" marT="4022" marB="0" anchor="ctr">
                    <a:lnL>
                      <a:noFill/>
                    </a:lnL>
                    <a:lnR>
                      <a:noFill/>
                    </a:lnR>
                    <a:lnT>
                      <a:noFill/>
                    </a:lnT>
                    <a:lnB w="381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220157">
                <a:tc gridSpan="4">
                  <a:txBody>
                    <a:bodyPr/>
                    <a:lstStyle/>
                    <a:p>
                      <a:pPr marL="3810" algn="r" rtl="1">
                        <a:lnSpc>
                          <a:spcPct val="107000"/>
                        </a:lnSpc>
                        <a:spcAft>
                          <a:spcPts val="0"/>
                        </a:spcAft>
                      </a:pPr>
                      <a:r>
                        <a:rPr lang="ar-SA" sz="1400" b="1" dirty="0">
                          <a:effectLst/>
                          <a:latin typeface="Calibri"/>
                          <a:ea typeface="Calibri"/>
                          <a:cs typeface="B Zar"/>
                        </a:rPr>
                        <a:t>شماره </a:t>
                      </a:r>
                      <a:r>
                        <a:rPr lang="ar-SA" sz="1400" b="1" dirty="0" smtClean="0">
                          <a:effectLst/>
                          <a:latin typeface="Calibri"/>
                          <a:ea typeface="Calibri"/>
                          <a:cs typeface="B Zar"/>
                        </a:rPr>
                        <a:t>پرسنلي </a:t>
                      </a:r>
                      <a:r>
                        <a:rPr lang="ar-SA" sz="1400" b="1" dirty="0">
                          <a:effectLst/>
                          <a:latin typeface="Calibri"/>
                          <a:ea typeface="Calibri"/>
                          <a:cs typeface="B Zar"/>
                        </a:rPr>
                        <a:t>:</a:t>
                      </a:r>
                      <a:endParaRPr lang="en-US" sz="1400" dirty="0">
                        <a:effectLst/>
                        <a:latin typeface="Calibri"/>
                        <a:ea typeface="Calibri"/>
                        <a:cs typeface="Arial"/>
                      </a:endParaRPr>
                    </a:p>
                  </a:txBody>
                  <a:tcPr marL="30303" marR="49074" marT="4022" marB="0" anchor="ctr">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marL="3175" algn="r" rtl="1">
                        <a:lnSpc>
                          <a:spcPct val="107000"/>
                        </a:lnSpc>
                        <a:spcAft>
                          <a:spcPts val="0"/>
                        </a:spcAft>
                      </a:pPr>
                      <a:r>
                        <a:rPr lang="ar-SA" sz="1400" b="1" dirty="0" smtClean="0">
                          <a:effectLst/>
                          <a:latin typeface="Calibri"/>
                          <a:ea typeface="Calibri"/>
                          <a:cs typeface="B Zar"/>
                        </a:rPr>
                        <a:t>تاريخ </a:t>
                      </a:r>
                      <a:r>
                        <a:rPr lang="ar-SA" sz="1400" b="1" dirty="0">
                          <a:effectLst/>
                          <a:latin typeface="Calibri"/>
                          <a:ea typeface="Calibri"/>
                          <a:cs typeface="B Zar"/>
                        </a:rPr>
                        <a:t>استخدام :</a:t>
                      </a:r>
                      <a:endParaRPr lang="en-US" sz="1400" dirty="0">
                        <a:effectLst/>
                        <a:latin typeface="Calibri"/>
                        <a:ea typeface="Calibri"/>
                        <a:cs typeface="Arial"/>
                      </a:endParaRPr>
                    </a:p>
                  </a:txBody>
                  <a:tcPr marL="30303" marR="49074" marT="4022" marB="0" anchor="ctr">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1"/>
                  </a:ext>
                </a:extLst>
              </a:tr>
              <a:tr h="220157">
                <a:tc gridSpan="3">
                  <a:txBody>
                    <a:bodyPr/>
                    <a:lstStyle/>
                    <a:p>
                      <a:pPr marL="4445" algn="r" rtl="1">
                        <a:lnSpc>
                          <a:spcPct val="107000"/>
                        </a:lnSpc>
                        <a:spcAft>
                          <a:spcPts val="0"/>
                        </a:spcAft>
                      </a:pPr>
                      <a:r>
                        <a:rPr lang="ar-SA" sz="1400" b="1" dirty="0">
                          <a:effectLst/>
                          <a:latin typeface="Calibri"/>
                          <a:ea typeface="Calibri"/>
                          <a:cs typeface="B Zar"/>
                        </a:rPr>
                        <a:t>نام پدر :</a:t>
                      </a:r>
                      <a:endParaRPr lang="en-US" sz="1400" dirty="0">
                        <a:effectLst/>
                        <a:latin typeface="Calibri"/>
                        <a:ea typeface="Calibri"/>
                        <a:cs typeface="Arial"/>
                      </a:endParaRPr>
                    </a:p>
                  </a:txBody>
                  <a:tcPr marL="30303" marR="49074" marT="4022" marB="0" anchor="ctr">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gridSpan="4">
                  <a:txBody>
                    <a:bodyPr/>
                    <a:lstStyle/>
                    <a:p>
                      <a:pPr marL="3175" algn="r" rtl="1">
                        <a:lnSpc>
                          <a:spcPct val="107000"/>
                        </a:lnSpc>
                        <a:spcAft>
                          <a:spcPts val="0"/>
                        </a:spcAft>
                      </a:pPr>
                      <a:r>
                        <a:rPr lang="ar-SA" sz="1400" b="1" dirty="0">
                          <a:effectLst/>
                          <a:latin typeface="Calibri"/>
                          <a:ea typeface="Calibri"/>
                          <a:cs typeface="B Zar"/>
                        </a:rPr>
                        <a:t>نام </a:t>
                      </a:r>
                      <a:r>
                        <a:rPr lang="ar-SA" sz="1400" b="1" dirty="0" smtClean="0">
                          <a:effectLst/>
                          <a:latin typeface="Calibri"/>
                          <a:ea typeface="Calibri"/>
                          <a:cs typeface="B Zar"/>
                        </a:rPr>
                        <a:t>خانوادگي </a:t>
                      </a:r>
                      <a:r>
                        <a:rPr lang="ar-SA" sz="1400" b="1" dirty="0">
                          <a:effectLst/>
                          <a:latin typeface="Calibri"/>
                          <a:ea typeface="Calibri"/>
                          <a:cs typeface="B Zar"/>
                        </a:rPr>
                        <a:t>:</a:t>
                      </a:r>
                      <a:endParaRPr lang="en-US" sz="1400" dirty="0">
                        <a:effectLst/>
                        <a:latin typeface="Calibri"/>
                        <a:ea typeface="Calibri"/>
                        <a:cs typeface="Arial"/>
                      </a:endParaRPr>
                    </a:p>
                  </a:txBody>
                  <a:tcPr marL="30303" marR="49074" marT="402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marL="3810" algn="r" rtl="1">
                        <a:lnSpc>
                          <a:spcPct val="107000"/>
                        </a:lnSpc>
                        <a:spcAft>
                          <a:spcPts val="0"/>
                        </a:spcAft>
                      </a:pPr>
                      <a:r>
                        <a:rPr lang="ar-SA" sz="1400" b="1" dirty="0">
                          <a:effectLst/>
                          <a:latin typeface="Calibri"/>
                          <a:ea typeface="Calibri"/>
                          <a:cs typeface="B Zar"/>
                        </a:rPr>
                        <a:t>نام :</a:t>
                      </a:r>
                      <a:endParaRPr lang="en-US" sz="1400" dirty="0">
                        <a:effectLst/>
                        <a:latin typeface="Calibri"/>
                        <a:ea typeface="Calibri"/>
                        <a:cs typeface="Arial"/>
                      </a:endParaRPr>
                    </a:p>
                  </a:txBody>
                  <a:tcPr marL="30303" marR="49074" marT="4022" marB="0" anchor="ctr">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0157">
                <a:tc gridSpan="4">
                  <a:txBody>
                    <a:bodyPr/>
                    <a:lstStyle/>
                    <a:p>
                      <a:pPr marL="635" algn="r" rtl="1">
                        <a:lnSpc>
                          <a:spcPct val="107000"/>
                        </a:lnSpc>
                        <a:spcAft>
                          <a:spcPts val="0"/>
                        </a:spcAft>
                      </a:pPr>
                      <a:r>
                        <a:rPr lang="ar-SA" sz="1400" b="1">
                          <a:effectLst/>
                          <a:latin typeface="Calibri"/>
                          <a:ea typeface="Calibri"/>
                          <a:cs typeface="B Zar"/>
                        </a:rPr>
                        <a:t>محل صدور شناسنامه :</a:t>
                      </a:r>
                      <a:endParaRPr lang="en-US" sz="1400">
                        <a:effectLst/>
                        <a:latin typeface="Calibri"/>
                        <a:ea typeface="Calibri"/>
                        <a:cs typeface="Arial"/>
                      </a:endParaRPr>
                    </a:p>
                  </a:txBody>
                  <a:tcPr marL="30303" marR="49074" marT="4022" marB="0" anchor="ctr">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r" rtl="1">
                        <a:lnSpc>
                          <a:spcPct val="107000"/>
                        </a:lnSpc>
                        <a:spcAft>
                          <a:spcPts val="0"/>
                        </a:spcAft>
                      </a:pPr>
                      <a:r>
                        <a:rPr lang="ar-SA" sz="1400" b="1">
                          <a:effectLst/>
                          <a:latin typeface="Calibri"/>
                          <a:ea typeface="Calibri"/>
                          <a:cs typeface="B Zar"/>
                        </a:rPr>
                        <a:t>شماره شناسنامه :</a:t>
                      </a:r>
                      <a:endParaRPr lang="en-US" sz="1400">
                        <a:effectLst/>
                        <a:latin typeface="Calibri"/>
                        <a:ea typeface="Calibri"/>
                        <a:cs typeface="Arial"/>
                      </a:endParaRPr>
                    </a:p>
                  </a:txBody>
                  <a:tcPr marL="30303" marR="49074" marT="4022" marB="0" anchor="ctr">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r h="220157">
                <a:tc gridSpan="4">
                  <a:txBody>
                    <a:bodyPr/>
                    <a:lstStyle/>
                    <a:p>
                      <a:pPr marL="5080" algn="r" rtl="1">
                        <a:lnSpc>
                          <a:spcPct val="107000"/>
                        </a:lnSpc>
                        <a:spcAft>
                          <a:spcPts val="0"/>
                        </a:spcAft>
                      </a:pPr>
                      <a:r>
                        <a:rPr lang="ar-SA" sz="1400" b="1" dirty="0" smtClean="0">
                          <a:effectLst/>
                          <a:latin typeface="Calibri"/>
                          <a:ea typeface="Calibri"/>
                          <a:cs typeface="B Zar"/>
                        </a:rPr>
                        <a:t>تاريخ </a:t>
                      </a:r>
                      <a:r>
                        <a:rPr lang="ar-SA" sz="1400" b="1" dirty="0">
                          <a:effectLst/>
                          <a:latin typeface="Calibri"/>
                          <a:ea typeface="Calibri"/>
                          <a:cs typeface="B Zar"/>
                        </a:rPr>
                        <a:t>تولد :</a:t>
                      </a:r>
                      <a:endParaRPr lang="en-US" sz="1400" dirty="0">
                        <a:effectLst/>
                        <a:latin typeface="Calibri"/>
                        <a:ea typeface="Calibri"/>
                        <a:cs typeface="Arial"/>
                      </a:endParaRPr>
                    </a:p>
                  </a:txBody>
                  <a:tcPr marL="30303" marR="49074" marT="4022" marB="0" anchor="ctr">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marL="5080" algn="r" rtl="1">
                        <a:lnSpc>
                          <a:spcPct val="107000"/>
                        </a:lnSpc>
                        <a:spcAft>
                          <a:spcPts val="0"/>
                        </a:spcAft>
                      </a:pPr>
                      <a:r>
                        <a:rPr lang="ar-SA" sz="1400" b="1">
                          <a:effectLst/>
                          <a:latin typeface="Calibri"/>
                          <a:ea typeface="Calibri"/>
                          <a:cs typeface="B Zar"/>
                        </a:rPr>
                        <a:t>محل تولد :</a:t>
                      </a:r>
                      <a:endParaRPr lang="en-US" sz="1400">
                        <a:effectLst/>
                        <a:latin typeface="Calibri"/>
                        <a:ea typeface="Calibri"/>
                        <a:cs typeface="Arial"/>
                      </a:endParaRPr>
                    </a:p>
                  </a:txBody>
                  <a:tcPr marL="30303" marR="49074" marT="4022" marB="0" anchor="ctr">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4"/>
                  </a:ext>
                </a:extLst>
              </a:tr>
              <a:tr h="220157">
                <a:tc gridSpan="4">
                  <a:txBody>
                    <a:bodyPr/>
                    <a:lstStyle/>
                    <a:p>
                      <a:pPr marL="3175" algn="r" rtl="1">
                        <a:lnSpc>
                          <a:spcPct val="107000"/>
                        </a:lnSpc>
                        <a:spcAft>
                          <a:spcPts val="0"/>
                        </a:spcAft>
                      </a:pPr>
                      <a:r>
                        <a:rPr lang="ar-SA" sz="1400" b="1" dirty="0">
                          <a:effectLst/>
                          <a:latin typeface="Calibri"/>
                          <a:ea typeface="Calibri"/>
                          <a:cs typeface="B Zar"/>
                        </a:rPr>
                        <a:t>رشته </a:t>
                      </a:r>
                      <a:r>
                        <a:rPr lang="ar-SA" sz="1400" b="1" dirty="0" smtClean="0">
                          <a:effectLst/>
                          <a:latin typeface="Calibri"/>
                          <a:ea typeface="Calibri"/>
                          <a:cs typeface="B Zar"/>
                        </a:rPr>
                        <a:t>تحصيلي </a:t>
                      </a:r>
                      <a:r>
                        <a:rPr lang="ar-SA" sz="1400" b="1" dirty="0">
                          <a:effectLst/>
                          <a:latin typeface="Calibri"/>
                          <a:ea typeface="Calibri"/>
                          <a:cs typeface="B Zar"/>
                        </a:rPr>
                        <a:t>:</a:t>
                      </a:r>
                      <a:endParaRPr lang="en-US" sz="1400" dirty="0">
                        <a:effectLst/>
                        <a:latin typeface="Calibri"/>
                        <a:ea typeface="Calibri"/>
                        <a:cs typeface="Arial"/>
                      </a:endParaRPr>
                    </a:p>
                  </a:txBody>
                  <a:tcPr marL="30303" marR="49074" marT="4022" marB="0" anchor="ctr">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marL="5080" algn="r" rtl="1">
                        <a:lnSpc>
                          <a:spcPct val="107000"/>
                        </a:lnSpc>
                        <a:spcAft>
                          <a:spcPts val="0"/>
                        </a:spcAft>
                      </a:pPr>
                      <a:r>
                        <a:rPr lang="ar-SA" sz="1400" b="1" dirty="0" smtClean="0">
                          <a:effectLst/>
                          <a:latin typeface="Calibri"/>
                          <a:ea typeface="Calibri"/>
                          <a:cs typeface="B Zar"/>
                        </a:rPr>
                        <a:t>بالاترين </a:t>
                      </a:r>
                      <a:r>
                        <a:rPr lang="ar-SA" sz="1400" b="1" dirty="0">
                          <a:effectLst/>
                          <a:latin typeface="Calibri"/>
                          <a:ea typeface="Calibri"/>
                          <a:cs typeface="B Zar"/>
                        </a:rPr>
                        <a:t>مدرک </a:t>
                      </a:r>
                      <a:r>
                        <a:rPr lang="ar-SA" sz="1400" b="1" dirty="0" smtClean="0">
                          <a:effectLst/>
                          <a:latin typeface="Calibri"/>
                          <a:ea typeface="Calibri"/>
                          <a:cs typeface="B Zar"/>
                        </a:rPr>
                        <a:t>تحصيلي </a:t>
                      </a:r>
                      <a:r>
                        <a:rPr lang="ar-SA" sz="1400" b="1" dirty="0">
                          <a:effectLst/>
                          <a:latin typeface="Calibri"/>
                          <a:ea typeface="Calibri"/>
                          <a:cs typeface="B Zar"/>
                        </a:rPr>
                        <a:t>:</a:t>
                      </a:r>
                      <a:endParaRPr lang="en-US" sz="1400" dirty="0">
                        <a:effectLst/>
                        <a:latin typeface="Calibri"/>
                        <a:ea typeface="Calibri"/>
                        <a:cs typeface="Arial"/>
                      </a:endParaRPr>
                    </a:p>
                  </a:txBody>
                  <a:tcPr marL="30303" marR="49074" marT="4022" marB="0" anchor="ctr">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5"/>
                  </a:ext>
                </a:extLst>
              </a:tr>
              <a:tr h="220157">
                <a:tc gridSpan="4">
                  <a:txBody>
                    <a:bodyPr/>
                    <a:lstStyle/>
                    <a:p>
                      <a:pPr marL="4445" algn="r" rtl="1">
                        <a:lnSpc>
                          <a:spcPct val="107000"/>
                        </a:lnSpc>
                        <a:spcAft>
                          <a:spcPts val="0"/>
                        </a:spcAft>
                      </a:pPr>
                      <a:r>
                        <a:rPr lang="ar-SA" sz="1400" b="1" dirty="0">
                          <a:effectLst/>
                          <a:latin typeface="Calibri"/>
                          <a:ea typeface="Calibri"/>
                          <a:cs typeface="B Zar"/>
                        </a:rPr>
                        <a:t>واحد خدمت :</a:t>
                      </a:r>
                      <a:endParaRPr lang="en-US" sz="1400" dirty="0">
                        <a:effectLst/>
                        <a:latin typeface="Calibri"/>
                        <a:ea typeface="Calibri"/>
                        <a:cs typeface="Arial"/>
                      </a:endParaRPr>
                    </a:p>
                  </a:txBody>
                  <a:tcPr marL="30303" marR="49074" marT="4022" marB="0" anchor="ctr">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marL="3810" algn="r" rtl="1">
                        <a:lnSpc>
                          <a:spcPct val="107000"/>
                        </a:lnSpc>
                        <a:spcAft>
                          <a:spcPts val="0"/>
                        </a:spcAft>
                      </a:pPr>
                      <a:r>
                        <a:rPr lang="ar-SA" sz="1400" b="1" dirty="0">
                          <a:effectLst/>
                          <a:latin typeface="Calibri"/>
                          <a:ea typeface="Calibri"/>
                          <a:cs typeface="B Zar"/>
                        </a:rPr>
                        <a:t>پست </a:t>
                      </a:r>
                      <a:r>
                        <a:rPr lang="ar-SA" sz="1400" b="1" dirty="0" smtClean="0">
                          <a:effectLst/>
                          <a:latin typeface="Calibri"/>
                          <a:ea typeface="Calibri"/>
                          <a:cs typeface="B Zar"/>
                        </a:rPr>
                        <a:t>سازماني </a:t>
                      </a:r>
                      <a:r>
                        <a:rPr lang="ar-SA" sz="1400" b="1" dirty="0">
                          <a:effectLst/>
                          <a:latin typeface="Calibri"/>
                          <a:ea typeface="Calibri"/>
                          <a:cs typeface="B Zar"/>
                        </a:rPr>
                        <a:t>:</a:t>
                      </a:r>
                      <a:endParaRPr lang="en-US" sz="1400" dirty="0">
                        <a:effectLst/>
                        <a:latin typeface="Calibri"/>
                        <a:ea typeface="Calibri"/>
                        <a:cs typeface="Arial"/>
                      </a:endParaRPr>
                    </a:p>
                  </a:txBody>
                  <a:tcPr marL="30303" marR="49074" marT="4022" marB="0" anchor="ctr">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6"/>
                  </a:ext>
                </a:extLst>
              </a:tr>
              <a:tr h="220157">
                <a:tc gridSpan="8">
                  <a:txBody>
                    <a:bodyPr/>
                    <a:lstStyle/>
                    <a:p>
                      <a:pPr algn="r" rtl="1">
                        <a:lnSpc>
                          <a:spcPct val="107000"/>
                        </a:lnSpc>
                        <a:spcAft>
                          <a:spcPts val="0"/>
                        </a:spcAft>
                      </a:pPr>
                      <a:r>
                        <a:rPr lang="ar-SA" sz="1400" b="1">
                          <a:effectLst/>
                          <a:latin typeface="Calibri"/>
                          <a:ea typeface="Calibri"/>
                          <a:cs typeface="B Zar"/>
                        </a:rPr>
                        <a:t>نوع حکم : </a:t>
                      </a:r>
                      <a:endParaRPr lang="en-US" sz="1400">
                        <a:effectLst/>
                        <a:latin typeface="Calibri"/>
                        <a:ea typeface="Calibri"/>
                        <a:cs typeface="Arial"/>
                      </a:endParaRPr>
                    </a:p>
                  </a:txBody>
                  <a:tcPr marL="30303" marR="49074" marT="4022" marB="0">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7"/>
                  </a:ext>
                </a:extLst>
              </a:tr>
              <a:tr h="286018">
                <a:tc gridSpan="2">
                  <a:txBody>
                    <a:bodyPr/>
                    <a:lstStyle/>
                    <a:p>
                      <a:pPr algn="just" rtl="1">
                        <a:lnSpc>
                          <a:spcPct val="107000"/>
                        </a:lnSpc>
                        <a:spcAft>
                          <a:spcPts val="800"/>
                        </a:spcAft>
                      </a:pPr>
                      <a:r>
                        <a:rPr lang="en-US" sz="1400">
                          <a:effectLst/>
                          <a:latin typeface="Calibri"/>
                          <a:ea typeface="Times New Roman"/>
                          <a:cs typeface="B Zar"/>
                        </a:rPr>
                        <a:t> </a:t>
                      </a:r>
                      <a:endParaRPr lang="en-US" sz="1400">
                        <a:effectLst/>
                        <a:latin typeface="Calibri"/>
                        <a:ea typeface="Calibri"/>
                        <a:cs typeface="Arial"/>
                      </a:endParaRPr>
                    </a:p>
                  </a:txBody>
                  <a:tcPr marL="30303" marR="49074" marT="4022" marB="0">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gridSpan="3">
                  <a:txBody>
                    <a:bodyPr/>
                    <a:lstStyle/>
                    <a:p>
                      <a:pPr algn="just" rtl="1">
                        <a:lnSpc>
                          <a:spcPct val="107000"/>
                        </a:lnSpc>
                        <a:spcAft>
                          <a:spcPts val="0"/>
                        </a:spcAft>
                      </a:pPr>
                      <a:r>
                        <a:rPr lang="ar-SA" sz="1400" b="1" dirty="0">
                          <a:effectLst/>
                          <a:latin typeface="Calibri"/>
                          <a:ea typeface="Calibri"/>
                          <a:cs typeface="B Zar"/>
                        </a:rPr>
                        <a:t>حقوق و </a:t>
                      </a:r>
                      <a:r>
                        <a:rPr lang="ar-SA" sz="1400" b="1" dirty="0" smtClean="0">
                          <a:effectLst/>
                          <a:latin typeface="Calibri"/>
                          <a:ea typeface="Calibri"/>
                          <a:cs typeface="B Zar"/>
                        </a:rPr>
                        <a:t>مزايا </a:t>
                      </a:r>
                      <a:r>
                        <a:rPr lang="ar-SA" sz="1400" b="1" dirty="0">
                          <a:effectLst/>
                          <a:latin typeface="Calibri"/>
                          <a:ea typeface="Times New Roman"/>
                          <a:cs typeface="B Zar"/>
                        </a:rPr>
                        <a:t>(</a:t>
                      </a:r>
                      <a:r>
                        <a:rPr lang="ar-SA" sz="1400" b="1" dirty="0">
                          <a:effectLst/>
                          <a:latin typeface="Calibri"/>
                          <a:ea typeface="Calibri"/>
                          <a:cs typeface="B Zar"/>
                        </a:rPr>
                        <a:t>مبلغ به </a:t>
                      </a:r>
                      <a:r>
                        <a:rPr lang="ar-SA" sz="1400" b="1" dirty="0" smtClean="0">
                          <a:effectLst/>
                          <a:latin typeface="Calibri"/>
                          <a:ea typeface="Calibri"/>
                          <a:cs typeface="B Zar"/>
                        </a:rPr>
                        <a:t>ريال</a:t>
                      </a:r>
                      <a:r>
                        <a:rPr lang="ar-SA" sz="1400" b="1" dirty="0">
                          <a:effectLst/>
                          <a:latin typeface="Calibri"/>
                          <a:ea typeface="Times New Roman"/>
                          <a:cs typeface="B Zar"/>
                        </a:rPr>
                        <a:t>)</a:t>
                      </a:r>
                      <a:endParaRPr lang="en-US" sz="1400" dirty="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rtl="1">
                        <a:lnSpc>
                          <a:spcPct val="107000"/>
                        </a:lnSpc>
                        <a:spcAft>
                          <a:spcPts val="0"/>
                        </a:spcAft>
                      </a:pPr>
                      <a:endParaRPr lang="en-US" sz="140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marL="108585" algn="r">
                        <a:lnSpc>
                          <a:spcPct val="107000"/>
                        </a:lnSpc>
                        <a:spcAft>
                          <a:spcPts val="440"/>
                        </a:spcAft>
                      </a:pPr>
                      <a:endParaRPr lang="en-US" sz="1400" dirty="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gridSpan="3">
                  <a:txBody>
                    <a:bodyPr/>
                    <a:lstStyle/>
                    <a:p>
                      <a:pPr marL="108585" algn="r">
                        <a:lnSpc>
                          <a:spcPct val="107000"/>
                        </a:lnSpc>
                        <a:spcAft>
                          <a:spcPts val="440"/>
                        </a:spcAft>
                      </a:pPr>
                      <a:r>
                        <a:rPr lang="ar-SA" sz="1400" b="1" dirty="0">
                          <a:effectLst/>
                          <a:latin typeface="Calibri"/>
                          <a:ea typeface="Calibri"/>
                          <a:cs typeface="B Zar"/>
                        </a:rPr>
                        <a:t>شرح حکم :</a:t>
                      </a:r>
                      <a:endParaRPr lang="en-US" sz="1400" dirty="0">
                        <a:effectLst/>
                        <a:latin typeface="Calibri"/>
                        <a:ea typeface="Calibri"/>
                        <a:cs typeface="Arial"/>
                      </a:endParaRPr>
                    </a:p>
                    <a:p>
                      <a:pPr marL="177165" marR="349250" indent="-3810">
                        <a:lnSpc>
                          <a:spcPct val="107000"/>
                        </a:lnSpc>
                        <a:spcAft>
                          <a:spcPts val="0"/>
                        </a:spcAft>
                      </a:pPr>
                      <a:r>
                        <a:rPr lang="en-US" sz="1400" dirty="0">
                          <a:effectLst/>
                          <a:latin typeface="Calibri"/>
                          <a:ea typeface="Times New Roman"/>
                          <a:cs typeface="B Zar"/>
                        </a:rPr>
                        <a:t> </a:t>
                      </a:r>
                      <a:endParaRPr lang="en-US" sz="1400" dirty="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hMerge="1">
                  <a:txBody>
                    <a:bodyPr/>
                    <a:lstStyle/>
                    <a:p>
                      <a:pPr rtl="1"/>
                      <a:endParaRPr lang="fa-IR"/>
                    </a:p>
                  </a:txBody>
                  <a:tcPr/>
                </a:tc>
                <a:tc rowSpan="8" hMerge="1">
                  <a:txBody>
                    <a:bodyPr/>
                    <a:lstStyle/>
                    <a:p>
                      <a:pPr rtl="1"/>
                      <a:endParaRPr lang="fa-IR"/>
                    </a:p>
                  </a:txBody>
                  <a:tcPr/>
                </a:tc>
                <a:extLst>
                  <a:ext uri="{0D108BD9-81ED-4DB2-BD59-A6C34878D82A}">
                    <a16:rowId xmlns:a16="http://schemas.microsoft.com/office/drawing/2014/main" val="10008"/>
                  </a:ext>
                </a:extLst>
              </a:tr>
              <a:tr h="220157">
                <a:tc gridSpan="2">
                  <a:txBody>
                    <a:bodyPr/>
                    <a:lstStyle/>
                    <a:p>
                      <a:pPr algn="just" rtl="1">
                        <a:lnSpc>
                          <a:spcPct val="107000"/>
                        </a:lnSpc>
                        <a:spcAft>
                          <a:spcPts val="800"/>
                        </a:spcAft>
                      </a:pPr>
                      <a:r>
                        <a:rPr lang="en-US" sz="1400">
                          <a:effectLst/>
                          <a:latin typeface="Calibri"/>
                          <a:ea typeface="Times New Roman"/>
                          <a:cs typeface="B Zar"/>
                        </a:rPr>
                        <a:t> </a:t>
                      </a:r>
                      <a:endParaRPr lang="en-US" sz="1400">
                        <a:effectLst/>
                        <a:latin typeface="Calibri"/>
                        <a:ea typeface="Calibri"/>
                        <a:cs typeface="Arial"/>
                      </a:endParaRPr>
                    </a:p>
                  </a:txBody>
                  <a:tcPr marL="30303" marR="49074" marT="4022" marB="0">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gridSpan="3">
                  <a:txBody>
                    <a:bodyPr/>
                    <a:lstStyle/>
                    <a:p>
                      <a:pPr algn="just" rtl="1">
                        <a:lnSpc>
                          <a:spcPct val="107000"/>
                        </a:lnSpc>
                        <a:spcAft>
                          <a:spcPts val="0"/>
                        </a:spcAft>
                      </a:pPr>
                      <a:r>
                        <a:rPr lang="fa-IR" sz="1400" dirty="0" smtClean="0">
                          <a:effectLst/>
                          <a:latin typeface="Calibri"/>
                          <a:ea typeface="Calibri"/>
                          <a:cs typeface="B Zar"/>
                        </a:rPr>
                        <a:t>مزد مبنا</a:t>
                      </a:r>
                      <a:endParaRPr lang="en-US" sz="1400" dirty="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rtl="1">
                        <a:lnSpc>
                          <a:spcPct val="107000"/>
                        </a:lnSpc>
                        <a:spcAft>
                          <a:spcPts val="0"/>
                        </a:spcAft>
                      </a:pPr>
                      <a:endParaRPr lang="en-US" sz="140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extLst>
                  <a:ext uri="{0D108BD9-81ED-4DB2-BD59-A6C34878D82A}">
                    <a16:rowId xmlns:a16="http://schemas.microsoft.com/office/drawing/2014/main" val="10009"/>
                  </a:ext>
                </a:extLst>
              </a:tr>
              <a:tr h="220157">
                <a:tc gridSpan="2">
                  <a:txBody>
                    <a:bodyPr/>
                    <a:lstStyle/>
                    <a:p>
                      <a:pPr algn="just" rtl="1">
                        <a:lnSpc>
                          <a:spcPct val="107000"/>
                        </a:lnSpc>
                        <a:spcAft>
                          <a:spcPts val="800"/>
                        </a:spcAft>
                      </a:pPr>
                      <a:r>
                        <a:rPr lang="en-US" sz="1400">
                          <a:effectLst/>
                          <a:latin typeface="Calibri"/>
                          <a:ea typeface="Times New Roman"/>
                          <a:cs typeface="B Zar"/>
                        </a:rPr>
                        <a:t> </a:t>
                      </a:r>
                      <a:endParaRPr lang="en-US" sz="1400">
                        <a:effectLst/>
                        <a:latin typeface="Calibri"/>
                        <a:ea typeface="Calibri"/>
                        <a:cs typeface="Arial"/>
                      </a:endParaRPr>
                    </a:p>
                  </a:txBody>
                  <a:tcPr marL="30303" marR="49074" marT="4022" marB="0">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gridSpan="3">
                  <a:txBody>
                    <a:bodyPr/>
                    <a:lstStyle/>
                    <a:p>
                      <a:pPr algn="just" rtl="1">
                        <a:lnSpc>
                          <a:spcPct val="107000"/>
                        </a:lnSpc>
                        <a:spcAft>
                          <a:spcPts val="0"/>
                        </a:spcAft>
                      </a:pPr>
                      <a:r>
                        <a:rPr lang="ar-SA" sz="1400" dirty="0">
                          <a:effectLst/>
                          <a:latin typeface="Calibri"/>
                          <a:ea typeface="Calibri"/>
                          <a:cs typeface="B Zar"/>
                        </a:rPr>
                        <a:t>ب : </a:t>
                      </a:r>
                      <a:r>
                        <a:rPr lang="ar-SA" sz="1400" dirty="0" smtClean="0">
                          <a:effectLst/>
                          <a:latin typeface="Calibri"/>
                          <a:ea typeface="Times New Roman"/>
                          <a:cs typeface="B Zar"/>
                        </a:rPr>
                        <a:t>پايه </a:t>
                      </a:r>
                      <a:r>
                        <a:rPr lang="ar-SA" sz="1400" dirty="0">
                          <a:effectLst/>
                          <a:latin typeface="Calibri"/>
                          <a:ea typeface="Times New Roman"/>
                          <a:cs typeface="B Zar"/>
                        </a:rPr>
                        <a:t>سنوات</a:t>
                      </a:r>
                      <a:r>
                        <a:rPr lang="ar-SA" sz="1400" dirty="0">
                          <a:effectLst/>
                          <a:latin typeface="Calibri"/>
                          <a:ea typeface="Calibri"/>
                          <a:cs typeface="B Zar"/>
                        </a:rPr>
                        <a:t> </a:t>
                      </a:r>
                      <a:endParaRPr lang="en-US" sz="1400" dirty="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rtl="1">
                        <a:lnSpc>
                          <a:spcPct val="107000"/>
                        </a:lnSpc>
                        <a:spcAft>
                          <a:spcPts val="0"/>
                        </a:spcAft>
                      </a:pPr>
                      <a:endParaRPr lang="en-US" sz="140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extLst>
                  <a:ext uri="{0D108BD9-81ED-4DB2-BD59-A6C34878D82A}">
                    <a16:rowId xmlns:a16="http://schemas.microsoft.com/office/drawing/2014/main" val="10010"/>
                  </a:ext>
                </a:extLst>
              </a:tr>
              <a:tr h="242111">
                <a:tc gridSpan="2">
                  <a:txBody>
                    <a:bodyPr/>
                    <a:lstStyle/>
                    <a:p>
                      <a:pPr algn="just" rtl="1">
                        <a:lnSpc>
                          <a:spcPct val="107000"/>
                        </a:lnSpc>
                        <a:spcAft>
                          <a:spcPts val="800"/>
                        </a:spcAft>
                      </a:pPr>
                      <a:r>
                        <a:rPr lang="en-US" sz="1400">
                          <a:effectLst/>
                          <a:latin typeface="Calibri"/>
                          <a:ea typeface="Times New Roman"/>
                          <a:cs typeface="B Zar"/>
                        </a:rPr>
                        <a:t> </a:t>
                      </a:r>
                      <a:endParaRPr lang="en-US" sz="1400">
                        <a:effectLst/>
                        <a:latin typeface="Calibri"/>
                        <a:ea typeface="Calibri"/>
                        <a:cs typeface="Arial"/>
                      </a:endParaRPr>
                    </a:p>
                  </a:txBody>
                  <a:tcPr marL="30303" marR="49074" marT="4022" marB="0">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gridSpan="3">
                  <a:txBody>
                    <a:bodyPr/>
                    <a:lstStyle/>
                    <a:p>
                      <a:pPr algn="just" rtl="1">
                        <a:lnSpc>
                          <a:spcPct val="107000"/>
                        </a:lnSpc>
                        <a:spcAft>
                          <a:spcPts val="0"/>
                        </a:spcAft>
                      </a:pPr>
                      <a:r>
                        <a:rPr lang="ar-SA" sz="1400" dirty="0">
                          <a:effectLst/>
                          <a:latin typeface="Calibri"/>
                          <a:ea typeface="Times New Roman"/>
                          <a:cs typeface="B Zar"/>
                        </a:rPr>
                        <a:t>ج</a:t>
                      </a:r>
                      <a:r>
                        <a:rPr lang="ar-SA" sz="1400" dirty="0">
                          <a:effectLst/>
                          <a:latin typeface="Calibri"/>
                          <a:ea typeface="Calibri"/>
                          <a:cs typeface="B Zar"/>
                        </a:rPr>
                        <a:t> : </a:t>
                      </a:r>
                      <a:r>
                        <a:rPr lang="ar-SA" sz="1400" dirty="0">
                          <a:effectLst/>
                          <a:latin typeface="Calibri"/>
                          <a:ea typeface="Times New Roman"/>
                          <a:cs typeface="B Zar"/>
                        </a:rPr>
                        <a:t>حق اولاد</a:t>
                      </a:r>
                      <a:endParaRPr lang="en-US" sz="1400" dirty="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rtl="1">
                        <a:lnSpc>
                          <a:spcPct val="107000"/>
                        </a:lnSpc>
                        <a:spcAft>
                          <a:spcPts val="0"/>
                        </a:spcAft>
                      </a:pPr>
                      <a:endParaRPr lang="en-US" sz="140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extLst>
                  <a:ext uri="{0D108BD9-81ED-4DB2-BD59-A6C34878D82A}">
                    <a16:rowId xmlns:a16="http://schemas.microsoft.com/office/drawing/2014/main" val="10011"/>
                  </a:ext>
                </a:extLst>
              </a:tr>
              <a:tr h="220157">
                <a:tc gridSpan="2">
                  <a:txBody>
                    <a:bodyPr/>
                    <a:lstStyle/>
                    <a:p>
                      <a:pPr algn="just" rtl="1">
                        <a:lnSpc>
                          <a:spcPct val="107000"/>
                        </a:lnSpc>
                        <a:spcAft>
                          <a:spcPts val="800"/>
                        </a:spcAft>
                      </a:pPr>
                      <a:r>
                        <a:rPr lang="en-US" sz="1400">
                          <a:effectLst/>
                          <a:latin typeface="Calibri"/>
                          <a:ea typeface="Times New Roman"/>
                          <a:cs typeface="B Zar"/>
                        </a:rPr>
                        <a:t> </a:t>
                      </a:r>
                      <a:endParaRPr lang="en-US" sz="1400">
                        <a:effectLst/>
                        <a:latin typeface="Calibri"/>
                        <a:ea typeface="Calibri"/>
                        <a:cs typeface="Arial"/>
                      </a:endParaRPr>
                    </a:p>
                  </a:txBody>
                  <a:tcPr marL="30303" marR="49074" marT="4022" marB="0">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gridSpan="3">
                  <a:txBody>
                    <a:bodyPr/>
                    <a:lstStyle/>
                    <a:p>
                      <a:pPr algn="just" rtl="1">
                        <a:lnSpc>
                          <a:spcPct val="107000"/>
                        </a:lnSpc>
                        <a:spcAft>
                          <a:spcPts val="0"/>
                        </a:spcAft>
                      </a:pPr>
                      <a:r>
                        <a:rPr lang="ar-SA" sz="1400" dirty="0">
                          <a:effectLst/>
                          <a:latin typeface="Calibri"/>
                          <a:ea typeface="Calibri"/>
                          <a:cs typeface="B Zar"/>
                        </a:rPr>
                        <a:t>د : </a:t>
                      </a:r>
                      <a:r>
                        <a:rPr lang="ar-SA" sz="1400" dirty="0">
                          <a:effectLst/>
                          <a:latin typeface="Calibri"/>
                          <a:ea typeface="Times New Roman"/>
                          <a:cs typeface="B Zar"/>
                        </a:rPr>
                        <a:t>بن </a:t>
                      </a:r>
                      <a:r>
                        <a:rPr lang="ar-SA" sz="1400" dirty="0" smtClean="0">
                          <a:effectLst/>
                          <a:latin typeface="Calibri"/>
                          <a:ea typeface="Times New Roman"/>
                          <a:cs typeface="B Zar"/>
                        </a:rPr>
                        <a:t>کارگري</a:t>
                      </a:r>
                      <a:endParaRPr lang="en-US" sz="1400" dirty="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rtl="1">
                        <a:lnSpc>
                          <a:spcPct val="107000"/>
                        </a:lnSpc>
                        <a:spcAft>
                          <a:spcPts val="0"/>
                        </a:spcAft>
                      </a:pPr>
                      <a:endParaRPr lang="en-US" sz="140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extLst>
                  <a:ext uri="{0D108BD9-81ED-4DB2-BD59-A6C34878D82A}">
                    <a16:rowId xmlns:a16="http://schemas.microsoft.com/office/drawing/2014/main" val="10012"/>
                  </a:ext>
                </a:extLst>
              </a:tr>
              <a:tr h="266121">
                <a:tc gridSpan="2">
                  <a:txBody>
                    <a:bodyPr/>
                    <a:lstStyle/>
                    <a:p>
                      <a:pPr algn="just" rtl="1">
                        <a:lnSpc>
                          <a:spcPct val="107000"/>
                        </a:lnSpc>
                        <a:spcAft>
                          <a:spcPts val="800"/>
                        </a:spcAft>
                      </a:pPr>
                      <a:r>
                        <a:rPr lang="en-US" sz="1400">
                          <a:effectLst/>
                          <a:latin typeface="Calibri"/>
                          <a:ea typeface="Times New Roman"/>
                          <a:cs typeface="B Zar"/>
                        </a:rPr>
                        <a:t> </a:t>
                      </a:r>
                      <a:endParaRPr lang="en-US" sz="1400">
                        <a:effectLst/>
                        <a:latin typeface="Calibri"/>
                        <a:ea typeface="Calibri"/>
                        <a:cs typeface="Arial"/>
                      </a:endParaRPr>
                    </a:p>
                  </a:txBody>
                  <a:tcPr marL="30303" marR="49074" marT="4022" marB="0">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gridSpan="3">
                  <a:txBody>
                    <a:bodyPr/>
                    <a:lstStyle/>
                    <a:p>
                      <a:pPr algn="just" rtl="1">
                        <a:lnSpc>
                          <a:spcPct val="107000"/>
                        </a:lnSpc>
                        <a:spcAft>
                          <a:spcPts val="0"/>
                        </a:spcAft>
                      </a:pPr>
                      <a:r>
                        <a:rPr lang="ar-SA" sz="1400" dirty="0">
                          <a:effectLst/>
                          <a:latin typeface="Calibri"/>
                          <a:ea typeface="Calibri"/>
                          <a:cs typeface="B Zar"/>
                        </a:rPr>
                        <a:t>ه : حق </a:t>
                      </a:r>
                      <a:r>
                        <a:rPr lang="ar-SA" sz="1400" dirty="0">
                          <a:effectLst/>
                          <a:latin typeface="Calibri"/>
                          <a:ea typeface="Times New Roman"/>
                          <a:cs typeface="B Zar"/>
                        </a:rPr>
                        <a:t>مسکن</a:t>
                      </a:r>
                      <a:endParaRPr lang="en-US" sz="1400" dirty="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rtl="1">
                        <a:lnSpc>
                          <a:spcPct val="107000"/>
                        </a:lnSpc>
                        <a:spcAft>
                          <a:spcPts val="0"/>
                        </a:spcAft>
                      </a:pPr>
                      <a:endParaRPr lang="en-US" sz="140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extLst>
                  <a:ext uri="{0D108BD9-81ED-4DB2-BD59-A6C34878D82A}">
                    <a16:rowId xmlns:a16="http://schemas.microsoft.com/office/drawing/2014/main" val="10013"/>
                  </a:ext>
                </a:extLst>
              </a:tr>
              <a:tr h="220157">
                <a:tc gridSpan="2">
                  <a:txBody>
                    <a:bodyPr/>
                    <a:lstStyle/>
                    <a:p>
                      <a:pPr algn="just" rtl="1">
                        <a:lnSpc>
                          <a:spcPct val="107000"/>
                        </a:lnSpc>
                        <a:spcAft>
                          <a:spcPts val="800"/>
                        </a:spcAft>
                      </a:pPr>
                      <a:r>
                        <a:rPr lang="en-US" sz="1400">
                          <a:effectLst/>
                          <a:latin typeface="Calibri"/>
                          <a:ea typeface="Times New Roman"/>
                          <a:cs typeface="B Zar"/>
                        </a:rPr>
                        <a:t> </a:t>
                      </a:r>
                      <a:endParaRPr lang="en-US" sz="1400">
                        <a:effectLst/>
                        <a:latin typeface="Calibri"/>
                        <a:ea typeface="Calibri"/>
                        <a:cs typeface="Arial"/>
                      </a:endParaRPr>
                    </a:p>
                  </a:txBody>
                  <a:tcPr marL="30303" marR="49074" marT="4022" marB="0">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pPr rtl="1"/>
                      <a:endParaRPr lang="fa-IR"/>
                    </a:p>
                  </a:txBody>
                  <a:tcPr/>
                </a:tc>
                <a:tc gridSpan="3">
                  <a:txBody>
                    <a:bodyPr/>
                    <a:lstStyle/>
                    <a:p>
                      <a:pPr algn="just" rtl="1">
                        <a:lnSpc>
                          <a:spcPct val="107000"/>
                        </a:lnSpc>
                        <a:spcAft>
                          <a:spcPts val="0"/>
                        </a:spcAft>
                      </a:pPr>
                      <a:r>
                        <a:rPr lang="ar-SA" sz="1400" dirty="0">
                          <a:effectLst/>
                          <a:latin typeface="Calibri"/>
                          <a:ea typeface="Calibri"/>
                          <a:cs typeface="B Zar"/>
                        </a:rPr>
                        <a:t>و : حق </a:t>
                      </a:r>
                      <a:r>
                        <a:rPr lang="ar-SA" sz="1400" dirty="0" smtClean="0">
                          <a:effectLst/>
                          <a:latin typeface="Calibri"/>
                          <a:ea typeface="Calibri"/>
                          <a:cs typeface="B Zar"/>
                        </a:rPr>
                        <a:t>اياب </a:t>
                      </a:r>
                      <a:r>
                        <a:rPr lang="ar-SA" sz="1400" dirty="0">
                          <a:effectLst/>
                          <a:latin typeface="Calibri"/>
                          <a:ea typeface="Calibri"/>
                          <a:cs typeface="B Zar"/>
                        </a:rPr>
                        <a:t>و ذهاب </a:t>
                      </a:r>
                      <a:endParaRPr lang="en-US" sz="1400" dirty="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pPr algn="just" rtl="1">
                        <a:lnSpc>
                          <a:spcPct val="107000"/>
                        </a:lnSpc>
                        <a:spcAft>
                          <a:spcPts val="0"/>
                        </a:spcAft>
                      </a:pPr>
                      <a:endParaRPr lang="en-US" sz="1400">
                        <a:effectLst/>
                        <a:latin typeface="Calibri"/>
                        <a:ea typeface="Calibri"/>
                        <a:cs typeface="Arial"/>
                      </a:endParaRPr>
                    </a:p>
                  </a:txBody>
                  <a:tcPr marL="30303" marR="49074" marT="402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pPr rtl="1"/>
                      <a:endParaRPr lang="fa-IR"/>
                    </a:p>
                  </a:txBody>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extLst>
                  <a:ext uri="{0D108BD9-81ED-4DB2-BD59-A6C34878D82A}">
                    <a16:rowId xmlns:a16="http://schemas.microsoft.com/office/drawing/2014/main" val="10014"/>
                  </a:ext>
                </a:extLst>
              </a:tr>
              <a:tr h="220157">
                <a:tc gridSpan="2">
                  <a:txBody>
                    <a:bodyPr/>
                    <a:lstStyle/>
                    <a:p>
                      <a:pPr algn="just" rtl="1">
                        <a:lnSpc>
                          <a:spcPct val="107000"/>
                        </a:lnSpc>
                        <a:spcAft>
                          <a:spcPts val="800"/>
                        </a:spcAft>
                      </a:pPr>
                      <a:r>
                        <a:rPr lang="en-US" sz="1400" dirty="0">
                          <a:effectLst/>
                          <a:latin typeface="Calibri"/>
                          <a:ea typeface="Times New Roman"/>
                          <a:cs typeface="B Zar"/>
                        </a:rPr>
                        <a:t> </a:t>
                      </a:r>
                      <a:endParaRPr lang="en-US" sz="1400" dirty="0">
                        <a:effectLst/>
                        <a:latin typeface="Calibri"/>
                        <a:ea typeface="Calibri"/>
                        <a:cs typeface="Arial"/>
                      </a:endParaRPr>
                    </a:p>
                  </a:txBody>
                  <a:tcPr marL="30303" marR="49074" marT="4022" marB="0">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pPr rtl="1"/>
                      <a:endParaRPr lang="fa-IR"/>
                    </a:p>
                  </a:txBody>
                  <a:tcPr/>
                </a:tc>
                <a:tc gridSpan="3">
                  <a:txBody>
                    <a:bodyPr/>
                    <a:lstStyle/>
                    <a:p>
                      <a:pPr marL="13970" algn="just" rtl="1">
                        <a:lnSpc>
                          <a:spcPct val="107000"/>
                        </a:lnSpc>
                        <a:spcAft>
                          <a:spcPts val="0"/>
                        </a:spcAft>
                      </a:pPr>
                      <a:r>
                        <a:rPr lang="ar-SA" sz="1400" b="1" dirty="0">
                          <a:effectLst/>
                          <a:latin typeface="Arial"/>
                          <a:ea typeface="Arial"/>
                          <a:cs typeface="B Zar"/>
                        </a:rPr>
                        <a:t>جمع </a:t>
                      </a:r>
                      <a:r>
                        <a:rPr lang="ar-SA" sz="1400" b="1" dirty="0">
                          <a:effectLst/>
                          <a:latin typeface="Calibri"/>
                          <a:ea typeface="Calibri"/>
                          <a:cs typeface="B Zar"/>
                        </a:rPr>
                        <a:t>:</a:t>
                      </a:r>
                      <a:endParaRPr lang="en-US" sz="1400" dirty="0">
                        <a:effectLst/>
                        <a:latin typeface="Calibri"/>
                        <a:ea typeface="Calibri"/>
                        <a:cs typeface="Arial"/>
                      </a:endParaRPr>
                    </a:p>
                  </a:txBody>
                  <a:tcPr marL="30303" marR="49074" marT="4022"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pPr marL="13970" algn="just" rtl="1">
                        <a:lnSpc>
                          <a:spcPct val="107000"/>
                        </a:lnSpc>
                        <a:spcAft>
                          <a:spcPts val="0"/>
                        </a:spcAft>
                      </a:pPr>
                      <a:endParaRPr lang="en-US" sz="1400">
                        <a:effectLst/>
                        <a:latin typeface="Calibri"/>
                        <a:ea typeface="Calibri"/>
                        <a:cs typeface="Arial"/>
                      </a:endParaRPr>
                    </a:p>
                  </a:txBody>
                  <a:tcPr marL="30303" marR="49074" marT="4022"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pPr rtl="1"/>
                      <a:endParaRPr lang="fa-IR"/>
                    </a:p>
                  </a:txBody>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extLst>
                  <a:ext uri="{0D108BD9-81ED-4DB2-BD59-A6C34878D82A}">
                    <a16:rowId xmlns:a16="http://schemas.microsoft.com/office/drawing/2014/main" val="10015"/>
                  </a:ext>
                </a:extLst>
              </a:tr>
              <a:tr h="779469">
                <a:tc gridSpan="8">
                  <a:txBody>
                    <a:bodyPr/>
                    <a:lstStyle/>
                    <a:p>
                      <a:pPr marL="99695" marR="131445" indent="-99695" algn="just" rtl="1">
                        <a:lnSpc>
                          <a:spcPct val="107000"/>
                        </a:lnSpc>
                        <a:spcAft>
                          <a:spcPts val="0"/>
                        </a:spcAft>
                      </a:pPr>
                      <a:r>
                        <a:rPr lang="ar-SA" sz="1400" b="1" dirty="0">
                          <a:effectLst/>
                          <a:latin typeface="Calibri"/>
                          <a:ea typeface="Calibri"/>
                          <a:cs typeface="B Zar"/>
                        </a:rPr>
                        <a:t>حقوق و </a:t>
                      </a:r>
                      <a:r>
                        <a:rPr lang="ar-SA" sz="1400" b="1" dirty="0" smtClean="0">
                          <a:effectLst/>
                          <a:latin typeface="Calibri"/>
                          <a:ea typeface="Calibri"/>
                          <a:cs typeface="B Zar"/>
                        </a:rPr>
                        <a:t>مزاياي </a:t>
                      </a:r>
                      <a:r>
                        <a:rPr lang="ar-SA" sz="1400" b="1" dirty="0">
                          <a:effectLst/>
                          <a:latin typeface="Calibri"/>
                          <a:ea typeface="Calibri"/>
                          <a:cs typeface="B Zar"/>
                        </a:rPr>
                        <a:t>مندرج در </a:t>
                      </a:r>
                      <a:r>
                        <a:rPr lang="ar-SA" sz="1400" b="1" dirty="0" smtClean="0">
                          <a:effectLst/>
                          <a:latin typeface="Calibri"/>
                          <a:ea typeface="Calibri"/>
                          <a:cs typeface="B Zar"/>
                        </a:rPr>
                        <a:t>اين </a:t>
                      </a:r>
                      <a:r>
                        <a:rPr lang="ar-SA" sz="1400" b="1" dirty="0">
                          <a:effectLst/>
                          <a:latin typeface="Calibri"/>
                          <a:ea typeface="Calibri"/>
                          <a:cs typeface="B Zar"/>
                        </a:rPr>
                        <a:t>حکم ، جمعا به مبلغ                        </a:t>
                      </a:r>
                      <a:r>
                        <a:rPr lang="fa-IR" sz="1400" b="1" dirty="0" smtClean="0">
                          <a:effectLst/>
                          <a:latin typeface="Calibri"/>
                          <a:ea typeface="Calibri"/>
                          <a:cs typeface="B Zar"/>
                        </a:rPr>
                        <a:t>                     </a:t>
                      </a:r>
                      <a:r>
                        <a:rPr lang="ar-SA" sz="1400" b="1" dirty="0" smtClean="0">
                          <a:effectLst/>
                          <a:latin typeface="Calibri"/>
                          <a:ea typeface="Calibri"/>
                          <a:cs typeface="B Zar"/>
                        </a:rPr>
                        <a:t>    ريال </a:t>
                      </a:r>
                      <a:r>
                        <a:rPr lang="ar-SA" sz="1400" b="1" dirty="0">
                          <a:effectLst/>
                          <a:latin typeface="Calibri"/>
                          <a:ea typeface="Calibri"/>
                          <a:cs typeface="B Zar"/>
                        </a:rPr>
                        <a:t>از </a:t>
                      </a:r>
                      <a:r>
                        <a:rPr lang="ar-SA" sz="1400" b="1" dirty="0" smtClean="0">
                          <a:effectLst/>
                          <a:latin typeface="Calibri"/>
                          <a:ea typeface="Calibri"/>
                          <a:cs typeface="B Zar"/>
                        </a:rPr>
                        <a:t>تاريخ اجراي </a:t>
                      </a:r>
                      <a:r>
                        <a:rPr lang="ar-SA" sz="1400" b="1" dirty="0">
                          <a:effectLst/>
                          <a:latin typeface="Calibri"/>
                          <a:ea typeface="Calibri"/>
                          <a:cs typeface="B Zar"/>
                        </a:rPr>
                        <a:t>حکم ، پس از وضع  کسور </a:t>
                      </a:r>
                      <a:r>
                        <a:rPr lang="ar-SA" sz="1400" b="1" dirty="0" smtClean="0">
                          <a:effectLst/>
                          <a:latin typeface="Calibri"/>
                          <a:ea typeface="Calibri"/>
                          <a:cs typeface="B Zar"/>
                        </a:rPr>
                        <a:t>قانوني </a:t>
                      </a:r>
                      <a:r>
                        <a:rPr lang="ar-SA" sz="1400" b="1" dirty="0">
                          <a:effectLst/>
                          <a:latin typeface="Calibri"/>
                          <a:ea typeface="Calibri"/>
                          <a:cs typeface="B Zar"/>
                        </a:rPr>
                        <a:t>، طبق مقررات قابل پرداخت است.</a:t>
                      </a:r>
                      <a:endParaRPr lang="en-US" sz="1400" dirty="0">
                        <a:effectLst/>
                        <a:latin typeface="Calibri"/>
                        <a:ea typeface="Calibri"/>
                        <a:cs typeface="Arial"/>
                      </a:endParaRPr>
                    </a:p>
                  </a:txBody>
                  <a:tcPr marL="30303" marR="49074" marT="4022" marB="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16"/>
                  </a:ext>
                </a:extLst>
              </a:tr>
              <a:tr h="245301">
                <a:tc>
                  <a:txBody>
                    <a:bodyPr/>
                    <a:lstStyle/>
                    <a:p>
                      <a:pPr marL="5715" algn="r" rtl="1">
                        <a:lnSpc>
                          <a:spcPct val="107000"/>
                        </a:lnSpc>
                        <a:spcAft>
                          <a:spcPts val="0"/>
                        </a:spcAft>
                      </a:pPr>
                      <a:r>
                        <a:rPr lang="ar-SA" sz="1400" b="1">
                          <a:effectLst/>
                          <a:latin typeface="Calibri"/>
                          <a:ea typeface="Calibri"/>
                          <a:cs typeface="B Zar"/>
                        </a:rPr>
                        <a:t>شماره حکم :</a:t>
                      </a:r>
                      <a:endParaRPr lang="en-US" sz="1400">
                        <a:effectLst/>
                        <a:latin typeface="Calibri"/>
                        <a:ea typeface="Calibri"/>
                        <a:cs typeface="Arial"/>
                      </a:endParaRPr>
                    </a:p>
                  </a:txBody>
                  <a:tcPr marL="30303" marR="49074" marT="4022" marB="0" anchor="ctr">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gridSpan="5">
                  <a:txBody>
                    <a:bodyPr/>
                    <a:lstStyle/>
                    <a:p>
                      <a:pPr algn="r" rtl="1">
                        <a:lnSpc>
                          <a:spcPct val="107000"/>
                        </a:lnSpc>
                        <a:spcAft>
                          <a:spcPts val="800"/>
                        </a:spcAft>
                      </a:pPr>
                      <a:r>
                        <a:rPr lang="en-US" sz="1400" dirty="0">
                          <a:effectLst/>
                          <a:latin typeface="Calibri"/>
                          <a:ea typeface="Times New Roman"/>
                          <a:cs typeface="B Zar"/>
                        </a:rPr>
                        <a:t> </a:t>
                      </a:r>
                      <a:endParaRPr lang="en-US" sz="1400" dirty="0">
                        <a:effectLst/>
                        <a:latin typeface="Calibri"/>
                        <a:ea typeface="Calibri"/>
                        <a:cs typeface="Arial"/>
                      </a:endParaRPr>
                    </a:p>
                  </a:txBody>
                  <a:tcPr marL="30303" marR="49074" marT="402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rowSpan="3" hMerge="1">
                  <a:txBody>
                    <a:bodyPr/>
                    <a:lstStyle/>
                    <a:p>
                      <a:pPr rtl="1"/>
                      <a:endParaRPr lang="fa-IR"/>
                    </a:p>
                  </a:txBody>
                  <a:tcPr/>
                </a:tc>
                <a:tc rowSpan="3" hMerge="1">
                  <a:txBody>
                    <a:bodyPr/>
                    <a:lstStyle/>
                    <a:p>
                      <a:pPr rtl="1"/>
                      <a:endParaRPr lang="fa-IR"/>
                    </a:p>
                  </a:txBody>
                  <a:tcPr/>
                </a:tc>
                <a:tc rowSpan="3" hMerge="1">
                  <a:txBody>
                    <a:bodyPr/>
                    <a:lstStyle/>
                    <a:p>
                      <a:pPr rtl="1"/>
                      <a:endParaRPr lang="fa-IR"/>
                    </a:p>
                  </a:txBody>
                  <a:tcPr/>
                </a:tc>
                <a:tc rowSpan="3" hMerge="1">
                  <a:txBody>
                    <a:bodyPr/>
                    <a:lstStyle/>
                    <a:p>
                      <a:pPr rtl="1"/>
                      <a:endParaRPr lang="fa-IR"/>
                    </a:p>
                  </a:txBody>
                  <a:tcPr/>
                </a:tc>
                <a:tc rowSpan="2" gridSpan="2">
                  <a:txBody>
                    <a:bodyPr/>
                    <a:lstStyle/>
                    <a:p>
                      <a:pPr marR="527685" algn="r" rtl="1">
                        <a:lnSpc>
                          <a:spcPct val="107000"/>
                        </a:lnSpc>
                        <a:spcAft>
                          <a:spcPts val="0"/>
                        </a:spcAft>
                      </a:pPr>
                      <a:r>
                        <a:rPr lang="ar-SA" sz="1400" b="1" dirty="0" smtClean="0">
                          <a:effectLst/>
                          <a:latin typeface="Calibri"/>
                          <a:ea typeface="Calibri"/>
                          <a:cs typeface="B Zar"/>
                        </a:rPr>
                        <a:t>تاريخ اجراي </a:t>
                      </a:r>
                      <a:r>
                        <a:rPr lang="ar-SA" sz="1400" b="1" dirty="0">
                          <a:effectLst/>
                          <a:latin typeface="Calibri"/>
                          <a:ea typeface="Calibri"/>
                          <a:cs typeface="B Zar"/>
                        </a:rPr>
                        <a:t>حکم</a:t>
                      </a:r>
                      <a:r>
                        <a:rPr lang="ar-SA" sz="1400" b="1" dirty="0">
                          <a:effectLst/>
                          <a:latin typeface="Calibri"/>
                          <a:ea typeface="Times New Roman"/>
                          <a:cs typeface="B Zar"/>
                        </a:rPr>
                        <a:t>:</a:t>
                      </a:r>
                      <a:r>
                        <a:rPr lang="ar-SA" sz="1400" b="1" dirty="0">
                          <a:effectLst/>
                          <a:latin typeface="Calibri"/>
                          <a:ea typeface="Calibri"/>
                          <a:cs typeface="B Zar"/>
                        </a:rPr>
                        <a:t> </a:t>
                      </a:r>
                      <a:endParaRPr lang="en-US" sz="1400" dirty="0">
                        <a:effectLst/>
                        <a:latin typeface="Calibri"/>
                        <a:ea typeface="Calibri"/>
                        <a:cs typeface="Arial"/>
                      </a:endParaRPr>
                    </a:p>
                  </a:txBody>
                  <a:tcPr marL="30303" marR="49074" marT="4022" marB="0" anchor="ctr">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hMerge="1">
                  <a:txBody>
                    <a:bodyPr/>
                    <a:lstStyle/>
                    <a:p>
                      <a:pPr rtl="1"/>
                      <a:endParaRPr lang="fa-IR"/>
                    </a:p>
                  </a:txBody>
                  <a:tcPr/>
                </a:tc>
                <a:extLst>
                  <a:ext uri="{0D108BD9-81ED-4DB2-BD59-A6C34878D82A}">
                    <a16:rowId xmlns:a16="http://schemas.microsoft.com/office/drawing/2014/main" val="10017"/>
                  </a:ext>
                </a:extLst>
              </a:tr>
              <a:tr h="97668">
                <a:tc rowSpan="2">
                  <a:txBody>
                    <a:bodyPr/>
                    <a:lstStyle/>
                    <a:p>
                      <a:pPr marL="3175" algn="r" rtl="1">
                        <a:lnSpc>
                          <a:spcPct val="107000"/>
                        </a:lnSpc>
                        <a:spcAft>
                          <a:spcPts val="0"/>
                        </a:spcAft>
                      </a:pPr>
                      <a:r>
                        <a:rPr lang="ar-SA" sz="1400" b="1">
                          <a:effectLst/>
                          <a:latin typeface="Calibri"/>
                          <a:ea typeface="Calibri"/>
                          <a:cs typeface="B Zar"/>
                        </a:rPr>
                        <a:t>نسخه مخصوص :</a:t>
                      </a:r>
                      <a:r>
                        <a:rPr lang="ar-SA" sz="1400">
                          <a:effectLst/>
                          <a:latin typeface="Calibri"/>
                          <a:ea typeface="Times New Roman"/>
                          <a:cs typeface="B Zar"/>
                        </a:rPr>
                        <a:t> </a:t>
                      </a:r>
                      <a:endParaRPr lang="en-US" sz="1400">
                        <a:effectLst/>
                        <a:latin typeface="Calibri"/>
                        <a:ea typeface="Calibri"/>
                        <a:cs typeface="Arial"/>
                      </a:endParaRPr>
                    </a:p>
                  </a:txBody>
                  <a:tcPr marL="30303" marR="49074" marT="4022" marB="0">
                    <a:lnL w="571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5"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gridSpan="2" vMerge="1">
                  <a:txBody>
                    <a:bodyPr/>
                    <a:lstStyle/>
                    <a:p>
                      <a:pPr rtl="1"/>
                      <a:endParaRPr lang="fa-IR"/>
                    </a:p>
                  </a:txBody>
                  <a:tcPr/>
                </a:tc>
                <a:tc hMerge="1" vMerge="1">
                  <a:txBody>
                    <a:bodyPr/>
                    <a:lstStyle/>
                    <a:p>
                      <a:pPr rtl="1"/>
                      <a:endParaRPr lang="fa-IR"/>
                    </a:p>
                  </a:txBody>
                  <a:tcPr/>
                </a:tc>
                <a:extLst>
                  <a:ext uri="{0D108BD9-81ED-4DB2-BD59-A6C34878D82A}">
                    <a16:rowId xmlns:a16="http://schemas.microsoft.com/office/drawing/2014/main" val="10018"/>
                  </a:ext>
                </a:extLst>
              </a:tr>
              <a:tr h="490246">
                <a:tc vMerge="1">
                  <a:txBody>
                    <a:bodyPr/>
                    <a:lstStyle/>
                    <a:p>
                      <a:pPr rtl="1"/>
                      <a:endParaRPr lang="fa-IR"/>
                    </a:p>
                  </a:txBody>
                  <a:tcPr/>
                </a:tc>
                <a:tc gridSpan="5"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gridSpan="2">
                  <a:txBody>
                    <a:bodyPr/>
                    <a:lstStyle/>
                    <a:p>
                      <a:pPr marR="951865" algn="r" rtl="1">
                        <a:lnSpc>
                          <a:spcPct val="107000"/>
                        </a:lnSpc>
                        <a:spcAft>
                          <a:spcPts val="0"/>
                        </a:spcAft>
                      </a:pPr>
                      <a:r>
                        <a:rPr lang="ar-SA" sz="1400" b="1" dirty="0" smtClean="0">
                          <a:effectLst/>
                          <a:latin typeface="Calibri"/>
                          <a:ea typeface="Calibri"/>
                          <a:cs typeface="B Zar"/>
                        </a:rPr>
                        <a:t>تاريخ </a:t>
                      </a:r>
                      <a:r>
                        <a:rPr lang="ar-SA" sz="1400" b="1" dirty="0">
                          <a:effectLst/>
                          <a:latin typeface="Calibri"/>
                          <a:ea typeface="Calibri"/>
                          <a:cs typeface="B Zar"/>
                        </a:rPr>
                        <a:t>صدور</a:t>
                      </a:r>
                      <a:r>
                        <a:rPr lang="ar-SA" sz="1400" b="1" dirty="0">
                          <a:effectLst/>
                          <a:latin typeface="Calibri"/>
                          <a:ea typeface="Times New Roman"/>
                          <a:cs typeface="B Zar"/>
                        </a:rPr>
                        <a:t>:</a:t>
                      </a:r>
                      <a:r>
                        <a:rPr lang="ar-SA" sz="1400" b="1" dirty="0">
                          <a:effectLst/>
                          <a:latin typeface="Calibri"/>
                          <a:ea typeface="Calibri"/>
                          <a:cs typeface="B Zar"/>
                        </a:rPr>
                        <a:t> </a:t>
                      </a:r>
                      <a:endParaRPr lang="en-US" sz="1400" dirty="0">
                        <a:effectLst/>
                        <a:latin typeface="Calibri"/>
                        <a:ea typeface="Calibri"/>
                        <a:cs typeface="Arial"/>
                      </a:endParaRPr>
                    </a:p>
                  </a:txBody>
                  <a:tcPr marL="30303" marR="49074" marT="4022" marB="0" anchor="ctr">
                    <a:lnL w="190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rtl="1"/>
                      <a:endParaRPr lang="fa-IR"/>
                    </a:p>
                  </a:txBody>
                  <a:tcPr/>
                </a:tc>
                <a:extLst>
                  <a:ext uri="{0D108BD9-81ED-4DB2-BD59-A6C34878D82A}">
                    <a16:rowId xmlns:a16="http://schemas.microsoft.com/office/drawing/2014/main" val="10019"/>
                  </a:ext>
                </a:extLst>
              </a:tr>
              <a:tr h="275647">
                <a:tc gridSpan="8">
                  <a:txBody>
                    <a:bodyPr/>
                    <a:lstStyle/>
                    <a:p>
                      <a:pPr algn="r" rtl="1">
                        <a:lnSpc>
                          <a:spcPct val="107000"/>
                        </a:lnSpc>
                        <a:spcAft>
                          <a:spcPts val="0"/>
                        </a:spcAft>
                        <a:tabLst>
                          <a:tab pos="4391660" algn="ctr"/>
                        </a:tabLst>
                      </a:pPr>
                      <a:r>
                        <a:rPr lang="ar-SA" sz="1400" b="1" dirty="0" smtClean="0">
                          <a:effectLst/>
                          <a:latin typeface="Calibri"/>
                          <a:ea typeface="Calibri"/>
                          <a:cs typeface="B Zar"/>
                        </a:rPr>
                        <a:t>مديرمالي </a:t>
                      </a:r>
                      <a:r>
                        <a:rPr lang="ar-SA" sz="1400" b="1" dirty="0">
                          <a:effectLst/>
                          <a:latin typeface="Calibri"/>
                          <a:ea typeface="Calibri"/>
                          <a:cs typeface="B Zar"/>
                        </a:rPr>
                        <a:t>و </a:t>
                      </a:r>
                      <a:r>
                        <a:rPr lang="ar-SA" sz="1400" b="1" dirty="0" smtClean="0">
                          <a:effectLst/>
                          <a:latin typeface="Calibri"/>
                          <a:ea typeface="Calibri"/>
                          <a:cs typeface="B Zar"/>
                        </a:rPr>
                        <a:t>اداري </a:t>
                      </a:r>
                      <a:r>
                        <a:rPr lang="ar-SA" sz="1400" b="1" dirty="0">
                          <a:effectLst/>
                          <a:latin typeface="Calibri"/>
                          <a:ea typeface="Calibri"/>
                          <a:cs typeface="B Zar"/>
                        </a:rPr>
                        <a:t>:	</a:t>
                      </a:r>
                      <a:r>
                        <a:rPr lang="ar-SA" sz="1400" b="1" dirty="0" smtClean="0">
                          <a:effectLst/>
                          <a:latin typeface="Calibri"/>
                          <a:ea typeface="Calibri"/>
                          <a:cs typeface="B Zar"/>
                        </a:rPr>
                        <a:t>مدير </a:t>
                      </a:r>
                      <a:r>
                        <a:rPr lang="ar-SA" sz="1400" b="1" dirty="0">
                          <a:effectLst/>
                          <a:latin typeface="Calibri"/>
                          <a:ea typeface="Calibri"/>
                          <a:cs typeface="B Zar"/>
                        </a:rPr>
                        <a:t>عامل :</a:t>
                      </a:r>
                      <a:endParaRPr lang="en-US" sz="1400" dirty="0">
                        <a:effectLst/>
                        <a:latin typeface="Calibri"/>
                        <a:ea typeface="Calibri"/>
                        <a:cs typeface="Arial"/>
                      </a:endParaRPr>
                    </a:p>
                  </a:txBody>
                  <a:tcPr marL="30303" marR="49074" marT="4022" marB="0">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20"/>
                  </a:ext>
                </a:extLst>
              </a:tr>
            </a:tbl>
          </a:graphicData>
        </a:graphic>
      </p:graphicFrame>
      <p:sp>
        <p:nvSpPr>
          <p:cNvPr id="5" name="Rectangle 4"/>
          <p:cNvSpPr/>
          <p:nvPr/>
        </p:nvSpPr>
        <p:spPr>
          <a:xfrm>
            <a:off x="4877512" y="6505601"/>
            <a:ext cx="825867" cy="307777"/>
          </a:xfrm>
          <a:prstGeom prst="rect">
            <a:avLst/>
          </a:prstGeom>
        </p:spPr>
        <p:txBody>
          <a:bodyPr wrap="none">
            <a:spAutoFit/>
          </a:bodyPr>
          <a:lstStyle/>
          <a:p>
            <a:r>
              <a:rPr lang="fa-IR" sz="1400" b="1" dirty="0">
                <a:latin typeface="+mj-lt"/>
                <a:ea typeface="+mj-ea"/>
                <a:cs typeface="Koodak" pitchFamily="2" charset="-78"/>
              </a:rPr>
              <a:t>نمونه حکم کارگزيني</a:t>
            </a:r>
            <a:endParaRPr lang="en-US" sz="1400" b="1" dirty="0">
              <a:latin typeface="+mj-lt"/>
              <a:ea typeface="+mj-ea"/>
              <a:cs typeface="Koodak" pitchFamily="2" charset="-78"/>
            </a:endParaRPr>
          </a:p>
        </p:txBody>
      </p:sp>
    </p:spTree>
    <p:extLst>
      <p:ext uri="{BB962C8B-B14F-4D97-AF65-F5344CB8AC3E}">
        <p14:creationId xmlns:p14="http://schemas.microsoft.com/office/powerpoint/2010/main" val="546705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4172" y="188642"/>
            <a:ext cx="8640960" cy="6314549"/>
          </a:xfrm>
          <a:prstGeom prst="rect">
            <a:avLst/>
          </a:prstGeom>
        </p:spPr>
        <p:txBody>
          <a:bodyPr wrap="square">
            <a:spAutoFit/>
          </a:bodyPr>
          <a:lstStyle/>
          <a:p>
            <a:pPr>
              <a:lnSpc>
                <a:spcPct val="150000"/>
              </a:lnSpc>
              <a:spcAft>
                <a:spcPts val="1000"/>
              </a:spcAft>
            </a:pPr>
            <a:r>
              <a:rPr lang="ar-SA" sz="4800" b="1" dirty="0">
                <a:ln w="3175">
                  <a:solidFill>
                    <a:schemeClr val="bg1"/>
                  </a:solidFill>
                </a:ln>
                <a:latin typeface="Aldhabi" panose="01000000000000000000" pitchFamily="2" charset="-78"/>
                <a:ea typeface="+mj-ea"/>
                <a:cs typeface="Aldhabi" panose="01000000000000000000" pitchFamily="2" charset="-78"/>
              </a:rPr>
              <a:t>آشنايي با برخي اصطلاحات حکم کارگزيني</a:t>
            </a:r>
            <a:endParaRPr lang="en-US" sz="4800" b="1" dirty="0">
              <a:ln w="3175">
                <a:solidFill>
                  <a:srgbClr val="0070C0"/>
                </a:solidFill>
              </a:ln>
              <a:latin typeface="Aldhabi" panose="01000000000000000000" pitchFamily="2" charset="-78"/>
              <a:ea typeface="Times New Roman"/>
              <a:cs typeface="Aldhabi" panose="01000000000000000000" pitchFamily="2" charset="-78"/>
            </a:endParaRPr>
          </a:p>
          <a:p>
            <a:pPr lvl="0">
              <a:lnSpc>
                <a:spcPct val="150000"/>
              </a:lnSpc>
            </a:pPr>
            <a:r>
              <a:rPr lang="fa-IR" b="1" dirty="0">
                <a:ln w="3175">
                  <a:solidFill>
                    <a:srgbClr val="0070C0"/>
                  </a:solidFill>
                </a:ln>
                <a:latin typeface="Calibri"/>
                <a:ea typeface="Times New Roman"/>
              </a:rPr>
              <a:t>حقوق پايه (مزد مبنا)؛ </a:t>
            </a:r>
            <a:r>
              <a:rPr lang="fa-IR" b="1" dirty="0">
                <a:latin typeface="+mj-lt"/>
                <a:ea typeface="+mj-ea"/>
              </a:rPr>
              <a:t>حقوقي است که با رعايت قانون کار و يا به وسيله عقد قراردادي که مغاير با قانون کار نباشد، براي انجام يک ساعت کار تعيين و به صورت ساعتي، روزانه، هفتگي و معمولاً ماهانه پرداخت مي شود. </a:t>
            </a:r>
            <a:endParaRPr lang="en-US" b="1" dirty="0">
              <a:latin typeface="+mj-lt"/>
              <a:ea typeface="+mj-ea"/>
            </a:endParaRPr>
          </a:p>
          <a:p>
            <a:pPr lvl="0">
              <a:lnSpc>
                <a:spcPct val="150000"/>
              </a:lnSpc>
            </a:pPr>
            <a:r>
              <a:rPr lang="fa-IR" b="1" dirty="0">
                <a:ln w="3175">
                  <a:solidFill>
                    <a:srgbClr val="0070C0"/>
                  </a:solidFill>
                </a:ln>
                <a:latin typeface="Calibri"/>
                <a:ea typeface="Times New Roman"/>
              </a:rPr>
              <a:t>پايه سنوات؛ </a:t>
            </a:r>
            <a:r>
              <a:rPr lang="fa-IR" b="1" dirty="0">
                <a:latin typeface="+mj-lt"/>
                <a:ea typeface="+mj-ea"/>
              </a:rPr>
              <a:t>«پايه سنواتي» را مي توان بخش حمايتي پايه حقوق ناميد که معمولا براي جبران حداقل دستمزد، توسط شوراي عالي کار، تصويب و ابلاغ مي شود. اين بخش از حقوق، در واقع قسمتي از حقوق پايه است که معمولا با حداقل دستمزد جمع و به کارگر پرداخت مي شود، هرچند مي توان آن را به صورت چندماه يک بار يا سالي يک بار نيز پزداخت کرد. «پايه سنوات» يکي از مزاياي جانبي دستمزد است و تغيير ميزان سالانه آن ارتباطي با افزايش دستمزد ندارد.</a:t>
            </a:r>
          </a:p>
          <a:p>
            <a:pPr lvl="0">
              <a:lnSpc>
                <a:spcPct val="150000"/>
              </a:lnSpc>
            </a:pPr>
            <a:r>
              <a:rPr lang="fa-IR" b="1" dirty="0">
                <a:latin typeface="+mj-lt"/>
                <a:ea typeface="+mj-ea"/>
              </a:rPr>
              <a:t>تعلق يافتن پايه سنوات به شاغلين، منوط به داشتن يک سال سابقه کار در همان شرکت است.</a:t>
            </a:r>
          </a:p>
          <a:p>
            <a:pPr lvl="0">
              <a:lnSpc>
                <a:spcPct val="150000"/>
              </a:lnSpc>
            </a:pPr>
            <a:endParaRPr lang="en-US" b="1" dirty="0">
              <a:latin typeface="+mj-lt"/>
              <a:ea typeface="+mj-ea"/>
            </a:endParaRPr>
          </a:p>
          <a:p>
            <a:pPr lvl="0">
              <a:lnSpc>
                <a:spcPct val="150000"/>
              </a:lnSpc>
            </a:pPr>
            <a:r>
              <a:rPr lang="fa-IR" b="1" dirty="0">
                <a:ln w="3175">
                  <a:solidFill>
                    <a:srgbClr val="0070C0"/>
                  </a:solidFill>
                </a:ln>
                <a:latin typeface="Calibri"/>
                <a:ea typeface="Times New Roman"/>
              </a:rPr>
              <a:t>مزايا؛ </a:t>
            </a:r>
            <a:r>
              <a:rPr lang="fa-IR" b="1" dirty="0">
                <a:latin typeface="+mj-lt"/>
                <a:ea typeface="+mj-ea"/>
              </a:rPr>
              <a:t>مبالغي که به جز حقوق اصلي به کارگران پرداخت مي شود در زمره مزايا محسوب شده و از نظر استمرار در پرداخت به مزاياي مستمر و غير مستمر و از نظر نوع پرداخت به نقدي و غير نقدي تقسيم مي گردد.</a:t>
            </a:r>
            <a:endParaRPr lang="en-US" b="1" dirty="0">
              <a:latin typeface="+mj-lt"/>
              <a:ea typeface="+mj-ea"/>
            </a:endParaRPr>
          </a:p>
          <a:p>
            <a:pPr lvl="0">
              <a:lnSpc>
                <a:spcPct val="150000"/>
              </a:lnSpc>
            </a:pPr>
            <a:endParaRPr lang="en-US" b="1" dirty="0">
              <a:latin typeface="+mj-lt"/>
              <a:ea typeface="+mj-ea"/>
            </a:endParaRPr>
          </a:p>
        </p:txBody>
      </p:sp>
    </p:spTree>
    <p:extLst>
      <p:ext uri="{BB962C8B-B14F-4D97-AF65-F5344CB8AC3E}">
        <p14:creationId xmlns:p14="http://schemas.microsoft.com/office/powerpoint/2010/main" val="1233149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2692" y="188642"/>
            <a:ext cx="8712968" cy="6001643"/>
          </a:xfrm>
          <a:prstGeom prst="rect">
            <a:avLst/>
          </a:prstGeom>
        </p:spPr>
        <p:txBody>
          <a:bodyPr wrap="square">
            <a:spAutoFit/>
          </a:bodyPr>
          <a:lstStyle/>
          <a:p>
            <a:pPr lvl="0">
              <a:lnSpc>
                <a:spcPct val="150000"/>
              </a:lnSpc>
            </a:pPr>
            <a:endParaRPr lang="fa-IR" sz="1600" b="1" dirty="0" smtClean="0">
              <a:ln w="3175">
                <a:solidFill>
                  <a:srgbClr val="0070C0"/>
                </a:solidFill>
              </a:ln>
              <a:latin typeface="Calibri"/>
              <a:ea typeface="Times New Roman"/>
            </a:endParaRPr>
          </a:p>
          <a:p>
            <a:pPr lvl="0">
              <a:lnSpc>
                <a:spcPct val="150000"/>
              </a:lnSpc>
            </a:pPr>
            <a:endParaRPr lang="fa-IR" sz="1600" b="1" dirty="0">
              <a:ln w="3175">
                <a:solidFill>
                  <a:srgbClr val="0070C0"/>
                </a:solidFill>
              </a:ln>
              <a:latin typeface="Calibri"/>
              <a:ea typeface="Times New Roman"/>
            </a:endParaRPr>
          </a:p>
          <a:p>
            <a:pPr lvl="0">
              <a:lnSpc>
                <a:spcPct val="150000"/>
              </a:lnSpc>
            </a:pPr>
            <a:r>
              <a:rPr lang="fa-IR" sz="1600" b="1" dirty="0" smtClean="0">
                <a:ln w="3175">
                  <a:solidFill>
                    <a:srgbClr val="0070C0"/>
                  </a:solidFill>
                </a:ln>
                <a:latin typeface="Calibri"/>
                <a:ea typeface="Times New Roman"/>
              </a:rPr>
              <a:t>- </a:t>
            </a:r>
            <a:r>
              <a:rPr lang="fa-IR" sz="1600" b="1" dirty="0">
                <a:ln w="3175">
                  <a:solidFill>
                    <a:srgbClr val="0070C0"/>
                  </a:solidFill>
                </a:ln>
                <a:latin typeface="Calibri"/>
                <a:ea typeface="Times New Roman"/>
              </a:rPr>
              <a:t>مزاياي مستمر؛ </a:t>
            </a:r>
            <a:r>
              <a:rPr lang="fa-IR" sz="1600" b="1" dirty="0"/>
              <a:t>مواردي هستند که در چندين ماه متوالي همراه با حقوق اصلي به کارگران پرداخت مي شود و معمولاً در حکم حقوق افراد نيز ذکر مي گردند. برخي از مزاياي مستمر عبارتند از: حق اولاد، حق مسکن، بن کارگري، حق اياب و ذهاب، فوق ‌العاده‌ بدى آب و هوا، محروميت از تسهيلات زندگى، محل خدمت، اشتغال خارج از مرکز، مشاغل مرزى، شرايط محيط کار، نوبت کارى، کشيک، حق جذب،واگذاری مسکن از طرف کارفرما با اثاثیه یا بدون اثاثیه،واگذاری اتومبیل از طرف کارفرما با راننده یا بدون راننده.</a:t>
            </a:r>
            <a:endParaRPr lang="en-US" sz="1600" b="1" dirty="0"/>
          </a:p>
          <a:p>
            <a:pPr>
              <a:lnSpc>
                <a:spcPct val="150000"/>
              </a:lnSpc>
            </a:pPr>
            <a:r>
              <a:rPr lang="fa-IR" sz="1600" b="1" dirty="0">
                <a:ln w="3175">
                  <a:solidFill>
                    <a:srgbClr val="0070C0"/>
                  </a:solidFill>
                </a:ln>
                <a:latin typeface="Calibri"/>
                <a:ea typeface="Times New Roman"/>
              </a:rPr>
              <a:t>- مزاياي غير مستمر؛ </a:t>
            </a:r>
            <a:r>
              <a:rPr lang="fa-IR" sz="1600" b="1" dirty="0"/>
              <a:t>مواردي هستند که روال پرداخت ثابتي ندارند و ممکن است هر چند ماه يکبار به کارگران پرداخت شود. برخي از مزاياي غير مستمر عبارتند از: اضافه کار، پاداش انجام کار، عيدي، پاداش آخر سال، هزينه تهيه لباس، هزينه هاي پرداختي بابت درمان و معالجه، بهره وري، خسارت اخراج، فوق العاده مسافرت مربوط به شغل، باز خريد خدمت، باز خريد مرخصي.</a:t>
            </a:r>
          </a:p>
          <a:p>
            <a:pPr marL="342900" indent="-342900">
              <a:lnSpc>
                <a:spcPct val="150000"/>
              </a:lnSpc>
              <a:buFontTx/>
              <a:buChar char="-"/>
            </a:pPr>
            <a:endParaRPr lang="fa-IR" sz="1600" b="1" dirty="0"/>
          </a:p>
          <a:p>
            <a:pPr>
              <a:lnSpc>
                <a:spcPct val="150000"/>
              </a:lnSpc>
            </a:pPr>
            <a:r>
              <a:rPr lang="fa-IR" sz="1600" b="1" dirty="0">
                <a:ln w="3175">
                  <a:solidFill>
                    <a:srgbClr val="0070C0"/>
                  </a:solidFill>
                </a:ln>
                <a:latin typeface="Calibri"/>
                <a:ea typeface="Times New Roman"/>
              </a:rPr>
              <a:t>نکته1: </a:t>
            </a:r>
            <a:r>
              <a:rPr lang="fa-IR" sz="1600" b="1" dirty="0"/>
              <a:t>حداقل مزد با در نظر گرفتن شرايط تورمي و ساير معيارها در آغاز هر سال توسط شوراي عالي کار تعيين و اعلام مي شود. کارفرمايان موظفند در ازاي انجام کار در ساعات تعيين شده قانوني به هيچ کارگري کمتر از حداقل مزد تعيين شده جديد پرداخت ننمايند. در صورت تخلف، ضامن تأديه ما به التفاوت مزد پرداخت شده و حداقل مزد جديد مي باشند حتي اگر در قرارداد کتبي مابين کارگر و کارفرما، مزد تعيين شده کمتر از حداقل مزد قانوني باشد.</a:t>
            </a:r>
            <a:endParaRPr lang="en-US" sz="1600" b="1" dirty="0"/>
          </a:p>
        </p:txBody>
      </p:sp>
    </p:spTree>
    <p:extLst>
      <p:ext uri="{BB962C8B-B14F-4D97-AF65-F5344CB8AC3E}">
        <p14:creationId xmlns:p14="http://schemas.microsoft.com/office/powerpoint/2010/main" val="25938042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5194920" cy="498384"/>
          </a:xfrm>
        </p:spPr>
        <p:txBody>
          <a:bodyPr>
            <a:normAutofit fontScale="90000"/>
          </a:bodyPr>
          <a:lstStyle/>
          <a:p>
            <a:r>
              <a:rPr lang="fa-IR" dirty="0" smtClean="0"/>
              <a:t> </a:t>
            </a:r>
            <a:br>
              <a:rPr lang="fa-IR" dirty="0" smtClean="0"/>
            </a:br>
            <a:endParaRPr lang="fa-IR" dirty="0"/>
          </a:p>
        </p:txBody>
      </p:sp>
      <p:sp>
        <p:nvSpPr>
          <p:cNvPr id="3" name="Rectangle 2"/>
          <p:cNvSpPr/>
          <p:nvPr/>
        </p:nvSpPr>
        <p:spPr>
          <a:xfrm>
            <a:off x="202130" y="116634"/>
            <a:ext cx="8712968" cy="6124754"/>
          </a:xfrm>
          <a:prstGeom prst="rect">
            <a:avLst/>
          </a:prstGeom>
        </p:spPr>
        <p:txBody>
          <a:bodyPr wrap="square">
            <a:spAutoFit/>
          </a:bodyPr>
          <a:lstStyle/>
          <a:p>
            <a:pPr>
              <a:lnSpc>
                <a:spcPct val="150000"/>
              </a:lnSpc>
            </a:pPr>
            <a:endParaRPr lang="fa-IR" sz="1600" b="1" dirty="0" smtClean="0">
              <a:ln w="3175">
                <a:solidFill>
                  <a:srgbClr val="0070C0"/>
                </a:solidFill>
              </a:ln>
              <a:latin typeface="Calibri"/>
              <a:ea typeface="Times New Roman"/>
            </a:endParaRPr>
          </a:p>
          <a:p>
            <a:pPr>
              <a:lnSpc>
                <a:spcPct val="150000"/>
              </a:lnSpc>
            </a:pPr>
            <a:endParaRPr lang="fa-IR" sz="1600" b="1" dirty="0">
              <a:ln w="3175">
                <a:solidFill>
                  <a:srgbClr val="0070C0"/>
                </a:solidFill>
              </a:ln>
              <a:latin typeface="Calibri"/>
              <a:ea typeface="Times New Roman"/>
            </a:endParaRPr>
          </a:p>
          <a:p>
            <a:pPr>
              <a:lnSpc>
                <a:spcPct val="150000"/>
              </a:lnSpc>
            </a:pPr>
            <a:r>
              <a:rPr lang="fa-IR" sz="1600" b="1" dirty="0" smtClean="0">
                <a:ln w="3175">
                  <a:solidFill>
                    <a:srgbClr val="0070C0"/>
                  </a:solidFill>
                </a:ln>
                <a:latin typeface="Calibri"/>
                <a:ea typeface="Times New Roman"/>
              </a:rPr>
              <a:t>نکته2</a:t>
            </a:r>
            <a:r>
              <a:rPr lang="fa-IR" sz="1600" b="1" dirty="0">
                <a:ln w="3175">
                  <a:solidFill>
                    <a:srgbClr val="0070C0"/>
                  </a:solidFill>
                </a:ln>
                <a:latin typeface="Calibri"/>
                <a:ea typeface="Times New Roman"/>
              </a:rPr>
              <a:t>: </a:t>
            </a:r>
            <a:r>
              <a:rPr lang="fa-IR" sz="1600" b="1" dirty="0">
                <a:latin typeface="+mj-lt"/>
                <a:ea typeface="+mj-ea"/>
              </a:rPr>
              <a:t>در کارگاه هايي که داراي طرح طبقه بندي مشاغل نيستند؛ حقوق ثابت شامل مزد مبنا و پايه سنوات و حق جذب است. حق جذب مبلغي است که همانطور که از نامش پيداست به منظور جذب نيروي تخصصي بوده و جهت جبران کسري حقوق آنان پرداخت مي گردد و در واحدهاي اقتصادي که از طرح طبقه بندي مشاغل استفاده مي­کنند؛ حقوق ثابت شامل مزد مبنا و پايه سنوات مي­باشد. </a:t>
            </a:r>
          </a:p>
          <a:p>
            <a:endParaRPr lang="en-US" sz="1600" b="1" dirty="0">
              <a:latin typeface="+mj-lt"/>
              <a:ea typeface="+mj-ea"/>
            </a:endParaRPr>
          </a:p>
          <a:p>
            <a:pPr>
              <a:lnSpc>
                <a:spcPct val="150000"/>
              </a:lnSpc>
            </a:pPr>
            <a:r>
              <a:rPr lang="fa-IR" sz="1600" b="1" dirty="0">
                <a:ln w="3175">
                  <a:solidFill>
                    <a:srgbClr val="0070C0"/>
                  </a:solidFill>
                </a:ln>
                <a:latin typeface="Calibri"/>
                <a:ea typeface="Times New Roman"/>
              </a:rPr>
              <a:t>نکته3: </a:t>
            </a:r>
            <a:r>
              <a:rPr lang="fa-IR" sz="1600" b="1" dirty="0">
                <a:latin typeface="+mj-lt"/>
                <a:ea typeface="+mj-ea"/>
              </a:rPr>
              <a:t>مزاياي رفاهي و انگيزه اي از قبيل کمک هزينه مسکن ، بن کارگري، حق اولاد، پاداش افزايش توليد و سود سالانه جزو مزد ثابت و مزد مبنا محسوب نمي شود و به همين دليل در محاسباتي مانند سنوات خدمت و يا افزايش حقوق به مزد ثابت اضافه نمي گردند.</a:t>
            </a:r>
          </a:p>
          <a:p>
            <a:endParaRPr lang="en-US" sz="1600" b="1" dirty="0">
              <a:latin typeface="+mj-lt"/>
              <a:ea typeface="+mj-ea"/>
            </a:endParaRPr>
          </a:p>
          <a:p>
            <a:pPr>
              <a:lnSpc>
                <a:spcPct val="150000"/>
              </a:lnSpc>
            </a:pPr>
            <a:r>
              <a:rPr lang="fa-IR" sz="1600" b="1" dirty="0">
                <a:latin typeface="+mj-lt"/>
                <a:ea typeface="+mj-ea"/>
              </a:rPr>
              <a:t>حق اولاد در صورت داشتن شرايط زير قابل پرداخت است:</a:t>
            </a:r>
            <a:endParaRPr lang="en-US" sz="1600" b="1" dirty="0">
              <a:latin typeface="+mj-lt"/>
              <a:ea typeface="+mj-ea"/>
            </a:endParaRPr>
          </a:p>
          <a:p>
            <a:pPr lvl="0">
              <a:lnSpc>
                <a:spcPct val="150000"/>
              </a:lnSpc>
              <a:spcBef>
                <a:spcPct val="0"/>
              </a:spcBef>
            </a:pPr>
            <a:r>
              <a:rPr lang="fa-IR" sz="1600" b="1" dirty="0">
                <a:latin typeface="+mj-lt"/>
                <a:ea typeface="+mj-ea"/>
              </a:rPr>
              <a:t>1.کارگر، حداقل سابقه پرداخت حق بيمه 720 روز کار (24 ماه) را داشته باشد.</a:t>
            </a:r>
            <a:endParaRPr lang="en-US" sz="1600" b="1" dirty="0">
              <a:latin typeface="+mj-lt"/>
              <a:ea typeface="+mj-ea"/>
            </a:endParaRPr>
          </a:p>
          <a:p>
            <a:pPr lvl="0">
              <a:lnSpc>
                <a:spcPct val="150000"/>
              </a:lnSpc>
              <a:spcBef>
                <a:spcPct val="0"/>
              </a:spcBef>
            </a:pPr>
            <a:r>
              <a:rPr lang="fa-IR" sz="1600" b="1" dirty="0">
                <a:latin typeface="+mj-lt"/>
                <a:ea typeface="+mj-ea"/>
              </a:rPr>
              <a:t>2.سن فرزندان پسر او از 18 سال کمتر باشد و يا به تحصيل اشتغال داشته باشند تا پايان تحصيل.</a:t>
            </a:r>
            <a:endParaRPr lang="en-US" sz="1600" b="1" dirty="0">
              <a:latin typeface="+mj-lt"/>
              <a:ea typeface="+mj-ea"/>
            </a:endParaRPr>
          </a:p>
          <a:p>
            <a:pPr lvl="0">
              <a:lnSpc>
                <a:spcPct val="150000"/>
              </a:lnSpc>
              <a:spcBef>
                <a:spcPct val="0"/>
              </a:spcBef>
            </a:pPr>
            <a:r>
              <a:rPr lang="fa-IR" sz="1600" b="1" dirty="0">
                <a:latin typeface="+mj-lt"/>
                <a:ea typeface="+mj-ea"/>
              </a:rPr>
              <a:t>3.فرزند در اثر بيماري يا نقص عضو (معلوليت) طبق گواهي کميسيون پزشکي قادر به کار نباشد.</a:t>
            </a:r>
            <a:endParaRPr lang="en-US" sz="1600" b="1" dirty="0">
              <a:latin typeface="+mj-lt"/>
              <a:ea typeface="+mj-ea"/>
            </a:endParaRPr>
          </a:p>
          <a:p>
            <a:pPr lvl="0">
              <a:lnSpc>
                <a:spcPct val="150000"/>
              </a:lnSpc>
              <a:spcBef>
                <a:spcPct val="0"/>
              </a:spcBef>
            </a:pPr>
            <a:r>
              <a:rPr lang="fa-IR" sz="1600" b="1" dirty="0">
                <a:latin typeface="+mj-lt"/>
                <a:ea typeface="+mj-ea"/>
              </a:rPr>
              <a:t>4.فرزند دختر تا قبل از ازدواج.</a:t>
            </a:r>
          </a:p>
          <a:p>
            <a:pPr>
              <a:lnSpc>
                <a:spcPct val="150000"/>
              </a:lnSpc>
              <a:spcBef>
                <a:spcPct val="0"/>
              </a:spcBef>
            </a:pPr>
            <a:r>
              <a:rPr lang="fa-IR" sz="1600" b="1" dirty="0">
                <a:latin typeface="+mj-lt"/>
                <a:ea typeface="+mj-ea"/>
              </a:rPr>
              <a:t>مبلغ حق اولاد براي هر فرزند معادل 3 برابر حداقل مزد روزانه خواهد بود.(اين مبلغ بابت هر تعداد فرزند قابل پرداخت است.) </a:t>
            </a:r>
            <a:endParaRPr lang="en-US" sz="1600" b="1" dirty="0">
              <a:latin typeface="+mj-lt"/>
              <a:ea typeface="+mj-ea"/>
            </a:endParaRPr>
          </a:p>
        </p:txBody>
      </p:sp>
    </p:spTree>
    <p:extLst>
      <p:ext uri="{BB962C8B-B14F-4D97-AF65-F5344CB8AC3E}">
        <p14:creationId xmlns:p14="http://schemas.microsoft.com/office/powerpoint/2010/main" val="3721600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87424"/>
            <a:ext cx="9144000" cy="7094250"/>
          </a:xfrm>
          <a:prstGeom prst="rect">
            <a:avLst/>
          </a:prstGeom>
        </p:spPr>
        <p:txBody>
          <a:bodyPr wrap="square">
            <a:spAutoFit/>
          </a:bodyPr>
          <a:lstStyle/>
          <a:p>
            <a:pPr>
              <a:lnSpc>
                <a:spcPct val="150000"/>
              </a:lnSpc>
            </a:pPr>
            <a:r>
              <a:rPr lang="fa-IR" sz="4800" b="1" dirty="0" smtClean="0">
                <a:latin typeface="2  Titr"/>
                <a:cs typeface="Aldhabi" panose="01000000000000000000" pitchFamily="2" charset="-78"/>
              </a:rPr>
              <a:t>حق </a:t>
            </a:r>
            <a:r>
              <a:rPr lang="fa-IR" sz="4800" b="1" dirty="0">
                <a:latin typeface="2  Titr"/>
                <a:cs typeface="Aldhabi" panose="01000000000000000000" pitchFamily="2" charset="-78"/>
              </a:rPr>
              <a:t>اولاد :</a:t>
            </a:r>
          </a:p>
          <a:p>
            <a:pPr>
              <a:lnSpc>
                <a:spcPct val="150000"/>
              </a:lnSpc>
            </a:pPr>
            <a:r>
              <a:rPr lang="fa-IR" sz="1600" b="1" dirty="0"/>
              <a:t>حق اولاد در صورت داشتن شرايط زير قابل پرداخت است:</a:t>
            </a:r>
            <a:endParaRPr lang="en-US" sz="1600" b="1" dirty="0"/>
          </a:p>
          <a:p>
            <a:pPr lvl="0">
              <a:lnSpc>
                <a:spcPct val="150000"/>
              </a:lnSpc>
              <a:spcBef>
                <a:spcPct val="0"/>
              </a:spcBef>
            </a:pPr>
            <a:r>
              <a:rPr lang="fa-IR" sz="1600" b="1" dirty="0"/>
              <a:t>1.کارگر، حداقل سابقه پرداخت حق بيمه 720 روز کار (24 ماه) را داشته باشد.</a:t>
            </a:r>
            <a:endParaRPr lang="en-US" sz="1600" b="1" dirty="0"/>
          </a:p>
          <a:p>
            <a:pPr lvl="0">
              <a:lnSpc>
                <a:spcPct val="150000"/>
              </a:lnSpc>
              <a:spcBef>
                <a:spcPct val="0"/>
              </a:spcBef>
            </a:pPr>
            <a:r>
              <a:rPr lang="fa-IR" sz="1600" b="1" dirty="0"/>
              <a:t>2.سن فرزندان پسر او از 18 سال کمتر باشد و يا به تحصيل اشتغال داشته باشند تا پايان تحصيل.</a:t>
            </a:r>
            <a:endParaRPr lang="en-US" sz="1600" b="1" dirty="0"/>
          </a:p>
          <a:p>
            <a:pPr lvl="0">
              <a:lnSpc>
                <a:spcPct val="150000"/>
              </a:lnSpc>
              <a:spcBef>
                <a:spcPct val="0"/>
              </a:spcBef>
            </a:pPr>
            <a:r>
              <a:rPr lang="fa-IR" sz="1600" b="1" dirty="0"/>
              <a:t>3.فرزند در اثر بيماري يا نقص عضو (معلوليت) طبق گواهي کميسيون پزشکي قادر به کار نباشد.</a:t>
            </a:r>
            <a:endParaRPr lang="en-US" sz="1600" b="1" dirty="0"/>
          </a:p>
          <a:p>
            <a:pPr lvl="0">
              <a:lnSpc>
                <a:spcPct val="150000"/>
              </a:lnSpc>
              <a:spcBef>
                <a:spcPct val="0"/>
              </a:spcBef>
            </a:pPr>
            <a:r>
              <a:rPr lang="fa-IR" sz="1600" b="1" dirty="0"/>
              <a:t>4.فرزند دختر تا قبل از ازدواج.</a:t>
            </a:r>
          </a:p>
          <a:p>
            <a:pPr>
              <a:lnSpc>
                <a:spcPct val="150000"/>
              </a:lnSpc>
              <a:spcBef>
                <a:spcPct val="0"/>
              </a:spcBef>
            </a:pPr>
            <a:r>
              <a:rPr lang="fa-IR" sz="1600" b="1" dirty="0"/>
              <a:t>مبلغ حق اولاد براي هر فرزند معادل 3 برابر حداقل مزد روزانه خواهد بود.(اين مبلغ بابت هر تعداد فرزند قابل پرداخت است.) </a:t>
            </a:r>
          </a:p>
          <a:p>
            <a:pPr>
              <a:lnSpc>
                <a:spcPct val="150000"/>
              </a:lnSpc>
              <a:spcBef>
                <a:spcPct val="0"/>
              </a:spcBef>
            </a:pPr>
            <a:r>
              <a:rPr lang="fa-IR" sz="4800" b="1" dirty="0">
                <a:latin typeface="Aldhabi" panose="01000000000000000000" pitchFamily="2" charset="-78"/>
                <a:cs typeface="Aldhabi" panose="01000000000000000000" pitchFamily="2" charset="-78"/>
              </a:rPr>
              <a:t>نحوه محاسبه حق اولاد:</a:t>
            </a:r>
          </a:p>
          <a:p>
            <a:pPr>
              <a:lnSpc>
                <a:spcPct val="150000"/>
              </a:lnSpc>
              <a:spcBef>
                <a:spcPct val="0"/>
              </a:spcBef>
            </a:pPr>
            <a:r>
              <a:rPr lang="fa-IR" sz="1600" b="1" dirty="0">
                <a:latin typeface="Aldhabi" panose="01000000000000000000" pitchFamily="2" charset="-78"/>
              </a:rPr>
              <a:t>1)مبلغ حق اولاد=تعدادفرزندان*10%*حقوق پایه</a:t>
            </a:r>
          </a:p>
          <a:p>
            <a:pPr>
              <a:lnSpc>
                <a:spcPct val="150000"/>
              </a:lnSpc>
              <a:spcBef>
                <a:spcPct val="0"/>
              </a:spcBef>
            </a:pPr>
            <a:r>
              <a:rPr lang="fa-IR" sz="1600" b="1" dirty="0">
                <a:latin typeface="Aldhabi" panose="01000000000000000000" pitchFamily="2" charset="-78"/>
              </a:rPr>
              <a:t>2)مبلغ حق اولاد=تعداد فرزندان*3*حقوق روزانه</a:t>
            </a:r>
          </a:p>
          <a:p>
            <a:pPr>
              <a:lnSpc>
                <a:spcPct val="150000"/>
              </a:lnSpc>
              <a:spcBef>
                <a:spcPct val="0"/>
              </a:spcBef>
            </a:pPr>
            <a:r>
              <a:rPr lang="fa-IR" sz="4000" b="1" dirty="0">
                <a:latin typeface="Aldhabi" panose="01000000000000000000" pitchFamily="2" charset="-78"/>
                <a:cs typeface="Aldhabi" panose="01000000000000000000" pitchFamily="2" charset="-78"/>
              </a:rPr>
              <a:t>نحوه ثبت حق اولاد</a:t>
            </a:r>
            <a:r>
              <a:rPr lang="fa-IR" b="1" dirty="0">
                <a:latin typeface="Aldhabi" panose="01000000000000000000" pitchFamily="2" charset="-78"/>
                <a:cs typeface="Aldhabi" panose="01000000000000000000" pitchFamily="2" charset="-78"/>
              </a:rPr>
              <a:t>:</a:t>
            </a:r>
          </a:p>
          <a:p>
            <a:pPr lvl="0" algn="justLow" eaLnBrk="0" fontAlgn="base" hangingPunct="0">
              <a:spcBef>
                <a:spcPct val="0"/>
              </a:spcBef>
              <a:spcAft>
                <a:spcPct val="0"/>
              </a:spcAft>
            </a:pPr>
            <a:r>
              <a:rPr lang="fa-IR" sz="1600" b="1" dirty="0">
                <a:latin typeface="Aldhabi" panose="01000000000000000000" pitchFamily="2" charset="-78"/>
              </a:rPr>
              <a:t>حق اولاد       </a:t>
            </a:r>
            <a:r>
              <a:rPr lang="fa-IR" sz="1600" b="1" dirty="0">
                <a:latin typeface="2  Nazanin"/>
                <a:ea typeface="Calibri" panose="020F0502020204030204" pitchFamily="34" charset="0"/>
              </a:rPr>
              <a:t>×××</a:t>
            </a:r>
          </a:p>
          <a:p>
            <a:pPr lvl="0" algn="justLow" eaLnBrk="0" fontAlgn="base" hangingPunct="0">
              <a:spcBef>
                <a:spcPct val="0"/>
              </a:spcBef>
              <a:spcAft>
                <a:spcPct val="0"/>
              </a:spcAft>
            </a:pPr>
            <a:r>
              <a:rPr lang="fa-IR" sz="1600" b="1" dirty="0">
                <a:latin typeface="Aldhabi" panose="01000000000000000000" pitchFamily="2" charset="-78"/>
              </a:rPr>
              <a:t>                     حقوق پرداختنی </a:t>
            </a:r>
            <a:r>
              <a:rPr lang="fa-IR" sz="1600" b="1" dirty="0">
                <a:latin typeface="2  Nazanin"/>
                <a:ea typeface="Calibri" panose="020F0502020204030204" pitchFamily="34" charset="0"/>
              </a:rPr>
              <a:t>×××</a:t>
            </a:r>
          </a:p>
          <a:p>
            <a:pPr>
              <a:lnSpc>
                <a:spcPct val="150000"/>
              </a:lnSpc>
              <a:spcBef>
                <a:spcPct val="0"/>
              </a:spcBef>
            </a:pPr>
            <a:endParaRPr lang="fa-IR" b="1" dirty="0">
              <a:latin typeface="Aldhabi" panose="01000000000000000000" pitchFamily="2" charset="-78"/>
            </a:endParaRPr>
          </a:p>
        </p:txBody>
      </p:sp>
    </p:spTree>
    <p:extLst>
      <p:ext uri="{BB962C8B-B14F-4D97-AF65-F5344CB8AC3E}">
        <p14:creationId xmlns:p14="http://schemas.microsoft.com/office/powerpoint/2010/main" val="938147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87424"/>
            <a:ext cx="9144000" cy="7679025"/>
          </a:xfrm>
          <a:prstGeom prst="rect">
            <a:avLst/>
          </a:prstGeom>
        </p:spPr>
        <p:txBody>
          <a:bodyPr wrap="square">
            <a:spAutoFit/>
          </a:bodyPr>
          <a:lstStyle/>
          <a:p>
            <a:pPr>
              <a:lnSpc>
                <a:spcPct val="150000"/>
              </a:lnSpc>
            </a:pPr>
            <a:r>
              <a:rPr lang="fa-IR" sz="4000" b="1" dirty="0">
                <a:latin typeface="2  Titr"/>
                <a:cs typeface="Aldhabi" panose="01000000000000000000" pitchFamily="2" charset="-78"/>
              </a:rPr>
              <a:t>بن خوار بار:</a:t>
            </a:r>
          </a:p>
          <a:p>
            <a:pPr>
              <a:lnSpc>
                <a:spcPct val="150000"/>
              </a:lnSpc>
            </a:pPr>
            <a:r>
              <a:rPr lang="fa-IR" sz="1600" b="1" dirty="0"/>
              <a:t>این مبلغ همه ساله طی بخشنامه ایی از طریق وزارت کار برای اشخاص متاهل ومجرد به صورت ثابت تعیین واعلام میگردد.بر اساس بند3 بخشنامه وزارت کار برای سال98 مبلغ1.900.000ریال می باشد.این مبلغ برای یک ماه کارکرد کامل است لذا اگر شخصی کمتر از یک ماه کارکرد داشته باشد به نسبت روزهای کار تعدیل خواهد شد.</a:t>
            </a:r>
          </a:p>
          <a:p>
            <a:pPr>
              <a:lnSpc>
                <a:spcPct val="150000"/>
              </a:lnSpc>
              <a:spcBef>
                <a:spcPct val="0"/>
              </a:spcBef>
            </a:pPr>
            <a:r>
              <a:rPr lang="fa-IR" sz="4000" b="1" dirty="0">
                <a:latin typeface="Aldhabi" panose="01000000000000000000" pitchFamily="2" charset="-78"/>
                <a:cs typeface="Aldhabi" panose="01000000000000000000" pitchFamily="2" charset="-78"/>
              </a:rPr>
              <a:t>نحوه ثبت حق بن </a:t>
            </a:r>
            <a:r>
              <a:rPr lang="fa-IR" b="1" dirty="0">
                <a:latin typeface="Aldhabi" panose="01000000000000000000" pitchFamily="2" charset="-78"/>
                <a:cs typeface="Aldhabi" panose="01000000000000000000" pitchFamily="2" charset="-78"/>
              </a:rPr>
              <a:t>:</a:t>
            </a:r>
          </a:p>
          <a:p>
            <a:pPr lvl="0" algn="justLow" eaLnBrk="0" fontAlgn="base" hangingPunct="0">
              <a:spcBef>
                <a:spcPct val="0"/>
              </a:spcBef>
              <a:spcAft>
                <a:spcPct val="0"/>
              </a:spcAft>
            </a:pPr>
            <a:r>
              <a:rPr lang="fa-IR" sz="1600" b="1" dirty="0">
                <a:latin typeface="Aldhabi" panose="01000000000000000000" pitchFamily="2" charset="-78"/>
              </a:rPr>
              <a:t>حق بن       </a:t>
            </a:r>
            <a:r>
              <a:rPr lang="fa-IR" sz="1600" b="1" dirty="0">
                <a:latin typeface="2  Nazanin"/>
                <a:ea typeface="Calibri" panose="020F0502020204030204" pitchFamily="34" charset="0"/>
              </a:rPr>
              <a:t>×××</a:t>
            </a:r>
          </a:p>
          <a:p>
            <a:pPr lvl="0" algn="justLow" eaLnBrk="0" fontAlgn="base" hangingPunct="0">
              <a:spcBef>
                <a:spcPct val="0"/>
              </a:spcBef>
              <a:spcAft>
                <a:spcPct val="0"/>
              </a:spcAft>
            </a:pPr>
            <a:r>
              <a:rPr lang="fa-IR" sz="1600" b="1" dirty="0">
                <a:latin typeface="Aldhabi" panose="01000000000000000000" pitchFamily="2" charset="-78"/>
              </a:rPr>
              <a:t>                     حقوق پرداختنی </a:t>
            </a:r>
            <a:r>
              <a:rPr lang="fa-IR" sz="1600" b="1" dirty="0">
                <a:latin typeface="2  Nazanin"/>
                <a:ea typeface="Calibri" panose="020F0502020204030204" pitchFamily="34" charset="0"/>
              </a:rPr>
              <a:t>×××</a:t>
            </a:r>
          </a:p>
          <a:p>
            <a:pPr>
              <a:lnSpc>
                <a:spcPct val="150000"/>
              </a:lnSpc>
            </a:pPr>
            <a:r>
              <a:rPr lang="fa-IR" sz="4000" b="1" dirty="0">
                <a:latin typeface="2  Titr"/>
                <a:cs typeface="Aldhabi" panose="01000000000000000000" pitchFamily="2" charset="-78"/>
              </a:rPr>
              <a:t>بن مسکن:</a:t>
            </a:r>
          </a:p>
          <a:p>
            <a:pPr>
              <a:lnSpc>
                <a:spcPct val="150000"/>
              </a:lnSpc>
            </a:pPr>
            <a:r>
              <a:rPr lang="fa-IR" sz="1600" b="1" dirty="0"/>
              <a:t>این مبلغ همه ساله طی بخشنامه ایی از طریق وزارت کار برای اشخاص متاهل ومجرد به صورت ثابت تعیین واعلام میگردد.بر اساس بند3 بخشنامه وزارت کار برای سال98 مبلغ1.000.000ریال می باشد.این مبلغ برای یک ماه کارکرد کامل است لذا اگر شخصی کمتر از یک ماه کارکرد داشته باشد به نسبت روزهای کار تعدیل خواهد شد.</a:t>
            </a:r>
          </a:p>
          <a:p>
            <a:pPr>
              <a:lnSpc>
                <a:spcPct val="150000"/>
              </a:lnSpc>
              <a:spcBef>
                <a:spcPct val="0"/>
              </a:spcBef>
            </a:pPr>
            <a:r>
              <a:rPr lang="fa-IR" sz="3600" b="1" dirty="0">
                <a:latin typeface="Aldhabi" panose="01000000000000000000" pitchFamily="2" charset="-78"/>
                <a:cs typeface="Aldhabi" panose="01000000000000000000" pitchFamily="2" charset="-78"/>
              </a:rPr>
              <a:t>نحوه ثبت حق مسکن </a:t>
            </a:r>
            <a:r>
              <a:rPr lang="fa-IR" sz="1600" b="1" dirty="0">
                <a:latin typeface="Aldhabi" panose="01000000000000000000" pitchFamily="2" charset="-78"/>
                <a:cs typeface="Aldhabi" panose="01000000000000000000" pitchFamily="2" charset="-78"/>
              </a:rPr>
              <a:t>:</a:t>
            </a:r>
          </a:p>
          <a:p>
            <a:pPr lvl="0" algn="justLow" eaLnBrk="0" fontAlgn="base" hangingPunct="0">
              <a:spcBef>
                <a:spcPct val="0"/>
              </a:spcBef>
              <a:spcAft>
                <a:spcPct val="0"/>
              </a:spcAft>
            </a:pPr>
            <a:r>
              <a:rPr lang="fa-IR" sz="1600" b="1" dirty="0">
                <a:latin typeface="Aldhabi" panose="01000000000000000000" pitchFamily="2" charset="-78"/>
              </a:rPr>
              <a:t>حق مسکن       </a:t>
            </a:r>
            <a:r>
              <a:rPr lang="fa-IR" sz="1600" b="1" dirty="0">
                <a:latin typeface="2  Nazanin"/>
                <a:ea typeface="Calibri" panose="020F0502020204030204" pitchFamily="34" charset="0"/>
              </a:rPr>
              <a:t>×××</a:t>
            </a:r>
          </a:p>
          <a:p>
            <a:pPr lvl="0" algn="justLow" eaLnBrk="0" fontAlgn="base" hangingPunct="0">
              <a:spcBef>
                <a:spcPct val="0"/>
              </a:spcBef>
              <a:spcAft>
                <a:spcPct val="0"/>
              </a:spcAft>
            </a:pPr>
            <a:r>
              <a:rPr lang="fa-IR" sz="1600" b="1" dirty="0">
                <a:latin typeface="Aldhabi" panose="01000000000000000000" pitchFamily="2" charset="-78"/>
              </a:rPr>
              <a:t>                     حقوق پرداختنی </a:t>
            </a:r>
            <a:r>
              <a:rPr lang="fa-IR" sz="1600" b="1" dirty="0">
                <a:latin typeface="2  Nazanin"/>
                <a:ea typeface="Calibri" panose="020F0502020204030204" pitchFamily="34" charset="0"/>
              </a:rPr>
              <a:t>×××</a:t>
            </a:r>
          </a:p>
          <a:p>
            <a:pPr>
              <a:lnSpc>
                <a:spcPct val="150000"/>
              </a:lnSpc>
            </a:pPr>
            <a:endParaRPr lang="fa-IR" sz="1600" b="1" dirty="0"/>
          </a:p>
          <a:p>
            <a:pPr>
              <a:lnSpc>
                <a:spcPct val="150000"/>
              </a:lnSpc>
              <a:spcBef>
                <a:spcPct val="0"/>
              </a:spcBef>
            </a:pPr>
            <a:endParaRPr lang="fa-IR" b="1" dirty="0">
              <a:latin typeface="Aldhabi" panose="01000000000000000000" pitchFamily="2" charset="-78"/>
            </a:endParaRPr>
          </a:p>
        </p:txBody>
      </p:sp>
    </p:spTree>
    <p:extLst>
      <p:ext uri="{BB962C8B-B14F-4D97-AF65-F5344CB8AC3E}">
        <p14:creationId xmlns:p14="http://schemas.microsoft.com/office/powerpoint/2010/main" val="2700514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892480" cy="6597352"/>
          </a:xfrm>
        </p:spPr>
        <p:txBody>
          <a:bodyPr vert="horz" lIns="91440" tIns="45720" rIns="91440" bIns="45720" rtlCol="0" anchor="t">
            <a:noAutofit/>
          </a:bodyPr>
          <a:lstStyle/>
          <a:p>
            <a:pPr algn="r">
              <a:lnSpc>
                <a:spcPct val="150000"/>
              </a:lnSpc>
            </a:pPr>
            <a:r>
              <a:rPr lang="en-US" sz="2000" dirty="0">
                <a:cs typeface="Koodak" pitchFamily="2" charset="-78"/>
              </a:rPr>
              <a:t> </a:t>
            </a:r>
            <a:r>
              <a:rPr lang="fa-IR" sz="2000" dirty="0" smtClean="0">
                <a:cs typeface="Koodak" pitchFamily="2" charset="-78"/>
              </a:rPr>
              <a:t/>
            </a:r>
            <a:br>
              <a:rPr lang="fa-IR" sz="2000" dirty="0" smtClean="0">
                <a:cs typeface="Koodak" pitchFamily="2" charset="-78"/>
              </a:rPr>
            </a:br>
            <a:r>
              <a:rPr lang="fa-IR" b="1" dirty="0" smtClean="0">
                <a:ln w="3175">
                  <a:solidFill>
                    <a:schemeClr val="bg1"/>
                  </a:solidFill>
                </a:ln>
                <a:solidFill>
                  <a:schemeClr val="tx1"/>
                </a:solidFill>
                <a:cs typeface="2  Titr" pitchFamily="2" charset="-78"/>
              </a:rPr>
              <a:t>عیدی وپاداش:</a:t>
            </a:r>
            <a:r>
              <a:rPr lang="en-US" sz="2000" dirty="0">
                <a:cs typeface="Koodak" pitchFamily="2" charset="-78"/>
              </a:rPr>
              <a:t/>
            </a:r>
            <a:br>
              <a:rPr lang="en-US" sz="2000" dirty="0">
                <a:cs typeface="Koodak" pitchFamily="2" charset="-78"/>
              </a:rPr>
            </a:br>
            <a:r>
              <a:rPr lang="fa-IR" sz="1800" dirty="0">
                <a:cs typeface="+mn-cs"/>
              </a:rPr>
              <a:t>به موجب ماده واحده قانون مربوط به تعیین عیدی و پاداش سالانه کارگران شاغل در کارگاه های مشمول قانون کار مصوب 1370/12/06 مجلس شوراي اسلامي، کليه کارفرمايان مکلف اند به هر یک از کارگران خود به نسبت يک سال کار معادل شصت روز مزد آخرین مزد به عنوان عيدي و پاداش بپردازند، مبلغ پرداختي از اين بابت به هر يک از کارگران نبايستي از معادل نود روز حداقل مزد روزانه قانونی تجاوز نمايد. در ابتداي هر دوره مالي مبلغ عيدي و پاداش سالانه بر اساس تجربيات گذشته برآورد مي گردد. سپس عيدي و پاداش ماهانه را محاسبه و به « حساب هزينه حقوق ودستمزد- عيدي و پاداش» بدهکار و «حساب ذخيره عيدي و پاداش» بستانکار مي شود. دليل برآورد مبلغ عيدي و پاداش سالانه در ابتداي دوره مالی و ثبت ماهانه آن این است که بهتر است هزینه مربوط به عیدی و پاداش در طی سال سرشکن شده و فقط در ماه پرداخت عیدی ( عموماً اسفند ماه ) به حساب هزینه منظور نگردد و هزینه یک ماه به صورت انفجاری افزایش نیابد.</a:t>
            </a:r>
            <a:br>
              <a:rPr lang="fa-IR" sz="1800" dirty="0">
                <a:cs typeface="+mn-cs"/>
              </a:rPr>
            </a:br>
            <a:r>
              <a:rPr lang="fa-IR" sz="1800" b="1" dirty="0">
                <a:cs typeface="+mn-cs"/>
              </a:rPr>
              <a:t>حداکثر عیدی قابل پرداخت=حقوق پایه * 3یا دستمزد روزانه *90</a:t>
            </a:r>
            <a:br>
              <a:rPr lang="fa-IR" sz="1800" b="1" dirty="0">
                <a:cs typeface="+mn-cs"/>
              </a:rPr>
            </a:br>
            <a:r>
              <a:rPr lang="fa-IR" sz="1800" b="1" dirty="0">
                <a:cs typeface="+mn-cs"/>
              </a:rPr>
              <a:t>حداقل عیدی قابل پرداخت=حقوق پایه *2 یا دستمزد روزانه *60 </a:t>
            </a:r>
            <a:r>
              <a:rPr lang="en-US" sz="1800" b="1" dirty="0">
                <a:cs typeface="+mn-cs"/>
              </a:rPr>
              <a:t/>
            </a:r>
            <a:br>
              <a:rPr lang="en-US" sz="1800" b="1" dirty="0">
                <a:cs typeface="+mn-cs"/>
              </a:rPr>
            </a:br>
            <a:endParaRPr lang="en-US" sz="1800" b="1" dirty="0">
              <a:cs typeface="+mn-cs"/>
            </a:endParaRPr>
          </a:p>
        </p:txBody>
      </p:sp>
    </p:spTree>
    <p:extLst>
      <p:ext uri="{BB962C8B-B14F-4D97-AF65-F5344CB8AC3E}">
        <p14:creationId xmlns:p14="http://schemas.microsoft.com/office/powerpoint/2010/main" val="278456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
            <a:ext cx="9144000" cy="6812121"/>
          </a:xfrm>
          <a:prstGeom prst="rect">
            <a:avLst/>
          </a:prstGeom>
        </p:spPr>
        <p:txBody>
          <a:bodyPr wrap="square">
            <a:spAutoFit/>
          </a:bodyPr>
          <a:lstStyle/>
          <a:p>
            <a:pPr algn="just">
              <a:lnSpc>
                <a:spcPct val="150000"/>
              </a:lnSpc>
              <a:spcAft>
                <a:spcPts val="1000"/>
              </a:spcAft>
            </a:pPr>
            <a:r>
              <a:rPr lang="fa-IR" sz="4000" b="1" dirty="0">
                <a:latin typeface="Aldhabi" panose="01000000000000000000" pitchFamily="2" charset="-78"/>
                <a:ea typeface="Times New Roman" panose="02020603050405020304" pitchFamily="18" charset="0"/>
                <a:cs typeface="Aldhabi" panose="01000000000000000000" pitchFamily="2" charset="-78"/>
              </a:rPr>
              <a:t>روشهای ثبت هزینه پاداش:</a:t>
            </a:r>
            <a:endParaRPr lang="en-US" sz="4000" dirty="0">
              <a:latin typeface="Aldhabi" panose="01000000000000000000" pitchFamily="2" charset="-78"/>
              <a:ea typeface="Calibri" panose="020F0502020204030204" pitchFamily="34" charset="0"/>
              <a:cs typeface="Aldhabi" panose="01000000000000000000" pitchFamily="2" charset="-78"/>
            </a:endParaRPr>
          </a:p>
          <a:p>
            <a:pPr algn="just">
              <a:lnSpc>
                <a:spcPct val="150000"/>
              </a:lnSpc>
              <a:spcAft>
                <a:spcPts val="1000"/>
              </a:spcAft>
            </a:pPr>
            <a:r>
              <a:rPr lang="fa-IR" b="1" dirty="0">
                <a:latin typeface="2  Nazanin"/>
                <a:ea typeface="Times New Roman" panose="02020603050405020304" pitchFamily="18" charset="0"/>
              </a:rPr>
              <a:t>در پایان هر ماه که لیست حقوق و دستمزد تهیه می شود هزینه حقوق و دستمزد ایام مرخصی سهم آن ماه نیز محاسبه شده وبه حساب کنترل هزینه حقوق و دستمزد، بدهکارو به حساب ذخیره دستمزد ایام مرخصی بستانکار می گردد. </a:t>
            </a:r>
          </a:p>
          <a:p>
            <a:pPr lvl="0" algn="justLow" eaLnBrk="0" fontAlgn="base" hangingPunct="0">
              <a:spcBef>
                <a:spcPct val="0"/>
              </a:spcBef>
              <a:spcAft>
                <a:spcPct val="0"/>
              </a:spcAft>
            </a:pPr>
            <a:r>
              <a:rPr lang="fa-IR" altLang="en-US" b="1" dirty="0">
                <a:latin typeface="2  Nazanin"/>
                <a:ea typeface="Times New Roman" panose="02020603050405020304" pitchFamily="18" charset="0"/>
              </a:rPr>
              <a:t> حساب کنترل هزینه حقوق و دستمزد ×××</a:t>
            </a:r>
          </a:p>
          <a:p>
            <a:pPr algn="justLow" eaLnBrk="0" fontAlgn="base" hangingPunct="0">
              <a:spcBef>
                <a:spcPct val="0"/>
              </a:spcBef>
              <a:spcAft>
                <a:spcPct val="0"/>
              </a:spcAft>
            </a:pPr>
            <a:r>
              <a:rPr lang="fa-IR" altLang="en-US" b="1" dirty="0">
                <a:latin typeface="2  Nazanin"/>
              </a:rPr>
              <a:t>                                                        حقوق پرداختنی                        </a:t>
            </a:r>
            <a:r>
              <a:rPr lang="fa-IR" altLang="en-US" b="1" dirty="0">
                <a:latin typeface="2  Nazanin"/>
                <a:ea typeface="Times New Roman" panose="02020603050405020304" pitchFamily="18" charset="0"/>
              </a:rPr>
              <a:t>×××</a:t>
            </a:r>
            <a:endParaRPr lang="en-US" altLang="en-US" b="1" dirty="0">
              <a:latin typeface="2  Nazanin"/>
            </a:endParaRPr>
          </a:p>
          <a:p>
            <a:pPr lvl="0" algn="justLow" eaLnBrk="0" fontAlgn="base" hangingPunct="0">
              <a:spcBef>
                <a:spcPct val="0"/>
              </a:spcBef>
              <a:spcAft>
                <a:spcPct val="0"/>
              </a:spcAft>
            </a:pPr>
            <a:r>
              <a:rPr lang="fa-IR" altLang="en-US" b="1" dirty="0">
                <a:latin typeface="2  Nazanin"/>
                <a:ea typeface="Times New Roman" panose="02020603050405020304" pitchFamily="18" charset="0"/>
              </a:rPr>
              <a:t>                                                       حساب ذخیره پاداش                      ×××</a:t>
            </a:r>
          </a:p>
          <a:p>
            <a:pPr algn="justLow" eaLnBrk="0" fontAlgn="base" hangingPunct="0">
              <a:spcBef>
                <a:spcPct val="0"/>
              </a:spcBef>
              <a:spcAft>
                <a:spcPct val="0"/>
              </a:spcAft>
            </a:pPr>
            <a:r>
              <a:rPr lang="fa-IR" b="1" dirty="0">
                <a:latin typeface="2  Nazanin"/>
              </a:rPr>
              <a:t>ضمناً هزینه دستمزد ایام مرخصی کارکنانی که بطور مستقیم در تولیدی کار می کنند بحساب کنترل سربار ساخت و کارکنانی که در قسمتهای اداری و تشکیلاتی و توزیع و فروش مشغول بکار باشند به ترتیب بحساب کنترل سربار اداری و کنترل سربار توزیع و فروش بدهکار می شود و در مقابل حساب کنترل هزینه و دستمزد بستانکار می گردد. </a:t>
            </a:r>
            <a:endParaRPr lang="en-US" b="1" dirty="0">
              <a:latin typeface="2  Nazanin"/>
            </a:endParaRPr>
          </a:p>
          <a:p>
            <a:pPr algn="justLow" eaLnBrk="0" fontAlgn="base" hangingPunct="0">
              <a:spcBef>
                <a:spcPct val="0"/>
              </a:spcBef>
              <a:spcAft>
                <a:spcPct val="0"/>
              </a:spcAft>
            </a:pPr>
            <a:r>
              <a:rPr lang="fa-IR" b="1" dirty="0">
                <a:latin typeface="2  Nazanin"/>
                <a:ea typeface="Calibri" panose="020F0502020204030204" pitchFamily="34" charset="0"/>
              </a:rPr>
              <a:t>   کنترل کاردرجریان ساخت             </a:t>
            </a:r>
            <a:r>
              <a:rPr lang="fa-IR" b="1" dirty="0" smtClean="0">
                <a:latin typeface="2  Nazanin"/>
                <a:ea typeface="Calibri" panose="020F0502020204030204" pitchFamily="34" charset="0"/>
              </a:rPr>
              <a:t>×××(حقوق </a:t>
            </a:r>
            <a:r>
              <a:rPr lang="fa-IR" b="1" dirty="0">
                <a:latin typeface="2  Nazanin"/>
                <a:ea typeface="Calibri" panose="020F0502020204030204" pitchFamily="34" charset="0"/>
              </a:rPr>
              <a:t>ودستمزد </a:t>
            </a:r>
            <a:r>
              <a:rPr lang="fa-IR" b="1" dirty="0" smtClean="0">
                <a:latin typeface="2  Nazanin"/>
                <a:ea typeface="Calibri" panose="020F0502020204030204" pitchFamily="34" charset="0"/>
              </a:rPr>
              <a:t>سال)</a:t>
            </a:r>
            <a:endParaRPr lang="fa-IR" b="1" dirty="0">
              <a:latin typeface="2  Nazanin"/>
              <a:ea typeface="Calibri" panose="020F0502020204030204" pitchFamily="34" charset="0"/>
            </a:endParaRPr>
          </a:p>
          <a:p>
            <a:pPr lvl="0" algn="justLow" eaLnBrk="0" fontAlgn="base" hangingPunct="0">
              <a:spcBef>
                <a:spcPct val="0"/>
              </a:spcBef>
              <a:spcAft>
                <a:spcPct val="0"/>
              </a:spcAft>
            </a:pPr>
            <a:r>
              <a:rPr lang="fa-IR" b="1" dirty="0">
                <a:latin typeface="2  Nazanin"/>
                <a:ea typeface="Calibri" panose="020F0502020204030204" pitchFamily="34" charset="0"/>
              </a:rPr>
              <a:t>   حساب کنترل سربار ساخت           </a:t>
            </a:r>
            <a:r>
              <a:rPr lang="fa-IR" b="1" dirty="0" smtClean="0">
                <a:latin typeface="2  Nazanin"/>
                <a:ea typeface="Calibri" panose="020F0502020204030204" pitchFamily="34" charset="0"/>
              </a:rPr>
              <a:t>×××(ذخیره پاداش)</a:t>
            </a:r>
            <a:endParaRPr lang="fa-IR" b="1" dirty="0">
              <a:latin typeface="2  Nazanin"/>
              <a:ea typeface="Calibri" panose="020F0502020204030204" pitchFamily="34" charset="0"/>
            </a:endParaRPr>
          </a:p>
          <a:p>
            <a:pPr lvl="0" algn="justLow" eaLnBrk="0" fontAlgn="base" hangingPunct="0">
              <a:spcBef>
                <a:spcPct val="0"/>
              </a:spcBef>
              <a:spcAft>
                <a:spcPct val="0"/>
              </a:spcAft>
            </a:pPr>
            <a:r>
              <a:rPr lang="fa-IR" b="1" dirty="0">
                <a:latin typeface="2  Nazanin"/>
                <a:ea typeface="Calibri" panose="020F0502020204030204" pitchFamily="34" charset="0"/>
              </a:rPr>
              <a:t>   حساب سربار اداری و تشکیلاتی   ×××</a:t>
            </a:r>
          </a:p>
          <a:p>
            <a:pPr lvl="0" algn="justLow" eaLnBrk="0" fontAlgn="base" hangingPunct="0">
              <a:spcBef>
                <a:spcPct val="0"/>
              </a:spcBef>
              <a:spcAft>
                <a:spcPct val="0"/>
              </a:spcAft>
            </a:pPr>
            <a:r>
              <a:rPr lang="fa-IR" b="1" dirty="0">
                <a:latin typeface="2  Nazanin"/>
                <a:ea typeface="Calibri" panose="020F0502020204030204" pitchFamily="34" charset="0"/>
              </a:rPr>
              <a:t>    حساب سربار توزیع و فروش      ×××</a:t>
            </a:r>
          </a:p>
          <a:p>
            <a:pPr lvl="0" algn="justLow" eaLnBrk="0" fontAlgn="base" hangingPunct="0">
              <a:spcBef>
                <a:spcPct val="0"/>
              </a:spcBef>
              <a:spcAft>
                <a:spcPct val="0"/>
              </a:spcAft>
            </a:pPr>
            <a:r>
              <a:rPr lang="fa-IR" b="1" dirty="0">
                <a:latin typeface="2  Nazanin"/>
                <a:ea typeface="Calibri" panose="020F0502020204030204" pitchFamily="34" charset="0"/>
              </a:rPr>
              <a:t>                                                           حساب کنترل هزینه حقوق و دستمزد ×××</a:t>
            </a:r>
          </a:p>
          <a:p>
            <a:pPr lvl="0" algn="justLow" eaLnBrk="0" fontAlgn="base" hangingPunct="0">
              <a:spcBef>
                <a:spcPct val="0"/>
              </a:spcBef>
              <a:spcAft>
                <a:spcPct val="0"/>
              </a:spcAft>
            </a:pPr>
            <a:r>
              <a:rPr lang="fa-IR" b="1" dirty="0">
                <a:solidFill>
                  <a:srgbClr val="0070C0"/>
                </a:solidFill>
                <a:latin typeface="2  Nazanin"/>
                <a:ea typeface="Calibri" panose="020F0502020204030204" pitchFamily="34" charset="0"/>
              </a:rPr>
              <a:t>ثبت تسهیم پاداش مربوط به ماه </a:t>
            </a:r>
          </a:p>
          <a:p>
            <a:pPr lvl="0" algn="justLow" eaLnBrk="0" fontAlgn="base" hangingPunct="0">
              <a:spcBef>
                <a:spcPct val="0"/>
              </a:spcBef>
              <a:spcAft>
                <a:spcPct val="0"/>
              </a:spcAft>
            </a:pPr>
            <a:endParaRPr lang="fa-IR" b="1" dirty="0">
              <a:latin typeface="2  Nazanin"/>
              <a:ea typeface="Calibri" panose="020F0502020204030204" pitchFamily="34" charset="0"/>
            </a:endParaRPr>
          </a:p>
          <a:p>
            <a:pPr lvl="0" algn="justLow" eaLnBrk="0" fontAlgn="base" hangingPunct="0">
              <a:spcBef>
                <a:spcPct val="0"/>
              </a:spcBef>
              <a:spcAft>
                <a:spcPct val="0"/>
              </a:spcAft>
            </a:pPr>
            <a:r>
              <a:rPr lang="fa-IR" b="1" dirty="0">
                <a:latin typeface="2  Nazanin"/>
                <a:ea typeface="Calibri" panose="020F0502020204030204" pitchFamily="34" charset="0"/>
              </a:rPr>
              <a:t> حساب ذخیره پاداش       ×××</a:t>
            </a:r>
          </a:p>
          <a:p>
            <a:pPr lvl="0" algn="justLow" eaLnBrk="0" fontAlgn="base" hangingPunct="0">
              <a:spcBef>
                <a:spcPct val="0"/>
              </a:spcBef>
              <a:spcAft>
                <a:spcPct val="0"/>
              </a:spcAft>
            </a:pPr>
            <a:r>
              <a:rPr lang="fa-IR" b="1" dirty="0">
                <a:latin typeface="2  Nazanin"/>
                <a:ea typeface="Calibri" panose="020F0502020204030204" pitchFamily="34" charset="0"/>
              </a:rPr>
              <a:t>                                                             بانک (صندوق) ×××</a:t>
            </a:r>
          </a:p>
          <a:p>
            <a:pPr lvl="0" algn="justLow" eaLnBrk="0" fontAlgn="base" hangingPunct="0">
              <a:spcBef>
                <a:spcPct val="0"/>
              </a:spcBef>
              <a:spcAft>
                <a:spcPct val="0"/>
              </a:spcAft>
            </a:pPr>
            <a:r>
              <a:rPr lang="fa-IR" b="1" dirty="0">
                <a:solidFill>
                  <a:srgbClr val="0070C0"/>
                </a:solidFill>
                <a:latin typeface="2  Nazanin"/>
                <a:ea typeface="Calibri" panose="020F0502020204030204" pitchFamily="34" charset="0"/>
              </a:rPr>
              <a:t>ثبت پرداخت پاداش کارکنان</a:t>
            </a:r>
          </a:p>
          <a:p>
            <a:pPr lvl="0" algn="justLow" eaLnBrk="0" fontAlgn="base" hangingPunct="0">
              <a:spcBef>
                <a:spcPct val="0"/>
              </a:spcBef>
              <a:spcAft>
                <a:spcPct val="0"/>
              </a:spcAft>
            </a:pPr>
            <a:endParaRPr lang="fa-IR" b="1" dirty="0">
              <a:latin typeface="Calibri" panose="020F0502020204030204" pitchFamily="34" charset="0"/>
              <a:ea typeface="Calibri" panose="020F0502020204030204" pitchFamily="34" charset="0"/>
            </a:endParaRPr>
          </a:p>
        </p:txBody>
      </p:sp>
      <p:sp>
        <p:nvSpPr>
          <p:cNvPr id="3" name="Rectangle 2"/>
          <p:cNvSpPr>
            <a:spLocks noChangeArrowheads="1"/>
          </p:cNvSpPr>
          <p:nvPr/>
        </p:nvSpPr>
        <p:spPr bwMode="auto">
          <a:xfrm>
            <a:off x="895927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44477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7504" y="0"/>
            <a:ext cx="9036496" cy="4955203"/>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32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3200" b="1" i="0" u="none" strike="noStrike" kern="1200" cap="none" spc="0" normalizeH="0" baseline="0" noProof="0" dirty="0">
              <a:ln>
                <a:noFill/>
              </a:ln>
              <a:solidFill>
                <a:srgbClr val="5B9BD5">
                  <a:lumMod val="50000"/>
                </a:srgbClr>
              </a:solidFill>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Arial" panose="020B0604020202020204" pitchFamily="34" charset="0"/>
              </a:rPr>
              <a:t>نکته:</a:t>
            </a:r>
            <a:r>
              <a:rPr kumimoji="0" lang="fa-IR" sz="2000" b="1"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تسهیم </a:t>
            </a: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هزینه حقوق ودستمزد وهزینه وابسته به آن،مربوط به پرسنلی است که درقسمتهایی تظیر کارخانه اداری،توزیع وفروش به کار اشتغال دارند.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در این صورت جمع حقوق ودستمزد مستقیم به حساب کنترل کالای در جریان ساخت و هزینه حقوق ودستمزد غیر مستقیم کارخانه وهزینه های وابسته به حقوق ودستمزد مستقیم وغیر مستقیم کارخانه مانند فوق العاده ها مثل اضافه کاری و شبکاری ونوبتکاری ،حق بیمه اجتماعی دستمزد مستقیم وغیر مستقیم ،حق بیمه بیکاری دستمزد مستقیم وغیر مستقیم ،مزایای پایان خدمت کارکنان،هزینه دستمزد اوقات تلف شده،فوق العاده پرداختی به کارکنان،حقوق ودستمزد ایام مرخصی به حساب کنترل سربار ساخت بدهکار می گردد.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هزینه حقوق و دستمزد کارکنان توزیع وفروش به حساب کنترل سربارتوزیع وفروش بدهکار می گردد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هزینه حقوق و دستمزد کارکنان اداری وتشکیلاتی به حساب کنترل سرباراداری وتشکیلاتی بدهکار می گردد</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002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4627" y="764706"/>
            <a:ext cx="8949375" cy="1200329"/>
          </a:xfrm>
          <a:prstGeom prst="rect">
            <a:avLst/>
          </a:prstGeom>
        </p:spPr>
        <p:txBody>
          <a:bodyPr wrap="square">
            <a:spAutoFit/>
          </a:bodyPr>
          <a:lstStyle/>
          <a:p>
            <a:pPr>
              <a:lnSpc>
                <a:spcPct val="120000"/>
              </a:lnSpc>
            </a:pPr>
            <a:r>
              <a:rPr lang="fa-IR" b="1" dirty="0">
                <a:ln w="3175">
                  <a:solidFill>
                    <a:srgbClr val="0070C0"/>
                  </a:solidFill>
                </a:ln>
                <a:latin typeface="Calibri"/>
                <a:ea typeface="Times New Roman"/>
              </a:rPr>
              <a:t>نکته: </a:t>
            </a:r>
            <a:r>
              <a:rPr lang="fa-IR" sz="2000" dirty="0">
                <a:latin typeface="+mj-lt"/>
                <a:ea typeface="+mj-ea"/>
              </a:rPr>
              <a:t>با توجه به ا</a:t>
            </a:r>
            <a:r>
              <a:rPr lang="ar-SA" sz="2000" dirty="0">
                <a:latin typeface="+mj-lt"/>
                <a:ea typeface="+mj-ea"/>
              </a:rPr>
              <a:t>ي</a:t>
            </a:r>
            <a:r>
              <a:rPr lang="fa-IR" sz="2000" dirty="0">
                <a:latin typeface="+mj-lt"/>
                <a:ea typeface="+mj-ea"/>
              </a:rPr>
              <a:t>نکه در قانون کار ۴۴ ساعت کار براي يک هفته اعلام شده است و يک هفته شامل شش روز کاري و يک روز جمعه براي استراحت است، بنابراين براي محاسبه کل ساعات کار در يک ماه به قرار زير عمل مي­کنيم:</a:t>
            </a:r>
            <a:endParaRPr lang="en-US" sz="2000" dirty="0">
              <a:latin typeface="+mj-lt"/>
              <a:ea typeface="+mj-ea"/>
            </a:endParaRPr>
          </a:p>
        </p:txBody>
      </p:sp>
      <mc:AlternateContent xmlns:mc="http://schemas.openxmlformats.org/markup-compatibility/2006" xmlns:a14="http://schemas.microsoft.com/office/drawing/2010/main">
        <mc:Choice Requires="a14">
          <p:sp>
            <p:nvSpPr>
              <p:cNvPr id="5" name="Rectangle 4"/>
              <p:cNvSpPr/>
              <p:nvPr/>
            </p:nvSpPr>
            <p:spPr>
              <a:xfrm>
                <a:off x="461824" y="2348880"/>
                <a:ext cx="6990496" cy="861774"/>
              </a:xfrm>
              <a:prstGeom prst="rect">
                <a:avLst/>
              </a:prstGeom>
            </p:spPr>
            <p:txBody>
              <a:bodyPr wrap="square">
                <a:spAutoFit/>
              </a:bodyPr>
              <a:lstStyle/>
              <a:p>
                <a:pPr algn="l"/>
                <a:r>
                  <a:rPr lang="fa-IR" sz="2000" dirty="0">
                    <a:latin typeface="+mj-lt"/>
                    <a:ea typeface="+mj-ea"/>
                  </a:rPr>
                  <a:t>(معادل ۷ ساعت و بيست دقيقه) ۷.۳۳ ساعت =  ۶ روز کاري </a:t>
                </a:r>
                <a14:m>
                  <m:oMath xmlns:m="http://schemas.openxmlformats.org/officeDocument/2006/math">
                    <m:r>
                      <a:rPr lang="fa-IR" sz="2000" i="1" dirty="0">
                        <a:latin typeface="Cambria Math"/>
                        <a:ea typeface="Cambria Math"/>
                      </a:rPr>
                      <m:t>÷</m:t>
                    </m:r>
                  </m:oMath>
                </a14:m>
                <a:r>
                  <a:rPr lang="fa-IR" sz="2000" dirty="0">
                    <a:latin typeface="+mj-lt"/>
                    <a:ea typeface="+mj-ea"/>
                  </a:rPr>
                  <a:t> ۴۴ ساعت</a:t>
                </a:r>
                <a:endParaRPr lang="en-US" sz="2000" dirty="0">
                  <a:latin typeface="+mj-lt"/>
                  <a:ea typeface="+mj-ea"/>
                </a:endParaRPr>
              </a:p>
              <a:p>
                <a:pPr algn="l">
                  <a:lnSpc>
                    <a:spcPct val="150000"/>
                  </a:lnSpc>
                </a:pPr>
                <a:r>
                  <a:rPr lang="ar-SA" sz="2000" dirty="0">
                    <a:latin typeface="+mj-lt"/>
                    <a:ea typeface="+mj-ea"/>
                  </a:rPr>
                  <a:t>220 ساعت در ماه = 30 روز × </a:t>
                </a:r>
                <a:r>
                  <a:rPr lang="fa-IR" sz="2000" dirty="0">
                    <a:latin typeface="+mj-lt"/>
                    <a:ea typeface="+mj-ea"/>
                  </a:rPr>
                  <a:t>۷.۳۳ </a:t>
                </a:r>
                <a:r>
                  <a:rPr lang="ar-SA" sz="2000" dirty="0">
                    <a:latin typeface="+mj-lt"/>
                    <a:ea typeface="+mj-ea"/>
                  </a:rPr>
                  <a:t>ساعت</a:t>
                </a:r>
                <a:endParaRPr lang="en-US" sz="2000" dirty="0">
                  <a:latin typeface="+mj-lt"/>
                  <a:ea typeface="+mj-ea"/>
                </a:endParaRPr>
              </a:p>
            </p:txBody>
          </p:sp>
        </mc:Choice>
        <mc:Fallback xmlns="">
          <p:sp>
            <p:nvSpPr>
              <p:cNvPr id="5" name="Rectangle 4"/>
              <p:cNvSpPr>
                <a:spLocks noRot="1" noChangeAspect="1" noMove="1" noResize="1" noEditPoints="1" noAdjustHandles="1" noChangeArrowheads="1" noChangeShapeType="1" noTextEdit="1"/>
              </p:cNvSpPr>
              <p:nvPr/>
            </p:nvSpPr>
            <p:spPr>
              <a:xfrm>
                <a:off x="461824" y="2348880"/>
                <a:ext cx="6990496" cy="861774"/>
              </a:xfrm>
              <a:prstGeom prst="rect">
                <a:avLst/>
              </a:prstGeom>
              <a:blipFill>
                <a:blip r:embed="rId3"/>
                <a:stretch>
                  <a:fillRect l="-960" t="-4225" b="-4930"/>
                </a:stretch>
              </a:blipFill>
            </p:spPr>
            <p:txBody>
              <a:bodyPr/>
              <a:lstStyle/>
              <a:p>
                <a:r>
                  <a:rPr lang="en-US">
                    <a:noFill/>
                  </a:rPr>
                  <a:t> </a:t>
                </a:r>
              </a:p>
            </p:txBody>
          </p:sp>
        </mc:Fallback>
      </mc:AlternateContent>
      <p:sp>
        <p:nvSpPr>
          <p:cNvPr id="6" name="Rectangle 5"/>
          <p:cNvSpPr/>
          <p:nvPr/>
        </p:nvSpPr>
        <p:spPr>
          <a:xfrm>
            <a:off x="194627" y="3429002"/>
            <a:ext cx="8619231" cy="1200329"/>
          </a:xfrm>
          <a:prstGeom prst="rect">
            <a:avLst/>
          </a:prstGeom>
        </p:spPr>
        <p:txBody>
          <a:bodyPr wrap="square">
            <a:spAutoFit/>
          </a:bodyPr>
          <a:lstStyle/>
          <a:p>
            <a:pPr>
              <a:lnSpc>
                <a:spcPct val="120000"/>
              </a:lnSpc>
            </a:pPr>
            <a:r>
              <a:rPr lang="fa-IR" sz="2000" dirty="0">
                <a:latin typeface="+mj-lt"/>
                <a:ea typeface="+mj-ea"/>
              </a:rPr>
              <a:t>در برخي شرکتها نيز هر ماه کاري را چهار هفته متوالي (28 روز=7روز×4هفته) به اضافه دو روز کاري در نظر مي­گيرند و از آنجايي که قانون 44 ساعت کار براي يک هفته اعلام کرده است، کل ساعات کار در يک ماه را به قرار زير محاسبه مي­کنند:</a:t>
            </a:r>
            <a:endParaRPr lang="en-US" sz="2000" dirty="0">
              <a:latin typeface="+mj-lt"/>
              <a:ea typeface="+mj-ea"/>
            </a:endParaRPr>
          </a:p>
        </p:txBody>
      </p:sp>
      <p:sp>
        <p:nvSpPr>
          <p:cNvPr id="7" name="Rectangle 6"/>
          <p:cNvSpPr/>
          <p:nvPr/>
        </p:nvSpPr>
        <p:spPr>
          <a:xfrm>
            <a:off x="461824" y="4581130"/>
            <a:ext cx="7926600" cy="1015663"/>
          </a:xfrm>
          <a:prstGeom prst="rect">
            <a:avLst/>
          </a:prstGeom>
        </p:spPr>
        <p:txBody>
          <a:bodyPr wrap="square">
            <a:spAutoFit/>
          </a:bodyPr>
          <a:lstStyle/>
          <a:p>
            <a:pPr algn="l">
              <a:lnSpc>
                <a:spcPct val="150000"/>
              </a:lnSpc>
            </a:pPr>
            <a:r>
              <a:rPr lang="fa-IR" sz="2000" dirty="0">
                <a:latin typeface="+mj-lt"/>
                <a:ea typeface="+mj-ea"/>
              </a:rPr>
              <a:t>176ساعت براي 4 هفته متوالي = 44 ساعت براي يک هفته × 4  </a:t>
            </a:r>
            <a:endParaRPr lang="en-US" sz="2000" dirty="0">
              <a:latin typeface="+mj-lt"/>
              <a:ea typeface="+mj-ea"/>
            </a:endParaRPr>
          </a:p>
          <a:p>
            <a:pPr algn="l">
              <a:lnSpc>
                <a:spcPct val="150000"/>
              </a:lnSpc>
            </a:pPr>
            <a:r>
              <a:rPr lang="fa-IR" sz="2000" dirty="0">
                <a:latin typeface="+mj-lt"/>
                <a:ea typeface="+mj-ea"/>
              </a:rPr>
              <a:t>192 ساعت کار در ماه = (8 ساعت × 2 روز کاري) + 176ساعت براي 4 هفته متوالي</a:t>
            </a:r>
            <a:endParaRPr lang="en-US" sz="2000" dirty="0">
              <a:latin typeface="+mj-lt"/>
              <a:ea typeface="+mj-ea"/>
            </a:endParaRPr>
          </a:p>
        </p:txBody>
      </p:sp>
    </p:spTree>
    <p:extLst>
      <p:ext uri="{BB962C8B-B14F-4D97-AF65-F5344CB8AC3E}">
        <p14:creationId xmlns:p14="http://schemas.microsoft.com/office/powerpoint/2010/main" val="2433646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12394619" y="2653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 name="Rectangle 2"/>
          <p:cNvSpPr>
            <a:spLocks noChangeArrowheads="1"/>
          </p:cNvSpPr>
          <p:nvPr/>
        </p:nvSpPr>
        <p:spPr bwMode="auto">
          <a:xfrm>
            <a:off x="895927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4"/>
          <p:cNvSpPr>
            <a:spLocks noChangeArrowheads="1"/>
          </p:cNvSpPr>
          <p:nvPr/>
        </p:nvSpPr>
        <p:spPr bwMode="auto">
          <a:xfrm>
            <a:off x="8959271" y="1371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 name="Rectangle 9"/>
          <p:cNvSpPr/>
          <p:nvPr/>
        </p:nvSpPr>
        <p:spPr>
          <a:xfrm>
            <a:off x="323528" y="43934"/>
            <a:ext cx="8820472" cy="5905346"/>
          </a:xfrm>
          <a:prstGeom prst="rect">
            <a:avLst/>
          </a:prstGeom>
        </p:spPr>
        <p:txBody>
          <a:bodyPr vert="horz" lIns="91440" tIns="45720" rIns="91440" bIns="45720" rtlCol="0" anchor="t">
            <a:noAutofit/>
          </a:bodyPr>
          <a:lstStyle/>
          <a:p>
            <a:pPr marL="0" marR="0" lvl="0" indent="0" algn="r" defTabSz="914400" rtl="1" eaLnBrk="1" fontAlgn="auto" latinLnBrk="0" hangingPunct="1">
              <a:lnSpc>
                <a:spcPct val="150000"/>
              </a:lnSpc>
              <a:spcBef>
                <a:spcPct val="0"/>
              </a:spcBef>
              <a:spcAft>
                <a:spcPts val="0"/>
              </a:spcAft>
              <a:buClrTx/>
              <a:buSzTx/>
              <a:buFontTx/>
              <a:buNone/>
              <a:tabLst/>
              <a:defRPr/>
            </a:pPr>
            <a:endParaRPr lang="fa-IR" sz="3200" b="1" dirty="0" smtClean="0">
              <a:ln w="3175">
                <a:solidFill>
                  <a:prstClr val="white"/>
                </a:solidFill>
              </a:ln>
              <a:solidFill>
                <a:srgbClr val="002060"/>
              </a:solidFill>
              <a:latin typeface="Calibri" panose="020F0502020204030204"/>
            </a:endParaRPr>
          </a:p>
          <a:p>
            <a:pPr marL="0" marR="0" lvl="0" indent="0" algn="r" defTabSz="914400" rtl="1" eaLnBrk="1" fontAlgn="auto" latinLnBrk="0" hangingPunct="1">
              <a:lnSpc>
                <a:spcPct val="150000"/>
              </a:lnSpc>
              <a:spcBef>
                <a:spcPct val="0"/>
              </a:spcBef>
              <a:spcAft>
                <a:spcPts val="0"/>
              </a:spcAft>
              <a:buClrTx/>
              <a:buSzTx/>
              <a:buFontTx/>
              <a:buNone/>
              <a:tabLst/>
              <a:defRPr/>
            </a:pPr>
            <a:r>
              <a:rPr lang="fa-IR" sz="3200" b="1" dirty="0" smtClean="0">
                <a:ln w="3175">
                  <a:solidFill>
                    <a:prstClr val="white"/>
                  </a:solidFill>
                </a:ln>
                <a:solidFill>
                  <a:srgbClr val="002060"/>
                </a:solidFill>
                <a:latin typeface="Calibri" panose="020F0502020204030204"/>
              </a:rPr>
              <a:t>م</a:t>
            </a:r>
            <a:r>
              <a:rPr kumimoji="0" lang="fa-IR" sz="3200" b="1" i="0" u="none" strike="noStrike" kern="1200" cap="none" spc="0" normalizeH="0" baseline="0" noProof="0" dirty="0" smtClean="0">
                <a:ln w="3175">
                  <a:solidFill>
                    <a:prstClr val="white"/>
                  </a:solidFill>
                </a:ln>
                <a:solidFill>
                  <a:srgbClr val="002060"/>
                </a:solidFill>
                <a:effectLst/>
                <a:uLnTx/>
                <a:uFillTx/>
                <a:latin typeface="Calibri" panose="020F0502020204030204"/>
              </a:rPr>
              <a:t>ثال:</a:t>
            </a:r>
          </a:p>
          <a:p>
            <a:pPr marL="0" marR="0" lvl="0" indent="0" algn="just" defTabSz="914400" rtl="1" eaLnBrk="1" fontAlgn="auto" latinLnBrk="0" hangingPunct="1">
              <a:lnSpc>
                <a:spcPct val="100000"/>
              </a:lnSpc>
              <a:spcBef>
                <a:spcPct val="0"/>
              </a:spcBef>
              <a:spcAft>
                <a:spcPts val="0"/>
              </a:spcAft>
              <a:buClrTx/>
              <a:buSzTx/>
              <a:buFontTx/>
              <a:buNone/>
              <a:tabLst/>
              <a:defRPr/>
            </a:pPr>
            <a:r>
              <a:rPr lang="fa-IR" sz="2000" dirty="0" smtClean="0">
                <a:solidFill>
                  <a:prstClr val="black"/>
                </a:solidFill>
                <a:latin typeface="Calibri Light" panose="020F0302020204030204"/>
              </a:rPr>
              <a:t>میانگین حقوق ثابت ماهانه شرکت تولیدی یزد برابر با 250 میلیون ریال می باشدطبق پیش بینی در ابتدای هر دوره مالی پاداش سالانه 3برابر میانگین حقوق ثابت ماهانه می باشدنسبت های مرتبط با بخش های متفاوت حقوق ودستمزد شرکت تولیدی دستمزد مستقیمتولید60 درصد،دستمزد غیر مستقیم تولید25 درصد،اداری وفروش 15 درصد می باشد.</a:t>
            </a:r>
          </a:p>
          <a:p>
            <a:pPr marL="0" marR="0" lvl="0" indent="0" algn="just" defTabSz="914400" rtl="1" eaLnBrk="1" fontAlgn="auto" latinLnBrk="0" hangingPunct="1">
              <a:lnSpc>
                <a:spcPct val="100000"/>
              </a:lnSpc>
              <a:spcBef>
                <a:spcPct val="0"/>
              </a:spcBef>
              <a:spcAft>
                <a:spcPts val="0"/>
              </a:spcAft>
              <a:buClrTx/>
              <a:buSzTx/>
              <a:buFontTx/>
              <a:buNone/>
              <a:tabLst/>
              <a:defRPr/>
            </a:pPr>
            <a:r>
              <a:rPr lang="fa-IR" sz="2000" dirty="0" smtClean="0">
                <a:solidFill>
                  <a:prstClr val="black"/>
                </a:solidFill>
                <a:latin typeface="Calibri Light" panose="020F0302020204030204"/>
              </a:rPr>
              <a:t>مطلوب است الف)محاسبه وثبت ذخیره پاداش </a:t>
            </a:r>
          </a:p>
          <a:p>
            <a:pPr marL="0" marR="0" lvl="0" indent="0" algn="just" defTabSz="914400" rtl="1" eaLnBrk="1" fontAlgn="auto" latinLnBrk="0" hangingPunct="1">
              <a:lnSpc>
                <a:spcPct val="100000"/>
              </a:lnSpc>
              <a:spcBef>
                <a:spcPct val="0"/>
              </a:spcBef>
              <a:spcAft>
                <a:spcPts val="0"/>
              </a:spcAft>
              <a:buClrTx/>
              <a:buSzTx/>
              <a:buFontTx/>
              <a:buNone/>
              <a:tabLst/>
              <a:defRPr/>
            </a:pPr>
            <a:r>
              <a:rPr lang="fa-IR" sz="2000" dirty="0" smtClean="0">
                <a:solidFill>
                  <a:prstClr val="black"/>
                </a:solidFill>
                <a:latin typeface="Calibri Light" panose="020F0302020204030204"/>
              </a:rPr>
              <a:t>ب)محاسبه وتخصیص پاداش</a:t>
            </a:r>
          </a:p>
          <a:p>
            <a:pPr marL="0" marR="0" lvl="0" indent="0" algn="just" defTabSz="914400" rtl="1" eaLnBrk="1" fontAlgn="auto" latinLnBrk="0" hangingPunct="1">
              <a:lnSpc>
                <a:spcPct val="100000"/>
              </a:lnSpc>
              <a:spcBef>
                <a:spcPct val="0"/>
              </a:spcBef>
              <a:spcAft>
                <a:spcPts val="0"/>
              </a:spcAft>
              <a:buClrTx/>
              <a:buSzTx/>
              <a:buFontTx/>
              <a:buNone/>
              <a:tabLst/>
              <a:defRPr/>
            </a:pPr>
            <a:r>
              <a:rPr lang="fa-IR" sz="2000" dirty="0" smtClean="0">
                <a:solidFill>
                  <a:srgbClr val="0070C0"/>
                </a:solidFill>
                <a:latin typeface="Calibri Light" panose="020F0302020204030204"/>
              </a:rPr>
              <a:t>محاسبه وثبت ذخیره پاداش</a:t>
            </a:r>
          </a:p>
          <a:p>
            <a:pPr marL="0" marR="0" lvl="0" indent="0" algn="just" defTabSz="914400" rtl="0" eaLnBrk="1" fontAlgn="auto" latinLnBrk="0" hangingPunct="1">
              <a:lnSpc>
                <a:spcPct val="100000"/>
              </a:lnSpc>
              <a:spcBef>
                <a:spcPct val="0"/>
              </a:spcBef>
              <a:spcAft>
                <a:spcPts val="0"/>
              </a:spcAft>
              <a:buClrTx/>
              <a:buSzTx/>
              <a:buFontTx/>
              <a:buNone/>
              <a:tabLst/>
              <a:defRPr/>
            </a:pPr>
            <a:r>
              <a:rPr lang="fa-IR" sz="2000" dirty="0" smtClean="0">
                <a:solidFill>
                  <a:prstClr val="black"/>
                </a:solidFill>
                <a:latin typeface="Calibri Light" panose="020F0302020204030204"/>
              </a:rPr>
              <a:t>پاداش سالانه            750.000.000=3*250.000.000</a:t>
            </a:r>
          </a:p>
          <a:p>
            <a:pPr marL="0" marR="0" lvl="0" indent="0" algn="just" defTabSz="914400" rtl="0" eaLnBrk="1" fontAlgn="auto" latinLnBrk="0" hangingPunct="1">
              <a:lnSpc>
                <a:spcPct val="100000"/>
              </a:lnSpc>
              <a:spcBef>
                <a:spcPct val="0"/>
              </a:spcBef>
              <a:spcAft>
                <a:spcPts val="0"/>
              </a:spcAft>
              <a:buClrTx/>
              <a:buSzTx/>
              <a:buFontTx/>
              <a:buNone/>
              <a:tabLst/>
              <a:defRPr/>
            </a:pPr>
            <a:r>
              <a:rPr lang="fa-IR" sz="2000" dirty="0" smtClean="0">
                <a:solidFill>
                  <a:prstClr val="black"/>
                </a:solidFill>
                <a:latin typeface="Calibri Light" panose="020F0302020204030204"/>
              </a:rPr>
              <a:t>پاداش ماهانه            62.500.000=750.000.000/12</a:t>
            </a:r>
          </a:p>
          <a:p>
            <a:pPr marL="0" marR="0" lvl="0" indent="0" algn="just" defTabSz="914400" eaLnBrk="1" fontAlgn="auto" latinLnBrk="0" hangingPunct="1">
              <a:lnSpc>
                <a:spcPct val="100000"/>
              </a:lnSpc>
              <a:spcBef>
                <a:spcPct val="0"/>
              </a:spcBef>
              <a:spcAft>
                <a:spcPts val="0"/>
              </a:spcAft>
              <a:buClrTx/>
              <a:buSzTx/>
              <a:buFontTx/>
              <a:buNone/>
              <a:tabLst/>
              <a:defRPr/>
            </a:pPr>
            <a:r>
              <a:rPr lang="fa-IR" sz="2000" dirty="0" smtClean="0">
                <a:solidFill>
                  <a:prstClr val="black"/>
                </a:solidFill>
                <a:latin typeface="Calibri Light" panose="020F0302020204030204"/>
              </a:rPr>
              <a:t>کنترل حقوق ودستمزد                  312.500.000</a:t>
            </a:r>
          </a:p>
          <a:p>
            <a:pPr marL="0" marR="0" lvl="0" indent="0" algn="just" defTabSz="914400" eaLnBrk="1" fontAlgn="auto" latinLnBrk="0" hangingPunct="1">
              <a:lnSpc>
                <a:spcPct val="100000"/>
              </a:lnSpc>
              <a:spcBef>
                <a:spcPct val="0"/>
              </a:spcBef>
              <a:spcAft>
                <a:spcPts val="0"/>
              </a:spcAft>
              <a:buClrTx/>
              <a:buSzTx/>
              <a:buFontTx/>
              <a:buNone/>
              <a:tabLst/>
              <a:defRPr/>
            </a:pPr>
            <a:r>
              <a:rPr lang="fa-IR" sz="2000" dirty="0" smtClean="0">
                <a:solidFill>
                  <a:prstClr val="black"/>
                </a:solidFill>
                <a:latin typeface="Calibri Light" panose="020F0302020204030204"/>
              </a:rPr>
              <a:t>                     ذخیره پاداش                          62.500.000</a:t>
            </a:r>
          </a:p>
          <a:p>
            <a:pPr marL="0" marR="0" lvl="0" indent="0" algn="just" defTabSz="914400" eaLnBrk="1" fontAlgn="auto" latinLnBrk="0" hangingPunct="1">
              <a:lnSpc>
                <a:spcPct val="100000"/>
              </a:lnSpc>
              <a:spcBef>
                <a:spcPct val="0"/>
              </a:spcBef>
              <a:spcAft>
                <a:spcPts val="0"/>
              </a:spcAft>
              <a:buClrTx/>
              <a:buSzTx/>
              <a:buFontTx/>
              <a:buNone/>
              <a:tabLst/>
              <a:defRPr/>
            </a:pPr>
            <a:r>
              <a:rPr lang="fa-IR" sz="2000" dirty="0" smtClean="0">
                <a:solidFill>
                  <a:prstClr val="black"/>
                </a:solidFill>
                <a:latin typeface="Calibri Light" panose="020F0302020204030204"/>
              </a:rPr>
              <a:t>                   حقوق پرداختنی                        250.000.000</a:t>
            </a:r>
          </a:p>
          <a:p>
            <a:pPr marL="0" marR="0" lvl="0" indent="0" algn="just" defTabSz="914400" eaLnBrk="1" fontAlgn="auto" latinLnBrk="0" hangingPunct="1">
              <a:lnSpc>
                <a:spcPct val="100000"/>
              </a:lnSpc>
              <a:spcBef>
                <a:spcPct val="0"/>
              </a:spcBef>
              <a:spcAft>
                <a:spcPts val="0"/>
              </a:spcAft>
              <a:buClrTx/>
              <a:buSzTx/>
              <a:buFontTx/>
              <a:buNone/>
              <a:tabLst/>
              <a:defRPr/>
            </a:pPr>
            <a:r>
              <a:rPr lang="fa-IR" sz="2000" dirty="0" smtClean="0">
                <a:solidFill>
                  <a:srgbClr val="0070C0"/>
                </a:solidFill>
                <a:latin typeface="Calibri Light" panose="020F0302020204030204"/>
              </a:rPr>
              <a:t>ثبت پاداش</a:t>
            </a:r>
          </a:p>
          <a:p>
            <a:pPr marL="0" marR="0" lvl="0" indent="0" algn="just" defTabSz="914400" eaLnBrk="1" fontAlgn="auto" latinLnBrk="0" hangingPunct="1">
              <a:lnSpc>
                <a:spcPct val="100000"/>
              </a:lnSpc>
              <a:spcBef>
                <a:spcPct val="0"/>
              </a:spcBef>
              <a:spcAft>
                <a:spcPts val="0"/>
              </a:spcAft>
              <a:buClrTx/>
              <a:buSzTx/>
              <a:buFontTx/>
              <a:buNone/>
              <a:tabLst/>
              <a:defRPr/>
            </a:pPr>
            <a:endParaRPr lang="fa-IR" sz="2000" dirty="0" smtClean="0">
              <a:solidFill>
                <a:prstClr val="black"/>
              </a:solidFill>
              <a:latin typeface="Calibri Light" panose="020F0302020204030204"/>
            </a:endParaRPr>
          </a:p>
        </p:txBody>
      </p:sp>
    </p:spTree>
    <p:extLst>
      <p:ext uri="{BB962C8B-B14F-4D97-AF65-F5344CB8AC3E}">
        <p14:creationId xmlns:p14="http://schemas.microsoft.com/office/powerpoint/2010/main" val="554985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12394619" y="2653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 name="Rectangle 2"/>
          <p:cNvSpPr>
            <a:spLocks noChangeArrowheads="1"/>
          </p:cNvSpPr>
          <p:nvPr/>
        </p:nvSpPr>
        <p:spPr bwMode="auto">
          <a:xfrm>
            <a:off x="895927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4"/>
          <p:cNvSpPr>
            <a:spLocks noChangeArrowheads="1"/>
          </p:cNvSpPr>
          <p:nvPr/>
        </p:nvSpPr>
        <p:spPr bwMode="auto">
          <a:xfrm>
            <a:off x="8959271" y="1371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a-IR"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 name="Rectangle 9"/>
          <p:cNvSpPr/>
          <p:nvPr/>
        </p:nvSpPr>
        <p:spPr>
          <a:xfrm>
            <a:off x="0" y="188640"/>
            <a:ext cx="9144000" cy="6192688"/>
          </a:xfrm>
          <a:prstGeom prst="rect">
            <a:avLst/>
          </a:prstGeom>
        </p:spPr>
        <p:txBody>
          <a:bodyPr vert="horz" lIns="91440" tIns="45720" rIns="91440" bIns="45720" rtlCol="0" anchor="t">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Koodak" pitchFamily="2" charset="-78"/>
            </a:endParaRPr>
          </a:p>
          <a:p>
            <a:pPr marL="0" marR="0" lvl="0" indent="0" algn="r" defTabSz="914400" rtl="1" eaLnBrk="1" fontAlgn="auto" latinLnBrk="0" hangingPunct="1">
              <a:lnSpc>
                <a:spcPct val="150000"/>
              </a:lnSpc>
              <a:spcBef>
                <a:spcPct val="0"/>
              </a:spcBef>
              <a:spcAft>
                <a:spcPts val="0"/>
              </a:spcAft>
              <a:buClrTx/>
              <a:buSzTx/>
              <a:buFontTx/>
              <a:buNone/>
              <a:tabLst/>
              <a:defRPr/>
            </a:pPr>
            <a:r>
              <a:rPr kumimoji="0" lang="fa-IR" sz="2000" b="0" i="0" u="none" strike="noStrike" kern="1200" cap="none" spc="0" normalizeH="0" baseline="0" noProof="0" dirty="0" smtClean="0">
                <a:ln>
                  <a:noFill/>
                </a:ln>
                <a:solidFill>
                  <a:srgbClr val="002060"/>
                </a:solidFill>
                <a:effectLst/>
                <a:uLnTx/>
                <a:uFillTx/>
                <a:latin typeface="Calibri Light" panose="020F0302020204030204"/>
                <a:ea typeface="+mn-ea"/>
                <a:cs typeface="Arial" panose="020B0604020202020204" pitchFamily="34" charset="0"/>
              </a:rPr>
              <a:t>نحوه محاسبه وتخصیص پاداش</a:t>
            </a:r>
          </a:p>
          <a:p>
            <a:pPr marL="0" marR="0" lvl="0" indent="0" algn="l" defTabSz="914400" rtl="0" eaLnBrk="1" fontAlgn="auto" latinLnBrk="0" hangingPunct="1">
              <a:lnSpc>
                <a:spcPct val="150000"/>
              </a:lnSpc>
              <a:spcBef>
                <a:spcPct val="0"/>
              </a:spcBef>
              <a:spcAft>
                <a:spcPts val="0"/>
              </a:spcAft>
              <a:buClrTx/>
              <a:buSzTx/>
              <a:buFontTx/>
              <a:buNone/>
              <a:tabLst/>
              <a:defRPr/>
            </a:pPr>
            <a:r>
              <a:rPr lang="fa-IR" sz="2000" dirty="0" smtClean="0">
                <a:latin typeface="Calibri Light" panose="020F0302020204030204"/>
                <a:cs typeface="Arial" panose="020B0604020202020204" pitchFamily="34" charset="0"/>
              </a:rPr>
              <a:t>سهم ذخیره پاداش به دستمزد مستقیم                    37.500.000=60%*62.500.000</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fa-IR" sz="2000" b="0" i="0" u="none" strike="noStrike" kern="1200" cap="none" spc="0" normalizeH="0" baseline="0" noProof="0" dirty="0" smtClean="0">
                <a:ln>
                  <a:noFill/>
                </a:ln>
                <a:effectLst/>
                <a:uLnTx/>
                <a:uFillTx/>
                <a:latin typeface="Calibri Light" panose="020F0302020204030204"/>
                <a:ea typeface="+mn-ea"/>
                <a:cs typeface="Arial" panose="020B0604020202020204" pitchFamily="34" charset="0"/>
              </a:rPr>
              <a:t>سهم ذخیره پاداش به دستمزد غیر مستقیم               15.625.000=25%*62.500.000</a:t>
            </a:r>
          </a:p>
          <a:p>
            <a:pPr marL="0" marR="0" lvl="0" indent="0" algn="l" defTabSz="914400" rtl="0" eaLnBrk="1" fontAlgn="auto" latinLnBrk="0" hangingPunct="1">
              <a:lnSpc>
                <a:spcPct val="150000"/>
              </a:lnSpc>
              <a:spcBef>
                <a:spcPct val="0"/>
              </a:spcBef>
              <a:spcAft>
                <a:spcPts val="0"/>
              </a:spcAft>
              <a:buClrTx/>
              <a:buSzTx/>
              <a:buFontTx/>
              <a:buNone/>
              <a:tabLst/>
              <a:defRPr/>
            </a:pPr>
            <a:r>
              <a:rPr lang="fa-IR" sz="2000" dirty="0" smtClean="0">
                <a:latin typeface="Calibri Light" panose="020F0302020204030204"/>
                <a:cs typeface="Arial" panose="020B0604020202020204" pitchFamily="34" charset="0"/>
              </a:rPr>
              <a:t>سهم ذخیره پاداش به هزینه اداری وفروش                9.375.000=15%*62.500.000</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fa-IR" sz="2000" b="0" i="0" u="none" strike="noStrike" kern="1200" cap="none" spc="0" normalizeH="0" baseline="0" noProof="0" dirty="0" smtClean="0">
                <a:ln>
                  <a:noFill/>
                </a:ln>
                <a:effectLst/>
                <a:uLnTx/>
                <a:uFillTx/>
                <a:latin typeface="Calibri Light" panose="020F0302020204030204"/>
                <a:ea typeface="+mn-ea"/>
                <a:cs typeface="Arial" panose="020B0604020202020204" pitchFamily="34" charset="0"/>
              </a:rPr>
              <a:t>سهم حقوق ثابت ماهانه به دستمزد مستقیم           150.000.000=60%*250.000.000</a:t>
            </a:r>
          </a:p>
          <a:p>
            <a:pPr marL="0" marR="0" lvl="0" indent="0" algn="l" defTabSz="914400" rtl="0" eaLnBrk="1" fontAlgn="auto" latinLnBrk="0" hangingPunct="1">
              <a:lnSpc>
                <a:spcPct val="150000"/>
              </a:lnSpc>
              <a:spcBef>
                <a:spcPct val="0"/>
              </a:spcBef>
              <a:spcAft>
                <a:spcPts val="0"/>
              </a:spcAft>
              <a:buClrTx/>
              <a:buSzTx/>
              <a:buFontTx/>
              <a:buNone/>
              <a:tabLst/>
              <a:defRPr/>
            </a:pPr>
            <a:r>
              <a:rPr lang="fa-IR" sz="2000" dirty="0" smtClean="0">
                <a:latin typeface="Calibri Light" panose="020F0302020204030204"/>
                <a:cs typeface="Arial" panose="020B0604020202020204" pitchFamily="34" charset="0"/>
              </a:rPr>
              <a:t>سهم حقوق ثابت ماهانه به دستمزد غیر مستقیم        62.500.000=25%*250.000.000</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fa-IR" sz="2000" b="0" i="0" u="none" strike="noStrike" kern="1200" cap="none" spc="0" normalizeH="0" baseline="0" noProof="0" dirty="0" smtClean="0">
                <a:ln>
                  <a:noFill/>
                </a:ln>
                <a:effectLst/>
                <a:uLnTx/>
                <a:uFillTx/>
                <a:latin typeface="Calibri Light" panose="020F0302020204030204"/>
                <a:ea typeface="+mn-ea"/>
                <a:cs typeface="Arial" panose="020B0604020202020204" pitchFamily="34" charset="0"/>
              </a:rPr>
              <a:t>سهم حقوق ثابت ماهانه به هزینه اداری وفروش       37.500.000=15%*250.000.000</a:t>
            </a:r>
          </a:p>
          <a:p>
            <a:pPr marL="0" marR="0" lvl="0" indent="0" algn="l" defTabSz="914400" rtl="0" eaLnBrk="1" fontAlgn="auto" latinLnBrk="0" hangingPunct="1">
              <a:lnSpc>
                <a:spcPct val="150000"/>
              </a:lnSpc>
              <a:spcBef>
                <a:spcPct val="0"/>
              </a:spcBef>
              <a:spcAft>
                <a:spcPts val="0"/>
              </a:spcAft>
              <a:buClrTx/>
              <a:buSzTx/>
              <a:buFontTx/>
              <a:buNone/>
              <a:tabLst/>
              <a:defRPr/>
            </a:pPr>
            <a:r>
              <a:rPr lang="fa-IR" sz="2000" b="1" dirty="0" smtClean="0">
                <a:latin typeface="Calibri Light" panose="020F0302020204030204"/>
                <a:cs typeface="Arial" panose="020B0604020202020204" pitchFamily="34" charset="0"/>
              </a:rPr>
              <a:t>کنترل سربار ساخت       115.625.000=62.500.000+37.500.000+15.625.000</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fa-IR" sz="2000" b="1" i="0" u="none" strike="noStrike" kern="1200" cap="none" spc="0" normalizeH="0" baseline="0" noProof="0" dirty="0" smtClean="0">
                <a:ln>
                  <a:noFill/>
                </a:ln>
                <a:effectLst/>
                <a:uLnTx/>
                <a:uFillTx/>
                <a:latin typeface="Calibri Light" panose="020F0302020204030204"/>
                <a:cs typeface="Arial" panose="020B0604020202020204" pitchFamily="34" charset="0"/>
              </a:rPr>
              <a:t>کنترل</a:t>
            </a:r>
            <a:r>
              <a:rPr kumimoji="0" lang="fa-IR" sz="2000" b="1" i="0" u="none" strike="noStrike" kern="1200" cap="none" spc="0" normalizeH="0" noProof="0" dirty="0" smtClean="0">
                <a:ln>
                  <a:noFill/>
                </a:ln>
                <a:effectLst/>
                <a:uLnTx/>
                <a:uFillTx/>
                <a:latin typeface="Calibri Light" panose="020F0302020204030204"/>
                <a:cs typeface="Arial" panose="020B0604020202020204" pitchFamily="34" charset="0"/>
              </a:rPr>
              <a:t> هزینه اداری وفروش                       </a:t>
            </a:r>
            <a:r>
              <a:rPr kumimoji="0" lang="fa-IR" sz="2000" b="1" i="0" u="none" strike="noStrike" kern="1200" cap="none" spc="0" normalizeH="0" baseline="0" noProof="0" dirty="0" smtClean="0">
                <a:ln>
                  <a:noFill/>
                </a:ln>
                <a:effectLst/>
                <a:uLnTx/>
                <a:uFillTx/>
                <a:latin typeface="Calibri Light" panose="020F0302020204030204"/>
                <a:cs typeface="Arial" panose="020B0604020202020204" pitchFamily="34" charset="0"/>
              </a:rPr>
              <a:t>46.875.000=9.375.000+37.500.000</a:t>
            </a:r>
          </a:p>
          <a:p>
            <a:pPr marL="0" marR="0" lvl="0" indent="0" algn="r" defTabSz="914400" eaLnBrk="1" fontAlgn="auto" latinLnBrk="0" hangingPunct="1">
              <a:lnSpc>
                <a:spcPct val="150000"/>
              </a:lnSpc>
              <a:spcBef>
                <a:spcPct val="0"/>
              </a:spcBef>
              <a:spcAft>
                <a:spcPts val="0"/>
              </a:spcAft>
              <a:buClrTx/>
              <a:buSzTx/>
              <a:buFontTx/>
              <a:buNone/>
              <a:tabLst/>
              <a:defRPr/>
            </a:pPr>
            <a:r>
              <a:rPr lang="fa-IR" sz="2000" b="1" dirty="0" smtClean="0">
                <a:latin typeface="Calibri Light" panose="020F0302020204030204"/>
                <a:cs typeface="Arial" panose="020B0604020202020204" pitchFamily="34" charset="0"/>
              </a:rPr>
              <a:t>کنترل کار درجریان ساخت          150.000.000</a:t>
            </a:r>
          </a:p>
          <a:p>
            <a:pPr marL="0" marR="0" lvl="0" indent="0" algn="r" defTabSz="914400" eaLnBrk="1" fontAlgn="auto" latinLnBrk="0" hangingPunct="1">
              <a:lnSpc>
                <a:spcPct val="150000"/>
              </a:lnSpc>
              <a:spcBef>
                <a:spcPct val="0"/>
              </a:spcBef>
              <a:spcAft>
                <a:spcPts val="0"/>
              </a:spcAft>
              <a:buClrTx/>
              <a:buSzTx/>
              <a:buFontTx/>
              <a:buNone/>
              <a:tabLst/>
              <a:defRPr/>
            </a:pPr>
            <a:r>
              <a:rPr kumimoji="0" lang="fa-IR" sz="2000" b="1" i="0" u="none" strike="noStrike" kern="1200" cap="none" spc="0" normalizeH="0" baseline="0" noProof="0" dirty="0" smtClean="0">
                <a:ln>
                  <a:noFill/>
                </a:ln>
                <a:effectLst/>
                <a:uLnTx/>
                <a:uFillTx/>
                <a:latin typeface="Calibri Light" panose="020F0302020204030204"/>
                <a:cs typeface="Arial" panose="020B0604020202020204" pitchFamily="34" charset="0"/>
              </a:rPr>
              <a:t>کنترل</a:t>
            </a:r>
            <a:r>
              <a:rPr kumimoji="0" lang="fa-IR" sz="2000" b="1" i="0" u="none" strike="noStrike" kern="1200" cap="none" spc="0" normalizeH="0" noProof="0" dirty="0" smtClean="0">
                <a:ln>
                  <a:noFill/>
                </a:ln>
                <a:effectLst/>
                <a:uLnTx/>
                <a:uFillTx/>
                <a:latin typeface="Calibri Light" panose="020F0302020204030204"/>
                <a:cs typeface="Arial" panose="020B0604020202020204" pitchFamily="34" charset="0"/>
              </a:rPr>
              <a:t> سربار ساخت                  115.625.000  </a:t>
            </a:r>
          </a:p>
          <a:p>
            <a:pPr marL="0" marR="0" lvl="0" indent="0" algn="r" defTabSz="914400" eaLnBrk="1" fontAlgn="auto" latinLnBrk="0" hangingPunct="1">
              <a:lnSpc>
                <a:spcPct val="150000"/>
              </a:lnSpc>
              <a:spcBef>
                <a:spcPct val="0"/>
              </a:spcBef>
              <a:spcAft>
                <a:spcPts val="0"/>
              </a:spcAft>
              <a:buClrTx/>
              <a:buSzTx/>
              <a:buFontTx/>
              <a:buNone/>
              <a:tabLst/>
              <a:defRPr/>
            </a:pPr>
            <a:r>
              <a:rPr lang="fa-IR" sz="2000" b="1" dirty="0" smtClean="0">
                <a:latin typeface="Calibri Light" panose="020F0302020204030204"/>
                <a:cs typeface="Arial" panose="020B0604020202020204" pitchFamily="34" charset="0"/>
              </a:rPr>
              <a:t>کنترل هزینه اداری وفروش         46.875.000</a:t>
            </a:r>
          </a:p>
          <a:p>
            <a:pPr marL="0" marR="0" lvl="0" indent="0" algn="r" defTabSz="914400" eaLnBrk="1" fontAlgn="auto" latinLnBrk="0" hangingPunct="1">
              <a:lnSpc>
                <a:spcPct val="150000"/>
              </a:lnSpc>
              <a:spcBef>
                <a:spcPct val="0"/>
              </a:spcBef>
              <a:spcAft>
                <a:spcPts val="0"/>
              </a:spcAft>
              <a:buClrTx/>
              <a:buSzTx/>
              <a:buFontTx/>
              <a:buNone/>
              <a:tabLst/>
              <a:defRPr/>
            </a:pPr>
            <a:r>
              <a:rPr kumimoji="0" lang="fa-IR" sz="2000" b="1" i="0" u="none" strike="noStrike" kern="1200" cap="none" spc="0" normalizeH="0" noProof="0" dirty="0" smtClean="0">
                <a:ln>
                  <a:noFill/>
                </a:ln>
                <a:effectLst/>
                <a:uLnTx/>
                <a:uFillTx/>
                <a:latin typeface="Calibri Light" panose="020F0302020204030204"/>
                <a:cs typeface="Arial" panose="020B0604020202020204" pitchFamily="34" charset="0"/>
              </a:rPr>
              <a:t>             کنترل حقوق ودستمزد              312.500.000  </a:t>
            </a:r>
            <a:endParaRPr kumimoji="0" lang="fa-IR" sz="2000" b="1" i="0" u="none" strike="noStrike" kern="1200" cap="none" spc="0" normalizeH="0" baseline="0" noProof="0" dirty="0" smtClean="0">
              <a:ln>
                <a:noFill/>
              </a:ln>
              <a:effectLst/>
              <a:uLnTx/>
              <a:uFillTx/>
              <a:latin typeface="Calibri Light" panose="020F0302020204030204"/>
              <a:cs typeface="Arial" panose="020B0604020202020204" pitchFamily="34" charset="0"/>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fa-IR" sz="2000" b="0" i="0" u="none" strike="noStrike" kern="1200" cap="none" spc="0" normalizeH="0" baseline="0" noProof="0" dirty="0" smtClean="0">
                <a:ln>
                  <a:noFill/>
                </a:ln>
                <a:solidFill>
                  <a:srgbClr val="0070C0"/>
                </a:solidFill>
                <a:effectLst/>
                <a:uLnTx/>
                <a:uFillTx/>
                <a:latin typeface="Calibri Light" panose="020F0302020204030204"/>
                <a:ea typeface="+mn-ea"/>
              </a:rPr>
              <a:t>                                                                                                                             </a:t>
            </a:r>
            <a:endParaRPr kumimoji="0" lang="en-US" sz="2000" b="0" i="0" u="none" strike="noStrike" kern="1200" cap="none" spc="0" normalizeH="0" baseline="0" noProof="0" dirty="0">
              <a:ln>
                <a:noFill/>
              </a:ln>
              <a:solidFill>
                <a:srgbClr val="0070C0"/>
              </a:solidFill>
              <a:effectLst/>
              <a:uLnTx/>
              <a:uFillTx/>
              <a:latin typeface="Calibri Light" panose="020F0302020204030204"/>
              <a:ea typeface="+mn-ea"/>
            </a:endParaRPr>
          </a:p>
        </p:txBody>
      </p:sp>
    </p:spTree>
    <p:extLst>
      <p:ext uri="{BB962C8B-B14F-4D97-AF65-F5344CB8AC3E}">
        <p14:creationId xmlns:p14="http://schemas.microsoft.com/office/powerpoint/2010/main" val="525458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12394619" y="2653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fa-IR">
              <a:latin typeface="Arial" pitchFamily="34" charset="0"/>
              <a:cs typeface="Arial" pitchFamily="34" charset="0"/>
            </a:endParaRPr>
          </a:p>
        </p:txBody>
      </p:sp>
      <p:sp>
        <p:nvSpPr>
          <p:cNvPr id="3" name="Rectangle 2"/>
          <p:cNvSpPr>
            <a:spLocks noChangeArrowheads="1"/>
          </p:cNvSpPr>
          <p:nvPr/>
        </p:nvSpPr>
        <p:spPr bwMode="auto">
          <a:xfrm>
            <a:off x="895927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6" name="Rectangle 4"/>
          <p:cNvSpPr>
            <a:spLocks noChangeArrowheads="1"/>
          </p:cNvSpPr>
          <p:nvPr/>
        </p:nvSpPr>
        <p:spPr bwMode="auto">
          <a:xfrm>
            <a:off x="8959271" y="1371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fa-IR">
              <a:latin typeface="Arial" pitchFamily="34" charset="0"/>
              <a:cs typeface="Arial" pitchFamily="34" charset="0"/>
            </a:endParaRPr>
          </a:p>
        </p:txBody>
      </p:sp>
      <p:sp>
        <p:nvSpPr>
          <p:cNvPr id="10" name="Rectangle 9"/>
          <p:cNvSpPr/>
          <p:nvPr/>
        </p:nvSpPr>
        <p:spPr>
          <a:xfrm>
            <a:off x="323528" y="764704"/>
            <a:ext cx="8568952" cy="5184576"/>
          </a:xfrm>
          <a:prstGeom prst="rect">
            <a:avLst/>
          </a:prstGeom>
        </p:spPr>
        <p:txBody>
          <a:bodyPr vert="horz" lIns="91440" tIns="45720" rIns="91440" bIns="45720" rtlCol="0" anchor="t">
            <a:noAutofit/>
          </a:bodyPr>
          <a:lstStyle/>
          <a:p>
            <a:pPr>
              <a:lnSpc>
                <a:spcPct val="150000"/>
              </a:lnSpc>
              <a:spcBef>
                <a:spcPct val="0"/>
              </a:spcBef>
            </a:pPr>
            <a:r>
              <a:rPr lang="ar-SA" sz="5400" b="1" dirty="0">
                <a:ln w="3175">
                  <a:solidFill>
                    <a:schemeClr val="bg1"/>
                  </a:solidFill>
                </a:ln>
                <a:cs typeface="2  Titr" pitchFamily="2" charset="-78"/>
              </a:rPr>
              <a:t>ليست حقوق و دستمزد </a:t>
            </a:r>
            <a:endParaRPr lang="fa-IR" sz="5400" b="1" dirty="0">
              <a:ln w="3175">
                <a:solidFill>
                  <a:schemeClr val="bg1"/>
                </a:solidFill>
              </a:ln>
              <a:cs typeface="2  Titr" pitchFamily="2" charset="-78"/>
            </a:endParaRPr>
          </a:p>
          <a:p>
            <a:pPr>
              <a:spcBef>
                <a:spcPct val="0"/>
              </a:spcBef>
            </a:pPr>
            <a:endParaRPr lang="en-US" dirty="0">
              <a:latin typeface="+mj-lt"/>
              <a:ea typeface="+mj-ea"/>
              <a:cs typeface="Koodak" pitchFamily="2" charset="-78"/>
            </a:endParaRPr>
          </a:p>
          <a:p>
            <a:pPr>
              <a:lnSpc>
                <a:spcPct val="150000"/>
              </a:lnSpc>
              <a:spcBef>
                <a:spcPct val="0"/>
              </a:spcBef>
            </a:pPr>
            <a:r>
              <a:rPr lang="fa-IR" sz="2000" dirty="0">
                <a:latin typeface="+mj-lt"/>
                <a:ea typeface="+mj-ea"/>
              </a:rPr>
              <a:t>ليست حقوق و دستمزد </a:t>
            </a:r>
            <a:r>
              <a:rPr lang="fa-IR" sz="2000" dirty="0" smtClean="0">
                <a:latin typeface="+mj-lt"/>
                <a:ea typeface="+mj-ea"/>
              </a:rPr>
              <a:t>عبارت است از فرم چند ستونی که برای خلاصه کردن ،گردآوری وسهولت گزترش اطلاعات مرتبط به حقوق ودستمزد مورد استفاده قرار می گیرد.معمولاً </a:t>
            </a:r>
            <a:r>
              <a:rPr lang="fa-IR" sz="2000" dirty="0">
                <a:latin typeface="+mj-lt"/>
                <a:ea typeface="+mj-ea"/>
              </a:rPr>
              <a:t>براي دوره هاي ماهانه حقوق تنظيم مي­گردند. ليستهاي هر دوره، اطلاعات حقوق و دستمزد پرسنل را براي آن دوره خاص در خود جاي مي­دهند. ليست حقوق و دستمزد قابليت نمايش کليه يا بخشي از اطلاعات پرسنل و اطلاعات حقوق را دارد. </a:t>
            </a:r>
            <a:endParaRPr lang="en-US" sz="2000" dirty="0">
              <a:latin typeface="+mj-lt"/>
              <a:ea typeface="+mj-ea"/>
            </a:endParaRPr>
          </a:p>
        </p:txBody>
      </p:sp>
    </p:spTree>
    <p:extLst>
      <p:ext uri="{BB962C8B-B14F-4D97-AF65-F5344CB8AC3E}">
        <p14:creationId xmlns:p14="http://schemas.microsoft.com/office/powerpoint/2010/main" val="514423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419872" y="6093296"/>
            <a:ext cx="2592289" cy="400110"/>
          </a:xfrm>
          <a:prstGeom prst="rect">
            <a:avLst/>
          </a:prstGeom>
        </p:spPr>
        <p:txBody>
          <a:bodyPr wrap="square">
            <a:spAutoFit/>
          </a:bodyPr>
          <a:lstStyle/>
          <a:p>
            <a:r>
              <a:rPr lang="fa-IR" sz="2000" dirty="0">
                <a:latin typeface="+mj-lt"/>
                <a:ea typeface="+mj-ea"/>
                <a:cs typeface="Koodak" pitchFamily="2" charset="-78"/>
              </a:rPr>
              <a:t>نمونه­اي از ليست حقوق و دستمزد</a:t>
            </a:r>
            <a:endParaRPr lang="en-US" sz="2000" dirty="0">
              <a:latin typeface="+mj-lt"/>
              <a:ea typeface="+mj-ea"/>
              <a:cs typeface="Koodak" pitchFamily="2" charset="-78"/>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32" y="404664"/>
            <a:ext cx="880566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614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51520" y="260649"/>
            <a:ext cx="8676456" cy="1512168"/>
          </a:xfrm>
          <a:prstGeom prst="rect">
            <a:avLst/>
          </a:prstGeom>
        </p:spPr>
        <p:txBody>
          <a:bodyPr vert="horz" lIns="91440" tIns="45720" rIns="91440" bIns="45720" rtlCol="0" anchor="t">
            <a:noAutofit/>
          </a:bodyPr>
          <a:lstStyle/>
          <a:p>
            <a:pPr>
              <a:lnSpc>
                <a:spcPct val="150000"/>
              </a:lnSpc>
              <a:spcBef>
                <a:spcPct val="0"/>
              </a:spcBef>
            </a:pPr>
            <a:endParaRPr lang="fa-IR" b="1" dirty="0" smtClean="0">
              <a:ln w="3175">
                <a:solidFill>
                  <a:srgbClr val="0070C0"/>
                </a:solidFill>
              </a:ln>
              <a:latin typeface="Calibri"/>
              <a:ea typeface="Times New Roman"/>
            </a:endParaRPr>
          </a:p>
          <a:p>
            <a:pPr>
              <a:lnSpc>
                <a:spcPct val="150000"/>
              </a:lnSpc>
              <a:spcBef>
                <a:spcPct val="0"/>
              </a:spcBef>
            </a:pPr>
            <a:r>
              <a:rPr lang="fa-IR" b="1" dirty="0" smtClean="0">
                <a:ln w="3175">
                  <a:solidFill>
                    <a:srgbClr val="0070C0"/>
                  </a:solidFill>
                </a:ln>
                <a:latin typeface="Calibri"/>
                <a:ea typeface="Times New Roman"/>
              </a:rPr>
              <a:t>مثال</a:t>
            </a:r>
            <a:r>
              <a:rPr lang="fa-IR" b="1" dirty="0">
                <a:ln w="3175">
                  <a:solidFill>
                    <a:srgbClr val="0070C0"/>
                  </a:solidFill>
                </a:ln>
                <a:latin typeface="Calibri"/>
                <a:ea typeface="Times New Roman"/>
              </a:rPr>
              <a:t>؛ </a:t>
            </a:r>
            <a:r>
              <a:rPr lang="fa-IR" sz="2000" dirty="0" smtClean="0">
                <a:latin typeface="+mj-lt"/>
                <a:ea typeface="+mj-ea"/>
              </a:rPr>
              <a:t>اطلاعات 3نفر ازپرسنل شرکت بوستان  که  شامل </a:t>
            </a:r>
            <a:r>
              <a:rPr lang="fa-IR" sz="2000" dirty="0">
                <a:latin typeface="+mj-lt"/>
                <a:ea typeface="+mj-ea"/>
              </a:rPr>
              <a:t>اطلاعات پرسنلي، اطلاعات حکمي و اطلاعات کارکردي </a:t>
            </a:r>
            <a:r>
              <a:rPr lang="fa-IR" sz="2000" dirty="0" smtClean="0">
                <a:latin typeface="+mj-lt"/>
                <a:ea typeface="+mj-ea"/>
              </a:rPr>
              <a:t>است ،در دست می باشد.</a:t>
            </a:r>
            <a:r>
              <a:rPr lang="fa-IR" sz="2000" dirty="0">
                <a:latin typeface="+mj-lt"/>
                <a:ea typeface="+mj-ea"/>
                <a:cs typeface="Koodak" pitchFamily="2" charset="-78"/>
              </a:rPr>
              <a:t/>
            </a:r>
            <a:br>
              <a:rPr lang="fa-IR" sz="2000" dirty="0">
                <a:latin typeface="+mj-lt"/>
                <a:ea typeface="+mj-ea"/>
                <a:cs typeface="Koodak" pitchFamily="2" charset="-78"/>
              </a:rPr>
            </a:br>
            <a:endParaRPr lang="fa-IR" sz="2000" dirty="0">
              <a:latin typeface="+mj-lt"/>
              <a:ea typeface="+mj-ea"/>
              <a:cs typeface="Koodak"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365931861"/>
              </p:ext>
            </p:extLst>
          </p:nvPr>
        </p:nvGraphicFramePr>
        <p:xfrm>
          <a:off x="456488" y="1988842"/>
          <a:ext cx="8266523" cy="3600399"/>
        </p:xfrm>
        <a:graphic>
          <a:graphicData uri="http://schemas.openxmlformats.org/drawingml/2006/table">
            <a:tbl>
              <a:tblPr rtl="1" firstRow="1" firstCol="1" bandRow="1"/>
              <a:tblGrid>
                <a:gridCol w="556092">
                  <a:extLst>
                    <a:ext uri="{9D8B030D-6E8A-4147-A177-3AD203B41FA5}">
                      <a16:colId xmlns:a16="http://schemas.microsoft.com/office/drawing/2014/main" val="20000"/>
                    </a:ext>
                  </a:extLst>
                </a:gridCol>
                <a:gridCol w="807403">
                  <a:extLst>
                    <a:ext uri="{9D8B030D-6E8A-4147-A177-3AD203B41FA5}">
                      <a16:colId xmlns:a16="http://schemas.microsoft.com/office/drawing/2014/main" val="20001"/>
                    </a:ext>
                  </a:extLst>
                </a:gridCol>
                <a:gridCol w="628277">
                  <a:extLst>
                    <a:ext uri="{9D8B030D-6E8A-4147-A177-3AD203B41FA5}">
                      <a16:colId xmlns:a16="http://schemas.microsoft.com/office/drawing/2014/main" val="20002"/>
                    </a:ext>
                  </a:extLst>
                </a:gridCol>
                <a:gridCol w="690659">
                  <a:extLst>
                    <a:ext uri="{9D8B030D-6E8A-4147-A177-3AD203B41FA5}">
                      <a16:colId xmlns:a16="http://schemas.microsoft.com/office/drawing/2014/main" val="20003"/>
                    </a:ext>
                  </a:extLst>
                </a:gridCol>
                <a:gridCol w="556092">
                  <a:extLst>
                    <a:ext uri="{9D8B030D-6E8A-4147-A177-3AD203B41FA5}">
                      <a16:colId xmlns:a16="http://schemas.microsoft.com/office/drawing/2014/main" val="20004"/>
                    </a:ext>
                  </a:extLst>
                </a:gridCol>
                <a:gridCol w="555201">
                  <a:extLst>
                    <a:ext uri="{9D8B030D-6E8A-4147-A177-3AD203B41FA5}">
                      <a16:colId xmlns:a16="http://schemas.microsoft.com/office/drawing/2014/main" val="20005"/>
                    </a:ext>
                  </a:extLst>
                </a:gridCol>
                <a:gridCol w="555201">
                  <a:extLst>
                    <a:ext uri="{9D8B030D-6E8A-4147-A177-3AD203B41FA5}">
                      <a16:colId xmlns:a16="http://schemas.microsoft.com/office/drawing/2014/main" val="20006"/>
                    </a:ext>
                  </a:extLst>
                </a:gridCol>
                <a:gridCol w="573024">
                  <a:extLst>
                    <a:ext uri="{9D8B030D-6E8A-4147-A177-3AD203B41FA5}">
                      <a16:colId xmlns:a16="http://schemas.microsoft.com/office/drawing/2014/main" val="20007"/>
                    </a:ext>
                  </a:extLst>
                </a:gridCol>
                <a:gridCol w="555201">
                  <a:extLst>
                    <a:ext uri="{9D8B030D-6E8A-4147-A177-3AD203B41FA5}">
                      <a16:colId xmlns:a16="http://schemas.microsoft.com/office/drawing/2014/main" val="20008"/>
                    </a:ext>
                  </a:extLst>
                </a:gridCol>
                <a:gridCol w="555201">
                  <a:extLst>
                    <a:ext uri="{9D8B030D-6E8A-4147-A177-3AD203B41FA5}">
                      <a16:colId xmlns:a16="http://schemas.microsoft.com/office/drawing/2014/main" val="20009"/>
                    </a:ext>
                  </a:extLst>
                </a:gridCol>
                <a:gridCol w="555201">
                  <a:extLst>
                    <a:ext uri="{9D8B030D-6E8A-4147-A177-3AD203B41FA5}">
                      <a16:colId xmlns:a16="http://schemas.microsoft.com/office/drawing/2014/main" val="20010"/>
                    </a:ext>
                  </a:extLst>
                </a:gridCol>
                <a:gridCol w="555201">
                  <a:extLst>
                    <a:ext uri="{9D8B030D-6E8A-4147-A177-3AD203B41FA5}">
                      <a16:colId xmlns:a16="http://schemas.microsoft.com/office/drawing/2014/main" val="20011"/>
                    </a:ext>
                  </a:extLst>
                </a:gridCol>
                <a:gridCol w="555201">
                  <a:extLst>
                    <a:ext uri="{9D8B030D-6E8A-4147-A177-3AD203B41FA5}">
                      <a16:colId xmlns:a16="http://schemas.microsoft.com/office/drawing/2014/main" val="20012"/>
                    </a:ext>
                  </a:extLst>
                </a:gridCol>
                <a:gridCol w="568569">
                  <a:extLst>
                    <a:ext uri="{9D8B030D-6E8A-4147-A177-3AD203B41FA5}">
                      <a16:colId xmlns:a16="http://schemas.microsoft.com/office/drawing/2014/main" val="20013"/>
                    </a:ext>
                  </a:extLst>
                </a:gridCol>
              </a:tblGrid>
              <a:tr h="360815">
                <a:tc gridSpan="14">
                  <a:txBody>
                    <a:bodyPr/>
                    <a:lstStyle/>
                    <a:p>
                      <a:pPr algn="ctr" rtl="1">
                        <a:lnSpc>
                          <a:spcPct val="115000"/>
                        </a:lnSpc>
                        <a:spcAft>
                          <a:spcPts val="800"/>
                        </a:spcAft>
                      </a:pPr>
                      <a:r>
                        <a:rPr lang="fa-IR" sz="1600" b="1" dirty="0" smtClean="0">
                          <a:solidFill>
                            <a:schemeClr val="tx1"/>
                          </a:solidFill>
                          <a:effectLst/>
                          <a:latin typeface="Tahoma"/>
                          <a:ea typeface="Times New Roman"/>
                          <a:cs typeface="+mn-cs"/>
                        </a:rPr>
                        <a:t>ليست </a:t>
                      </a:r>
                      <a:r>
                        <a:rPr lang="fa-IR" sz="1600" b="1" dirty="0">
                          <a:solidFill>
                            <a:schemeClr val="tx1"/>
                          </a:solidFill>
                          <a:effectLst/>
                          <a:latin typeface="Tahoma"/>
                          <a:ea typeface="Times New Roman"/>
                          <a:cs typeface="+mn-cs"/>
                        </a:rPr>
                        <a:t>کارکرد پرسنل از  </a:t>
                      </a:r>
                      <a:r>
                        <a:rPr lang="fa-IR" sz="1600" b="1" dirty="0" smtClean="0">
                          <a:solidFill>
                            <a:schemeClr val="tx1"/>
                          </a:solidFill>
                          <a:effectLst/>
                          <a:latin typeface="Tahoma"/>
                          <a:ea typeface="Times New Roman"/>
                          <a:cs typeface="+mn-cs"/>
                        </a:rPr>
                        <a:t>1396/01/01 لغايت 1396/01/31</a:t>
                      </a:r>
                      <a:endParaRPr lang="en-US" sz="16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B9BD5"/>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1531818">
                <a:tc>
                  <a:txBody>
                    <a:bodyPr/>
                    <a:lstStyle/>
                    <a:p>
                      <a:pPr marL="71755" marR="71755" algn="r" rtl="1">
                        <a:lnSpc>
                          <a:spcPct val="115000"/>
                        </a:lnSpc>
                        <a:spcAft>
                          <a:spcPts val="800"/>
                        </a:spcAft>
                      </a:pPr>
                      <a:r>
                        <a:rPr lang="fa-IR" sz="1600" b="1" dirty="0" smtClean="0">
                          <a:solidFill>
                            <a:schemeClr val="tx1"/>
                          </a:solidFill>
                          <a:effectLst/>
                          <a:latin typeface="Tahoma"/>
                          <a:ea typeface="Times New Roman"/>
                          <a:cs typeface="+mn-cs"/>
                        </a:rPr>
                        <a:t>رديف</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dirty="0">
                          <a:solidFill>
                            <a:schemeClr val="tx1"/>
                          </a:solidFill>
                          <a:effectLst/>
                          <a:latin typeface="Tahoma"/>
                          <a:ea typeface="Times New Roman"/>
                          <a:cs typeface="+mn-cs"/>
                        </a:rPr>
                        <a:t>نام پرسنل</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dirty="0">
                          <a:solidFill>
                            <a:schemeClr val="tx1"/>
                          </a:solidFill>
                          <a:effectLst/>
                          <a:latin typeface="Tahoma"/>
                          <a:ea typeface="Times New Roman"/>
                          <a:cs typeface="+mn-cs"/>
                        </a:rPr>
                        <a:t>شماره </a:t>
                      </a:r>
                      <a:r>
                        <a:rPr lang="fa-IR" sz="1600" b="1" dirty="0" smtClean="0">
                          <a:solidFill>
                            <a:schemeClr val="tx1"/>
                          </a:solidFill>
                          <a:effectLst/>
                          <a:latin typeface="Tahoma"/>
                          <a:ea typeface="Times New Roman"/>
                          <a:cs typeface="+mn-cs"/>
                        </a:rPr>
                        <a:t>پرسنلي</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a:solidFill>
                            <a:schemeClr val="tx1"/>
                          </a:solidFill>
                          <a:effectLst/>
                          <a:latin typeface="Tahoma"/>
                          <a:ea typeface="Times New Roman"/>
                          <a:cs typeface="+mn-cs"/>
                        </a:rPr>
                        <a:t>کل ساعت حضور</a:t>
                      </a:r>
                      <a:endParaRPr lang="en-US" sz="160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dirty="0" smtClean="0">
                          <a:solidFill>
                            <a:schemeClr val="tx1"/>
                          </a:solidFill>
                          <a:effectLst/>
                          <a:latin typeface="Tahoma"/>
                          <a:ea typeface="Times New Roman"/>
                          <a:cs typeface="+mn-cs"/>
                        </a:rPr>
                        <a:t>تأخير </a:t>
                      </a:r>
                      <a:r>
                        <a:rPr lang="fa-IR" sz="1600" b="1" dirty="0">
                          <a:solidFill>
                            <a:schemeClr val="tx1"/>
                          </a:solidFill>
                          <a:effectLst/>
                          <a:latin typeface="Tahoma"/>
                          <a:ea typeface="Times New Roman"/>
                          <a:cs typeface="+mn-cs"/>
                        </a:rPr>
                        <a:t>در ورود</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dirty="0" smtClean="0">
                          <a:solidFill>
                            <a:schemeClr val="tx1"/>
                          </a:solidFill>
                          <a:effectLst/>
                          <a:latin typeface="Tahoma"/>
                          <a:ea typeface="Times New Roman"/>
                          <a:cs typeface="+mn-cs"/>
                        </a:rPr>
                        <a:t>تعجيل </a:t>
                      </a:r>
                      <a:r>
                        <a:rPr lang="fa-IR" sz="1600" b="1" dirty="0">
                          <a:solidFill>
                            <a:schemeClr val="tx1"/>
                          </a:solidFill>
                          <a:effectLst/>
                          <a:latin typeface="Tahoma"/>
                          <a:ea typeface="Times New Roman"/>
                          <a:cs typeface="+mn-cs"/>
                        </a:rPr>
                        <a:t>در خروج</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dirty="0" smtClean="0">
                          <a:solidFill>
                            <a:schemeClr val="tx1"/>
                          </a:solidFill>
                          <a:effectLst/>
                          <a:latin typeface="Tahoma"/>
                          <a:ea typeface="Times New Roman"/>
                          <a:cs typeface="+mn-cs"/>
                        </a:rPr>
                        <a:t>کسري </a:t>
                      </a:r>
                      <a:r>
                        <a:rPr lang="fa-IR" sz="1600" b="1" dirty="0">
                          <a:solidFill>
                            <a:schemeClr val="tx1"/>
                          </a:solidFill>
                          <a:effectLst/>
                          <a:latin typeface="Tahoma"/>
                          <a:ea typeface="Times New Roman"/>
                          <a:cs typeface="+mn-cs"/>
                        </a:rPr>
                        <a:t>کار و </a:t>
                      </a:r>
                      <a:r>
                        <a:rPr lang="fa-IR" sz="1600" b="1" dirty="0" smtClean="0">
                          <a:solidFill>
                            <a:schemeClr val="tx1"/>
                          </a:solidFill>
                          <a:effectLst/>
                          <a:latin typeface="Tahoma"/>
                          <a:ea typeface="Times New Roman"/>
                          <a:cs typeface="+mn-cs"/>
                        </a:rPr>
                        <a:t>غيبت</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dirty="0">
                          <a:solidFill>
                            <a:schemeClr val="tx1"/>
                          </a:solidFill>
                          <a:effectLst/>
                          <a:latin typeface="Tahoma"/>
                          <a:ea typeface="Times New Roman"/>
                          <a:cs typeface="+mn-cs"/>
                        </a:rPr>
                        <a:t>اضافه </a:t>
                      </a:r>
                      <a:r>
                        <a:rPr lang="fa-IR" sz="1600" b="1" dirty="0" smtClean="0">
                          <a:solidFill>
                            <a:schemeClr val="tx1"/>
                          </a:solidFill>
                          <a:effectLst/>
                          <a:latin typeface="Tahoma"/>
                          <a:ea typeface="Times New Roman"/>
                          <a:cs typeface="+mn-cs"/>
                        </a:rPr>
                        <a:t>کاري</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dirty="0">
                          <a:solidFill>
                            <a:schemeClr val="tx1"/>
                          </a:solidFill>
                          <a:effectLst/>
                          <a:latin typeface="Tahoma"/>
                          <a:ea typeface="Times New Roman"/>
                          <a:cs typeface="+mn-cs"/>
                        </a:rPr>
                        <a:t>نوبت </a:t>
                      </a:r>
                      <a:r>
                        <a:rPr lang="fa-IR" sz="1600" b="1" dirty="0" smtClean="0">
                          <a:solidFill>
                            <a:schemeClr val="tx1"/>
                          </a:solidFill>
                          <a:effectLst/>
                          <a:latin typeface="Tahoma"/>
                          <a:ea typeface="Times New Roman"/>
                          <a:cs typeface="+mn-cs"/>
                        </a:rPr>
                        <a:t>کاري</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dirty="0">
                          <a:solidFill>
                            <a:schemeClr val="tx1"/>
                          </a:solidFill>
                          <a:effectLst/>
                          <a:latin typeface="Tahoma"/>
                          <a:ea typeface="Times New Roman"/>
                          <a:cs typeface="+mn-cs"/>
                        </a:rPr>
                        <a:t>شب </a:t>
                      </a:r>
                      <a:r>
                        <a:rPr lang="fa-IR" sz="1600" b="1" dirty="0" smtClean="0">
                          <a:solidFill>
                            <a:schemeClr val="tx1"/>
                          </a:solidFill>
                          <a:effectLst/>
                          <a:latin typeface="Tahoma"/>
                          <a:ea typeface="Times New Roman"/>
                          <a:cs typeface="+mn-cs"/>
                        </a:rPr>
                        <a:t>کاري</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dirty="0" smtClean="0">
                          <a:solidFill>
                            <a:schemeClr val="tx1"/>
                          </a:solidFill>
                          <a:effectLst/>
                          <a:latin typeface="Tahoma"/>
                          <a:ea typeface="Times New Roman"/>
                          <a:cs typeface="+mn-cs"/>
                        </a:rPr>
                        <a:t>ماموريت</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dirty="0" smtClean="0">
                          <a:solidFill>
                            <a:schemeClr val="tx1"/>
                          </a:solidFill>
                          <a:effectLst/>
                          <a:latin typeface="Tahoma"/>
                          <a:ea typeface="Times New Roman"/>
                          <a:cs typeface="+mn-cs"/>
                        </a:rPr>
                        <a:t>تعطيل کاري</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dirty="0" smtClean="0">
                          <a:solidFill>
                            <a:schemeClr val="tx1"/>
                          </a:solidFill>
                          <a:effectLst/>
                          <a:latin typeface="Tahoma"/>
                          <a:ea typeface="Times New Roman"/>
                          <a:cs typeface="+mn-cs"/>
                        </a:rPr>
                        <a:t>مرخصي</a:t>
                      </a:r>
                      <a:endParaRPr lang="en-US" sz="1600" dirty="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71755" marR="71755" algn="r" rtl="1">
                        <a:lnSpc>
                          <a:spcPct val="115000"/>
                        </a:lnSpc>
                        <a:spcAft>
                          <a:spcPts val="800"/>
                        </a:spcAft>
                      </a:pPr>
                      <a:r>
                        <a:rPr lang="fa-IR" sz="1600" b="1">
                          <a:solidFill>
                            <a:schemeClr val="tx1"/>
                          </a:solidFill>
                          <a:effectLst/>
                          <a:latin typeface="Tahoma"/>
                          <a:ea typeface="Times New Roman"/>
                          <a:cs typeface="+mn-cs"/>
                        </a:rPr>
                        <a:t>کارکرد موظف</a:t>
                      </a:r>
                      <a:endParaRPr lang="en-US" sz="1600">
                        <a:solidFill>
                          <a:schemeClr val="tx1"/>
                        </a:solidFill>
                        <a:effectLst/>
                        <a:latin typeface="Calibri"/>
                        <a:ea typeface="Calibri"/>
                        <a:cs typeface="+mn-cs"/>
                      </a:endParaRPr>
                    </a:p>
                  </a:txBody>
                  <a:tcPr marL="68580" marR="68580"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3711">
                <a:tc>
                  <a:txBody>
                    <a:bodyPr/>
                    <a:lstStyle/>
                    <a:p>
                      <a:pPr algn="just" rtl="1">
                        <a:lnSpc>
                          <a:spcPct val="115000"/>
                        </a:lnSpc>
                        <a:spcAft>
                          <a:spcPts val="800"/>
                        </a:spcAft>
                      </a:pPr>
                      <a:r>
                        <a:rPr lang="fa-IR" sz="1200" b="1">
                          <a:solidFill>
                            <a:schemeClr val="tx1"/>
                          </a:solidFill>
                          <a:effectLst/>
                          <a:latin typeface="Tahoma"/>
                          <a:ea typeface="Times New Roman"/>
                          <a:cs typeface="+mn-cs"/>
                        </a:rPr>
                        <a:t>1</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dirty="0" smtClean="0">
                          <a:solidFill>
                            <a:schemeClr val="tx1"/>
                          </a:solidFill>
                          <a:effectLst/>
                          <a:latin typeface="Tahoma"/>
                          <a:ea typeface="Times New Roman"/>
                          <a:cs typeface="+mn-cs"/>
                        </a:rPr>
                        <a:t>آقاي الف</a:t>
                      </a:r>
                      <a:endParaRPr lang="en-US" sz="16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9601</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dirty="0" smtClean="0">
                          <a:solidFill>
                            <a:schemeClr val="tx1"/>
                          </a:solidFill>
                          <a:effectLst/>
                          <a:latin typeface="Calibri"/>
                          <a:ea typeface="Calibri"/>
                          <a:cs typeface="+mn-cs"/>
                        </a:rPr>
                        <a:t>166:10</a:t>
                      </a:r>
                      <a:endParaRPr lang="en-US" sz="14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02:05</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08:15</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16:00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dirty="0" smtClean="0">
                          <a:solidFill>
                            <a:schemeClr val="tx1"/>
                          </a:solidFill>
                          <a:effectLst/>
                          <a:latin typeface="Tahoma"/>
                          <a:ea typeface="Times New Roman"/>
                          <a:cs typeface="+mn-cs"/>
                        </a:rPr>
                        <a:t>176</a:t>
                      </a:r>
                      <a:endParaRPr lang="en-US" sz="16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1061">
                <a:tc>
                  <a:txBody>
                    <a:bodyPr/>
                    <a:lstStyle/>
                    <a:p>
                      <a:pPr algn="just" rtl="1">
                        <a:lnSpc>
                          <a:spcPct val="115000"/>
                        </a:lnSpc>
                        <a:spcAft>
                          <a:spcPts val="800"/>
                        </a:spcAft>
                      </a:pPr>
                      <a:r>
                        <a:rPr lang="fa-IR" sz="1200" b="1">
                          <a:solidFill>
                            <a:schemeClr val="tx1"/>
                          </a:solidFill>
                          <a:effectLst/>
                          <a:latin typeface="Tahoma"/>
                          <a:ea typeface="Times New Roman"/>
                          <a:cs typeface="+mn-cs"/>
                        </a:rPr>
                        <a:t>2</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dirty="0">
                          <a:solidFill>
                            <a:schemeClr val="tx1"/>
                          </a:solidFill>
                          <a:effectLst/>
                          <a:latin typeface="Tahoma"/>
                          <a:ea typeface="Times New Roman"/>
                          <a:cs typeface="+mn-cs"/>
                        </a:rPr>
                        <a:t>خانم </a:t>
                      </a:r>
                      <a:r>
                        <a:rPr lang="fa-IR" sz="1200" b="1" dirty="0" smtClean="0">
                          <a:solidFill>
                            <a:schemeClr val="tx1"/>
                          </a:solidFill>
                          <a:effectLst/>
                          <a:latin typeface="Tahoma"/>
                          <a:ea typeface="Times New Roman"/>
                          <a:cs typeface="+mn-cs"/>
                        </a:rPr>
                        <a:t>ب</a:t>
                      </a:r>
                      <a:endParaRPr lang="en-US" sz="16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9602</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dirty="0" smtClean="0">
                          <a:solidFill>
                            <a:schemeClr val="tx1"/>
                          </a:solidFill>
                          <a:effectLst/>
                          <a:latin typeface="Tahoma"/>
                          <a:ea typeface="Times New Roman"/>
                          <a:cs typeface="+mn-cs"/>
                        </a:rPr>
                        <a:t>191:00</a:t>
                      </a:r>
                      <a:endParaRPr lang="en-US" sz="16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35:00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20:00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dirty="0" smtClean="0">
                          <a:solidFill>
                            <a:schemeClr val="tx1"/>
                          </a:solidFill>
                          <a:effectLst/>
                          <a:latin typeface="Tahoma"/>
                          <a:ea typeface="Times New Roman"/>
                          <a:cs typeface="+mn-cs"/>
                        </a:rPr>
                        <a:t>176</a:t>
                      </a:r>
                      <a:endParaRPr lang="en-US" sz="16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92179">
                <a:tc>
                  <a:txBody>
                    <a:bodyPr/>
                    <a:lstStyle/>
                    <a:p>
                      <a:pPr algn="just" rtl="1">
                        <a:lnSpc>
                          <a:spcPct val="115000"/>
                        </a:lnSpc>
                        <a:spcAft>
                          <a:spcPts val="800"/>
                        </a:spcAft>
                      </a:pPr>
                      <a:r>
                        <a:rPr lang="fa-IR" sz="1200" b="1">
                          <a:solidFill>
                            <a:schemeClr val="tx1"/>
                          </a:solidFill>
                          <a:effectLst/>
                          <a:latin typeface="Tahoma"/>
                          <a:ea typeface="Times New Roman"/>
                          <a:cs typeface="+mn-cs"/>
                        </a:rPr>
                        <a:t>3</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dirty="0" smtClean="0">
                          <a:solidFill>
                            <a:schemeClr val="tx1"/>
                          </a:solidFill>
                          <a:effectLst/>
                          <a:latin typeface="Tahoma"/>
                          <a:ea typeface="Times New Roman"/>
                          <a:cs typeface="+mn-cs"/>
                        </a:rPr>
                        <a:t>آقاي ج</a:t>
                      </a:r>
                      <a:endParaRPr lang="en-US" sz="16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9603</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400" dirty="0" smtClean="0">
                          <a:solidFill>
                            <a:schemeClr val="tx1"/>
                          </a:solidFill>
                          <a:effectLst/>
                          <a:latin typeface="Calibri"/>
                          <a:ea typeface="Calibri"/>
                          <a:cs typeface="+mn-cs"/>
                        </a:rPr>
                        <a:t>180:00</a:t>
                      </a:r>
                      <a:endParaRPr lang="en-US" sz="14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00:35</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12:35</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dirty="0">
                          <a:solidFill>
                            <a:schemeClr val="tx1"/>
                          </a:solidFill>
                          <a:effectLst/>
                          <a:latin typeface="Tahoma"/>
                          <a:ea typeface="Times New Roman"/>
                          <a:cs typeface="+mn-cs"/>
                        </a:rPr>
                        <a:t>0</a:t>
                      </a:r>
                      <a:endParaRPr lang="en-US" sz="16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a:solidFill>
                            <a:schemeClr val="tx1"/>
                          </a:solidFill>
                          <a:effectLst/>
                          <a:latin typeface="Tahoma"/>
                          <a:ea typeface="Times New Roman"/>
                          <a:cs typeface="+mn-cs"/>
                        </a:rPr>
                        <a:t>08:00</a:t>
                      </a:r>
                      <a:endParaRPr lang="en-US" sz="160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rtl="1">
                        <a:lnSpc>
                          <a:spcPct val="115000"/>
                        </a:lnSpc>
                        <a:spcAft>
                          <a:spcPts val="800"/>
                        </a:spcAft>
                      </a:pPr>
                      <a:r>
                        <a:rPr lang="fa-IR" sz="1200" b="1" dirty="0" smtClean="0">
                          <a:solidFill>
                            <a:schemeClr val="tx1"/>
                          </a:solidFill>
                          <a:effectLst/>
                          <a:latin typeface="Tahoma"/>
                          <a:ea typeface="Times New Roman"/>
                          <a:cs typeface="+mn-cs"/>
                        </a:rPr>
                        <a:t>176</a:t>
                      </a:r>
                      <a:endParaRPr lang="en-US" sz="16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815">
                <a:tc gridSpan="14">
                  <a:txBody>
                    <a:bodyPr/>
                    <a:lstStyle/>
                    <a:p>
                      <a:pPr algn="just" rtl="1">
                        <a:lnSpc>
                          <a:spcPct val="115000"/>
                        </a:lnSpc>
                        <a:spcAft>
                          <a:spcPts val="800"/>
                        </a:spcAft>
                      </a:pPr>
                      <a:r>
                        <a:rPr lang="fa-IR" sz="1600" b="1" dirty="0" smtClean="0">
                          <a:solidFill>
                            <a:schemeClr val="tx1"/>
                          </a:solidFill>
                          <a:effectLst/>
                          <a:latin typeface="Tahoma"/>
                          <a:ea typeface="Times New Roman"/>
                          <a:cs typeface="+mn-cs"/>
                        </a:rPr>
                        <a:t>تهيه </a:t>
                      </a:r>
                      <a:r>
                        <a:rPr lang="fa-IR" sz="1600" b="1" dirty="0">
                          <a:solidFill>
                            <a:schemeClr val="tx1"/>
                          </a:solidFill>
                          <a:effectLst/>
                          <a:latin typeface="Tahoma"/>
                          <a:ea typeface="Times New Roman"/>
                          <a:cs typeface="+mn-cs"/>
                        </a:rPr>
                        <a:t>کننده:                                                </a:t>
                      </a:r>
                      <a:r>
                        <a:rPr lang="fa-IR" sz="1600" b="1" dirty="0" smtClean="0">
                          <a:solidFill>
                            <a:schemeClr val="tx1"/>
                          </a:solidFill>
                          <a:effectLst/>
                          <a:latin typeface="Tahoma"/>
                          <a:ea typeface="Times New Roman"/>
                          <a:cs typeface="+mn-cs"/>
                        </a:rPr>
                        <a:t>تاييد </a:t>
                      </a:r>
                      <a:r>
                        <a:rPr lang="fa-IR" sz="1600" b="1" dirty="0">
                          <a:solidFill>
                            <a:schemeClr val="tx1"/>
                          </a:solidFill>
                          <a:effectLst/>
                          <a:latin typeface="Tahoma"/>
                          <a:ea typeface="Times New Roman"/>
                          <a:cs typeface="+mn-cs"/>
                        </a:rPr>
                        <a:t>کننده:                                           </a:t>
                      </a:r>
                      <a:r>
                        <a:rPr lang="fa-IR" sz="1600" b="1" dirty="0" smtClean="0">
                          <a:solidFill>
                            <a:schemeClr val="tx1"/>
                          </a:solidFill>
                          <a:effectLst/>
                          <a:latin typeface="Tahoma"/>
                          <a:ea typeface="Times New Roman"/>
                          <a:cs typeface="+mn-cs"/>
                        </a:rPr>
                        <a:t>مدير </a:t>
                      </a:r>
                      <a:r>
                        <a:rPr lang="fa-IR" sz="1600" b="1" dirty="0">
                          <a:solidFill>
                            <a:schemeClr val="tx1"/>
                          </a:solidFill>
                          <a:effectLst/>
                          <a:latin typeface="Tahoma"/>
                          <a:ea typeface="Times New Roman"/>
                          <a:cs typeface="+mn-cs"/>
                        </a:rPr>
                        <a:t>واحد:</a:t>
                      </a:r>
                      <a:endParaRPr lang="en-US" sz="1600" dirty="0">
                        <a:solidFill>
                          <a:schemeClr val="tx1"/>
                        </a:solidFill>
                        <a:effectLst/>
                        <a:latin typeface="Calibri"/>
                        <a:ea typeface="Calibri"/>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14320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520" y="260650"/>
            <a:ext cx="8640960" cy="2021607"/>
          </a:xfrm>
          <a:prstGeom prst="rect">
            <a:avLst/>
          </a:prstGeom>
        </p:spPr>
        <p:txBody>
          <a:bodyPr vert="horz" lIns="91440" tIns="45720" rIns="91440" bIns="45720" rtlCol="0" anchor="t">
            <a:noAutofit/>
          </a:bodyPr>
          <a:lstStyle/>
          <a:p>
            <a:pPr>
              <a:lnSpc>
                <a:spcPct val="150000"/>
              </a:lnSpc>
              <a:spcBef>
                <a:spcPct val="0"/>
              </a:spcBef>
            </a:pPr>
            <a:r>
              <a:rPr lang="fa-IR" sz="4800" b="1" dirty="0">
                <a:ln w="3175">
                  <a:solidFill>
                    <a:schemeClr val="bg1"/>
                  </a:solidFill>
                </a:ln>
                <a:cs typeface="2  Titr" pitchFamily="2" charset="-78"/>
              </a:rPr>
              <a:t>گام اول؛ طراحي قسمت اطلاعات پرسنل </a:t>
            </a:r>
            <a:r>
              <a:rPr lang="fa-IR" sz="4800" b="1" dirty="0" smtClean="0">
                <a:ln w="3175">
                  <a:solidFill>
                    <a:schemeClr val="bg1"/>
                  </a:solidFill>
                </a:ln>
                <a:cs typeface="2  Titr" pitchFamily="2" charset="-78"/>
              </a:rPr>
              <a:t>(بخش مشخصات )</a:t>
            </a:r>
            <a:endParaRPr lang="fa-IR" sz="4800" b="1" dirty="0">
              <a:ln w="3175">
                <a:solidFill>
                  <a:schemeClr val="bg1"/>
                </a:solidFill>
              </a:ln>
              <a:cs typeface="2  Titr" pitchFamily="2" charset="-78"/>
            </a:endParaRPr>
          </a:p>
          <a:p>
            <a:pPr>
              <a:lnSpc>
                <a:spcPct val="150000"/>
              </a:lnSpc>
              <a:spcBef>
                <a:spcPct val="0"/>
              </a:spcBef>
            </a:pPr>
            <a:endParaRPr lang="en-US" sz="900" b="1" dirty="0">
              <a:ln w="3175">
                <a:solidFill>
                  <a:schemeClr val="bg1"/>
                </a:solidFill>
              </a:ln>
              <a:cs typeface="2  Titr" pitchFamily="2" charset="-78"/>
            </a:endParaRPr>
          </a:p>
          <a:p>
            <a:pPr>
              <a:lnSpc>
                <a:spcPct val="150000"/>
              </a:lnSpc>
              <a:spcBef>
                <a:spcPct val="0"/>
              </a:spcBef>
            </a:pPr>
            <a:r>
              <a:rPr lang="fa-IR" sz="2000" dirty="0">
                <a:latin typeface="+mj-lt"/>
                <a:ea typeface="+mj-ea"/>
              </a:rPr>
              <a:t>توجه داشته باشيد در اين قسمت مي­توانيد براي هرگونه اطلاعات کاربردي پرسنل ستون مجزايي در نظر بگيريد. بطور مثال مي­توانيد شماره شناسنامه، نام پدر، شماره بيمه و نظاير آنها را بنا بر نياز در ستونهاي جداگانه وارد کنيد. </a:t>
            </a:r>
            <a:endParaRPr lang="en-US" sz="2000" dirty="0">
              <a:latin typeface="+mj-lt"/>
              <a:ea typeface="+mj-ea"/>
            </a:endParaRPr>
          </a:p>
        </p:txBody>
      </p:sp>
      <p:sp>
        <p:nvSpPr>
          <p:cNvPr id="7" name="Rectangle 6"/>
          <p:cNvSpPr/>
          <p:nvPr/>
        </p:nvSpPr>
        <p:spPr>
          <a:xfrm>
            <a:off x="623261" y="5517234"/>
            <a:ext cx="8157187" cy="1015663"/>
          </a:xfrm>
          <a:prstGeom prst="rect">
            <a:avLst/>
          </a:prstGeom>
        </p:spPr>
        <p:txBody>
          <a:bodyPr wrap="square">
            <a:spAutoFit/>
          </a:bodyPr>
          <a:lstStyle/>
          <a:p>
            <a:pPr marL="285750" indent="-285750">
              <a:lnSpc>
                <a:spcPct val="150000"/>
              </a:lnSpc>
              <a:buFont typeface="Arial" pitchFamily="34" charset="0"/>
              <a:buChar char="•"/>
            </a:pPr>
            <a:r>
              <a:rPr lang="fa-IR" sz="2000" dirty="0">
                <a:latin typeface="+mj-lt"/>
                <a:ea typeface="+mj-ea"/>
              </a:rPr>
              <a:t>ستون ميزان سابقه بيمه به منظور شرط تعلق حق اولاد در نظر گرفته شده است.</a:t>
            </a:r>
            <a:endParaRPr lang="en-US" sz="2000" dirty="0">
              <a:latin typeface="+mj-lt"/>
              <a:ea typeface="+mj-ea"/>
            </a:endParaRPr>
          </a:p>
          <a:p>
            <a:pPr marL="285750" indent="-285750">
              <a:lnSpc>
                <a:spcPct val="150000"/>
              </a:lnSpc>
              <a:buFont typeface="Arial" pitchFamily="34" charset="0"/>
              <a:buChar char="•"/>
            </a:pPr>
            <a:r>
              <a:rPr lang="fa-IR" sz="2000" dirty="0">
                <a:latin typeface="+mj-lt"/>
                <a:ea typeface="+mj-ea"/>
              </a:rPr>
              <a:t>ستون مشمول بيمه بيانگر آن است که از فرد بيمه کسر خواهد شد يا خير.</a:t>
            </a:r>
            <a:endParaRPr lang="en-US" sz="2000" dirty="0">
              <a:latin typeface="+mj-lt"/>
              <a:ea typeface="+mj-ea"/>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67545" y="2996952"/>
            <a:ext cx="831290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439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683790" y="518411"/>
            <a:ext cx="6207148" cy="1083245"/>
          </a:xfrm>
          <a:prstGeom prst="rect">
            <a:avLst/>
          </a:prstGeom>
        </p:spPr>
        <p:txBody>
          <a:bodyPr wrap="none">
            <a:spAutoFit/>
          </a:bodyPr>
          <a:lstStyle/>
          <a:p>
            <a:pPr>
              <a:lnSpc>
                <a:spcPct val="150000"/>
              </a:lnSpc>
              <a:spcBef>
                <a:spcPct val="0"/>
              </a:spcBef>
            </a:pPr>
            <a:r>
              <a:rPr lang="fa-IR" sz="4800" b="1" dirty="0">
                <a:ln w="3175">
                  <a:solidFill>
                    <a:schemeClr val="bg1"/>
                  </a:solidFill>
                </a:ln>
                <a:cs typeface="2  Titr" pitchFamily="2" charset="-78"/>
              </a:rPr>
              <a:t>گام دوم؛ طراحي قسمت اطلاعات حکمي </a:t>
            </a:r>
            <a:r>
              <a:rPr lang="fa-IR" sz="4800" b="1" dirty="0" smtClean="0">
                <a:ln w="3175">
                  <a:solidFill>
                    <a:schemeClr val="bg1"/>
                  </a:solidFill>
                </a:ln>
                <a:cs typeface="2  Titr" pitchFamily="2" charset="-78"/>
              </a:rPr>
              <a:t>پرسنل</a:t>
            </a:r>
            <a:endParaRPr lang="en-US" sz="4800" b="1" dirty="0">
              <a:ln w="3175">
                <a:solidFill>
                  <a:schemeClr val="bg1"/>
                </a:solidFill>
              </a:ln>
              <a:cs typeface="2  Titr" pitchFamily="2" charset="-78"/>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29355" y="1916832"/>
            <a:ext cx="810051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835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32349" y="116632"/>
            <a:ext cx="7266733" cy="1338828"/>
          </a:xfrm>
          <a:prstGeom prst="rect">
            <a:avLst/>
          </a:prstGeom>
        </p:spPr>
        <p:txBody>
          <a:bodyPr wrap="none">
            <a:spAutoFit/>
          </a:bodyPr>
          <a:lstStyle/>
          <a:p>
            <a:pPr>
              <a:lnSpc>
                <a:spcPct val="150000"/>
              </a:lnSpc>
              <a:spcBef>
                <a:spcPct val="0"/>
              </a:spcBef>
            </a:pPr>
            <a:r>
              <a:rPr lang="fa-IR" sz="5400" b="1" dirty="0">
                <a:ln w="3175">
                  <a:solidFill>
                    <a:schemeClr val="bg1"/>
                  </a:solidFill>
                </a:ln>
                <a:cs typeface="2  Titr" pitchFamily="2" charset="-78"/>
              </a:rPr>
              <a:t>گام سوم؛ طراحي قسمت اطلاعات کارکرد پرسنل</a:t>
            </a:r>
            <a:endParaRPr lang="en-US" sz="5400" b="1" dirty="0">
              <a:ln w="3175">
                <a:solidFill>
                  <a:schemeClr val="bg1"/>
                </a:solidFill>
              </a:ln>
              <a:cs typeface="2  Titr" pitchFamily="2" charset="-78"/>
            </a:endParaRPr>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60" y="1323758"/>
            <a:ext cx="5616624"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2606" y="4481007"/>
            <a:ext cx="7128792" cy="1499641"/>
          </a:xfrm>
          <a:prstGeom prst="rect">
            <a:avLst/>
          </a:prstGeom>
        </p:spPr>
        <p:txBody>
          <a:bodyPr vert="horz" lIns="91440" tIns="45720" rIns="91440" bIns="45720" rtlCol="0" anchor="t">
            <a:noAutofit/>
          </a:bodyPr>
          <a:lstStyle/>
          <a:p>
            <a:pPr>
              <a:lnSpc>
                <a:spcPct val="150000"/>
              </a:lnSpc>
              <a:spcBef>
                <a:spcPct val="0"/>
              </a:spcBef>
            </a:pPr>
            <a:r>
              <a:rPr lang="fa-IR" sz="1900" dirty="0">
                <a:latin typeface="+mj-lt"/>
                <a:ea typeface="+mj-ea"/>
              </a:rPr>
              <a:t>              02:05+16:00)-(08:15+176:00)= 166:10ساعت حضور آقاي الف</a:t>
            </a:r>
            <a:endParaRPr lang="en-US" sz="1900" dirty="0">
              <a:latin typeface="+mj-lt"/>
              <a:ea typeface="+mj-ea"/>
            </a:endParaRPr>
          </a:p>
          <a:p>
            <a:pPr algn="l">
              <a:lnSpc>
                <a:spcPct val="150000"/>
              </a:lnSpc>
              <a:spcBef>
                <a:spcPct val="0"/>
              </a:spcBef>
            </a:pPr>
            <a:r>
              <a:rPr lang="fa-IR" sz="1900" dirty="0">
                <a:latin typeface="+mj-lt"/>
                <a:ea typeface="+mj-ea"/>
              </a:rPr>
              <a:t>(00:00+20:00)-(35:00+176:00)= 191:00 ساعت حضور خانم ب</a:t>
            </a:r>
            <a:endParaRPr lang="en-US" sz="1900" dirty="0">
              <a:latin typeface="+mj-lt"/>
              <a:ea typeface="+mj-ea"/>
            </a:endParaRPr>
          </a:p>
          <a:p>
            <a:pPr algn="l">
              <a:lnSpc>
                <a:spcPct val="150000"/>
              </a:lnSpc>
              <a:spcBef>
                <a:spcPct val="0"/>
              </a:spcBef>
            </a:pPr>
            <a:r>
              <a:rPr lang="fa-IR" sz="1900" dirty="0">
                <a:latin typeface="+mj-lt"/>
                <a:ea typeface="+mj-ea"/>
              </a:rPr>
              <a:t>(00:35+08:00)-(12:35+176:00)= 180:00 ساعت حضور آقاي ج</a:t>
            </a:r>
            <a:br>
              <a:rPr lang="fa-IR" sz="1900" dirty="0">
                <a:latin typeface="+mj-lt"/>
                <a:ea typeface="+mj-ea"/>
              </a:rPr>
            </a:br>
            <a:r>
              <a:rPr lang="fa-IR" sz="1200" dirty="0">
                <a:latin typeface="+mj-lt"/>
                <a:ea typeface="+mj-ea"/>
              </a:rPr>
              <a:t> </a:t>
            </a:r>
          </a:p>
        </p:txBody>
      </p:sp>
      <p:sp>
        <p:nvSpPr>
          <p:cNvPr id="2" name="Rectangle 1"/>
          <p:cNvSpPr/>
          <p:nvPr/>
        </p:nvSpPr>
        <p:spPr>
          <a:xfrm>
            <a:off x="6228184" y="1323759"/>
            <a:ext cx="2670896" cy="3477875"/>
          </a:xfrm>
          <a:prstGeom prst="rect">
            <a:avLst/>
          </a:prstGeom>
        </p:spPr>
        <p:txBody>
          <a:bodyPr wrap="square">
            <a:spAutoFit/>
          </a:bodyPr>
          <a:lstStyle/>
          <a:p>
            <a:r>
              <a:rPr lang="fa-IR" sz="2000" dirty="0"/>
              <a:t>- کارکرد موثر بطور معمول برابر با کارکرد استاندارد است مگر زماني که فرد غيبت داشته و يا در مرخصي استعلاجي باشد. توجه داشته باشيد که جمع کارکرد موثر و اضافه کاري پس از کسر کسري کار (ناشي از تاخير در ورود و يا تعجيل در خروج) و مرخصي بايد برابر با ساعت حضور فرد گردد.</a:t>
            </a:r>
            <a:endParaRPr lang="en-US" sz="2000" dirty="0"/>
          </a:p>
        </p:txBody>
      </p:sp>
      <p:sp>
        <p:nvSpPr>
          <p:cNvPr id="8" name="Rectangle 7"/>
          <p:cNvSpPr/>
          <p:nvPr/>
        </p:nvSpPr>
        <p:spPr>
          <a:xfrm>
            <a:off x="6588224" y="2967335"/>
            <a:ext cx="2555776" cy="3416320"/>
          </a:xfrm>
          <a:prstGeom prst="rect">
            <a:avLst/>
          </a:prstGeom>
        </p:spPr>
        <p:txBody>
          <a:bodyPr wrap="square">
            <a:spAutoFit/>
          </a:bodyPr>
          <a:lstStyle/>
          <a:p>
            <a:pPr>
              <a:lnSpc>
                <a:spcPct val="150000"/>
              </a:lnSpc>
              <a:spcBef>
                <a:spcPct val="0"/>
              </a:spcBef>
            </a:pPr>
            <a:endParaRPr lang="fa-IR" dirty="0" smtClean="0"/>
          </a:p>
          <a:p>
            <a:pPr>
              <a:lnSpc>
                <a:spcPct val="150000"/>
              </a:lnSpc>
              <a:spcBef>
                <a:spcPct val="0"/>
              </a:spcBef>
            </a:pPr>
            <a:endParaRPr lang="fa-IR" dirty="0"/>
          </a:p>
          <a:p>
            <a:pPr>
              <a:lnSpc>
                <a:spcPct val="150000"/>
              </a:lnSpc>
              <a:spcBef>
                <a:spcPct val="0"/>
              </a:spcBef>
            </a:pPr>
            <a:endParaRPr lang="fa-IR" dirty="0" smtClean="0"/>
          </a:p>
          <a:p>
            <a:pPr>
              <a:lnSpc>
                <a:spcPct val="150000"/>
              </a:lnSpc>
              <a:spcBef>
                <a:spcPct val="0"/>
              </a:spcBef>
            </a:pPr>
            <a:endParaRPr lang="fa-IR" dirty="0"/>
          </a:p>
          <a:p>
            <a:pPr>
              <a:lnSpc>
                <a:spcPct val="150000"/>
              </a:lnSpc>
              <a:spcBef>
                <a:spcPct val="0"/>
              </a:spcBef>
            </a:pPr>
            <a:r>
              <a:rPr lang="fa-IR" dirty="0" smtClean="0"/>
              <a:t>- </a:t>
            </a:r>
            <a:r>
              <a:rPr lang="fa-IR" dirty="0"/>
              <a:t>در برخي شرکتها اطلاعات ستونهاي کارکرد استاندارد و کارکرد موثر به صورت روز ثبت مي­شوند.</a:t>
            </a:r>
            <a:endParaRPr lang="en-US" dirty="0"/>
          </a:p>
        </p:txBody>
      </p:sp>
    </p:spTree>
    <p:extLst>
      <p:ext uri="{BB962C8B-B14F-4D97-AF65-F5344CB8AC3E}">
        <p14:creationId xmlns:p14="http://schemas.microsoft.com/office/powerpoint/2010/main" val="1940129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51520" y="116632"/>
            <a:ext cx="8676456" cy="2304256"/>
          </a:xfrm>
          <a:prstGeom prst="rect">
            <a:avLst/>
          </a:prstGeom>
        </p:spPr>
        <p:txBody>
          <a:bodyPr vert="horz" lIns="91440" tIns="45720" rIns="91440" bIns="45720" rtlCol="0" anchor="t">
            <a:noAutofit/>
          </a:bodyPr>
          <a:lstStyle/>
          <a:p>
            <a:pPr>
              <a:lnSpc>
                <a:spcPct val="150000"/>
              </a:lnSpc>
              <a:spcBef>
                <a:spcPct val="0"/>
              </a:spcBef>
            </a:pPr>
            <a:endParaRPr lang="fa-IR" sz="4400" b="1" dirty="0" smtClean="0">
              <a:ln w="3175">
                <a:solidFill>
                  <a:schemeClr val="bg1"/>
                </a:solidFill>
              </a:ln>
              <a:cs typeface="2  Titr" pitchFamily="2" charset="-78"/>
            </a:endParaRPr>
          </a:p>
          <a:p>
            <a:pPr>
              <a:lnSpc>
                <a:spcPct val="150000"/>
              </a:lnSpc>
              <a:spcBef>
                <a:spcPct val="0"/>
              </a:spcBef>
            </a:pPr>
            <a:r>
              <a:rPr lang="fa-IR" sz="4400" b="1" dirty="0" smtClean="0">
                <a:ln w="3175">
                  <a:solidFill>
                    <a:schemeClr val="bg1"/>
                  </a:solidFill>
                </a:ln>
                <a:cs typeface="2  Titr" pitchFamily="2" charset="-78"/>
              </a:rPr>
              <a:t>گام </a:t>
            </a:r>
            <a:r>
              <a:rPr lang="fa-IR" sz="4400" b="1" dirty="0">
                <a:ln w="3175">
                  <a:solidFill>
                    <a:schemeClr val="bg1"/>
                  </a:solidFill>
                </a:ln>
                <a:cs typeface="2  Titr" pitchFamily="2" charset="-78"/>
              </a:rPr>
              <a:t>چهارم؛ محاسبه حقوق و مزايا</a:t>
            </a:r>
            <a:endParaRPr lang="en-US" sz="4400" b="1" dirty="0">
              <a:ln w="3175">
                <a:solidFill>
                  <a:schemeClr val="bg1"/>
                </a:solidFill>
              </a:ln>
              <a:cs typeface="2  Titr" pitchFamily="2" charset="-78"/>
            </a:endParaRPr>
          </a:p>
          <a:p>
            <a:pPr>
              <a:lnSpc>
                <a:spcPct val="150000"/>
              </a:lnSpc>
              <a:spcBef>
                <a:spcPct val="0"/>
              </a:spcBef>
            </a:pPr>
            <a:r>
              <a:rPr lang="fa-IR" sz="2000" dirty="0">
                <a:latin typeface="+mj-lt"/>
                <a:ea typeface="+mj-ea"/>
              </a:rPr>
              <a:t>در اين گام قبل از حقوق و مزايا، بايد با نحوه محاسبه اقلام حقوق و مزايا آشنا شويم. توجه داشته باشيد طبق قانون هر روز کاري برابر 7.33 ساعت  و 30 روز کاري برابر با 220 ساعت است. از آنجائيکه اقلام مندرج در حکم براي يک ماه کاري (30روز) است، نرخ محاسبات بر مبناي 30 روز (يا 220 ساعت) انجام مي­گيرد.</a:t>
            </a:r>
          </a:p>
          <a:p>
            <a:pPr>
              <a:lnSpc>
                <a:spcPct val="150000"/>
              </a:lnSpc>
              <a:spcBef>
                <a:spcPct val="0"/>
              </a:spcBef>
            </a:pPr>
            <a:endParaRPr lang="en-US" sz="900" dirty="0">
              <a:latin typeface="+mj-lt"/>
              <a:ea typeface="+mj-ea"/>
            </a:endParaRPr>
          </a:p>
          <a:p>
            <a:pPr>
              <a:lnSpc>
                <a:spcPct val="150000"/>
              </a:lnSpc>
              <a:spcBef>
                <a:spcPct val="0"/>
              </a:spcBef>
            </a:pPr>
            <a:r>
              <a:rPr lang="fa-IR" sz="2000" b="1" dirty="0">
                <a:ln w="3175">
                  <a:solidFill>
                    <a:srgbClr val="0070C0"/>
                  </a:solidFill>
                </a:ln>
                <a:latin typeface="Calibri"/>
                <a:ea typeface="Times New Roman"/>
              </a:rPr>
              <a:t>نکته: </a:t>
            </a:r>
            <a:r>
              <a:rPr lang="fa-IR" sz="2000" dirty="0">
                <a:latin typeface="+mj-lt"/>
                <a:ea typeface="+mj-ea"/>
              </a:rPr>
              <a:t>در برخي شرکتها از مبناي 192 ساعت و يا ساعت استاندارد ماه مربوطه نيز براي محاسبات خود استفاده مي­کنند. </a:t>
            </a:r>
            <a:endParaRPr lang="en-US" sz="2000" dirty="0">
              <a:latin typeface="+mj-lt"/>
              <a:ea typeface="+mj-ea"/>
            </a:endParaRPr>
          </a:p>
        </p:txBody>
      </p:sp>
    </p:spTree>
    <p:extLst>
      <p:ext uri="{BB962C8B-B14F-4D97-AF65-F5344CB8AC3E}">
        <p14:creationId xmlns:p14="http://schemas.microsoft.com/office/powerpoint/2010/main" val="2529391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51520" y="116632"/>
            <a:ext cx="8676456" cy="2304256"/>
          </a:xfrm>
          <a:prstGeom prst="rect">
            <a:avLst/>
          </a:prstGeom>
        </p:spPr>
        <p:txBody>
          <a:bodyPr vert="horz" lIns="91440" tIns="45720" rIns="91440" bIns="45720" rtlCol="0" anchor="t">
            <a:noAutofit/>
          </a:bodyPr>
          <a:lstStyle/>
          <a:p>
            <a:pPr>
              <a:lnSpc>
                <a:spcPct val="150000"/>
              </a:lnSpc>
              <a:spcBef>
                <a:spcPct val="0"/>
              </a:spcBef>
            </a:pPr>
            <a:endParaRPr lang="en-US" sz="2000" dirty="0">
              <a:latin typeface="+mj-lt"/>
              <a:ea typeface="+mj-ea"/>
            </a:endParaRPr>
          </a:p>
        </p:txBody>
      </p:sp>
      <p:graphicFrame>
        <p:nvGraphicFramePr>
          <p:cNvPr id="6" name="Table 5"/>
          <p:cNvGraphicFramePr>
            <a:graphicFrameLocks noGrp="1"/>
          </p:cNvGraphicFramePr>
          <p:nvPr>
            <p:extLst>
              <p:ext uri="{D42A27DB-BD31-4B8C-83A1-F6EECF244321}">
                <p14:modId xmlns:p14="http://schemas.microsoft.com/office/powerpoint/2010/main" val="4064066211"/>
              </p:ext>
            </p:extLst>
          </p:nvPr>
        </p:nvGraphicFramePr>
        <p:xfrm>
          <a:off x="755576" y="836712"/>
          <a:ext cx="7920880" cy="5397806"/>
        </p:xfrm>
        <a:graphic>
          <a:graphicData uri="http://schemas.openxmlformats.org/drawingml/2006/table">
            <a:tbl>
              <a:tblPr rtl="1" firstRow="1" firstCol="1" bandRow="1">
                <a:tableStyleId>{616DA210-FB5B-4158-B5E0-FEB733F419BA}</a:tableStyleId>
              </a:tblPr>
              <a:tblGrid>
                <a:gridCol w="2680147">
                  <a:extLst>
                    <a:ext uri="{9D8B030D-6E8A-4147-A177-3AD203B41FA5}">
                      <a16:colId xmlns:a16="http://schemas.microsoft.com/office/drawing/2014/main" val="20000"/>
                    </a:ext>
                  </a:extLst>
                </a:gridCol>
                <a:gridCol w="1147974">
                  <a:extLst>
                    <a:ext uri="{9D8B030D-6E8A-4147-A177-3AD203B41FA5}">
                      <a16:colId xmlns:a16="http://schemas.microsoft.com/office/drawing/2014/main" val="20001"/>
                    </a:ext>
                  </a:extLst>
                </a:gridCol>
                <a:gridCol w="4092759">
                  <a:extLst>
                    <a:ext uri="{9D8B030D-6E8A-4147-A177-3AD203B41FA5}">
                      <a16:colId xmlns:a16="http://schemas.microsoft.com/office/drawing/2014/main" val="20002"/>
                    </a:ext>
                  </a:extLst>
                </a:gridCol>
              </a:tblGrid>
              <a:tr h="407712">
                <a:tc gridSpan="2">
                  <a:txBody>
                    <a:bodyPr/>
                    <a:lstStyle/>
                    <a:p>
                      <a:pPr algn="just" rtl="1">
                        <a:lnSpc>
                          <a:spcPct val="115000"/>
                        </a:lnSpc>
                        <a:spcAft>
                          <a:spcPts val="800"/>
                        </a:spcAft>
                      </a:pPr>
                      <a:r>
                        <a:rPr lang="fa-IR" sz="1800" dirty="0">
                          <a:effectLst/>
                        </a:rPr>
                        <a:t>عنوان</a:t>
                      </a:r>
                      <a:endParaRPr lang="en-US" sz="1800" b="1" dirty="0">
                        <a:effectLst/>
                        <a:latin typeface="Calibri"/>
                        <a:ea typeface="Calibri"/>
                        <a:cs typeface="+mn-cs"/>
                      </a:endParaRPr>
                    </a:p>
                  </a:txBody>
                  <a:tcPr marL="68580" marR="68580" marT="0" marB="0"/>
                </a:tc>
                <a:tc hMerge="1">
                  <a:txBody>
                    <a:bodyPr/>
                    <a:lstStyle/>
                    <a:p>
                      <a:pPr rtl="1"/>
                      <a:endParaRPr lang="fa-IR"/>
                    </a:p>
                  </a:txBody>
                  <a:tcPr/>
                </a:tc>
                <a:tc>
                  <a:txBody>
                    <a:bodyPr/>
                    <a:lstStyle/>
                    <a:p>
                      <a:pPr algn="just" rtl="1">
                        <a:lnSpc>
                          <a:spcPct val="115000"/>
                        </a:lnSpc>
                        <a:spcAft>
                          <a:spcPts val="800"/>
                        </a:spcAft>
                      </a:pPr>
                      <a:r>
                        <a:rPr lang="fa-IR" sz="1800">
                          <a:effectLst/>
                        </a:rPr>
                        <a:t>شرح محاسبه</a:t>
                      </a:r>
                      <a:endParaRPr lang="en-US" sz="1800" b="1">
                        <a:effectLst/>
                        <a:latin typeface="Calibri"/>
                        <a:ea typeface="Calibri"/>
                        <a:cs typeface="+mn-cs"/>
                      </a:endParaRPr>
                    </a:p>
                  </a:txBody>
                  <a:tcPr marL="68580" marR="68580" marT="0" marB="0"/>
                </a:tc>
                <a:extLst>
                  <a:ext uri="{0D108BD9-81ED-4DB2-BD59-A6C34878D82A}">
                    <a16:rowId xmlns:a16="http://schemas.microsoft.com/office/drawing/2014/main" val="10000"/>
                  </a:ext>
                </a:extLst>
              </a:tr>
              <a:tr h="312367">
                <a:tc rowSpan="2">
                  <a:txBody>
                    <a:bodyPr/>
                    <a:lstStyle/>
                    <a:p>
                      <a:pPr algn="r" rtl="1">
                        <a:lnSpc>
                          <a:spcPct val="115000"/>
                        </a:lnSpc>
                        <a:spcAft>
                          <a:spcPts val="800"/>
                        </a:spcAft>
                      </a:pPr>
                      <a:r>
                        <a:rPr lang="fa-IR" sz="1800">
                          <a:effectLst/>
                        </a:rPr>
                        <a:t>دستمزد </a:t>
                      </a:r>
                      <a:endParaRPr lang="en-US" sz="1800" b="1">
                        <a:effectLst/>
                        <a:latin typeface="Calibri"/>
                        <a:ea typeface="Calibri"/>
                        <a:cs typeface="+mn-cs"/>
                      </a:endParaRPr>
                    </a:p>
                  </a:txBody>
                  <a:tcPr marL="68580" marR="68580" marT="0" marB="0" anchor="ctr"/>
                </a:tc>
                <a:tc>
                  <a:txBody>
                    <a:bodyPr/>
                    <a:lstStyle/>
                    <a:p>
                      <a:pPr algn="just" rtl="1">
                        <a:lnSpc>
                          <a:spcPct val="115000"/>
                        </a:lnSpc>
                        <a:spcAft>
                          <a:spcPts val="800"/>
                        </a:spcAft>
                      </a:pPr>
                      <a:r>
                        <a:rPr lang="fa-IR" sz="1800" dirty="0">
                          <a:effectLst/>
                        </a:rPr>
                        <a:t>روزانه</a:t>
                      </a:r>
                      <a:endParaRPr lang="en-US" sz="1800" b="1" dirty="0">
                        <a:effectLst/>
                        <a:latin typeface="Calibri"/>
                        <a:ea typeface="Calibri"/>
                        <a:cs typeface="+mn-cs"/>
                      </a:endParaRPr>
                    </a:p>
                  </a:txBody>
                  <a:tcPr marL="68580" marR="68580" marT="0" marB="0"/>
                </a:tc>
                <a:tc>
                  <a:txBody>
                    <a:bodyPr/>
                    <a:lstStyle/>
                    <a:p>
                      <a:pPr algn="just" rtl="1">
                        <a:lnSpc>
                          <a:spcPct val="115000"/>
                        </a:lnSpc>
                        <a:spcAft>
                          <a:spcPts val="800"/>
                        </a:spcAft>
                      </a:pPr>
                      <a:r>
                        <a:rPr lang="fa-IR" sz="1800" dirty="0" smtClean="0">
                          <a:effectLst/>
                        </a:rPr>
                        <a:t>مزد</a:t>
                      </a:r>
                      <a:r>
                        <a:rPr lang="fa-IR" sz="1800" baseline="0" dirty="0" smtClean="0">
                          <a:effectLst/>
                        </a:rPr>
                        <a:t> مبنا+</a:t>
                      </a:r>
                      <a:r>
                        <a:rPr lang="fa-IR" sz="1800" dirty="0" smtClean="0">
                          <a:effectLst/>
                        </a:rPr>
                        <a:t> پايه </a:t>
                      </a:r>
                      <a:r>
                        <a:rPr lang="fa-IR" sz="1800" dirty="0">
                          <a:effectLst/>
                        </a:rPr>
                        <a:t>سنوات </a:t>
                      </a:r>
                      <a:r>
                        <a:rPr lang="fa-IR" sz="1800" dirty="0" smtClean="0">
                          <a:effectLst/>
                        </a:rPr>
                        <a:t>تقسيم </a:t>
                      </a:r>
                      <a:r>
                        <a:rPr lang="fa-IR" sz="1800" dirty="0">
                          <a:effectLst/>
                        </a:rPr>
                        <a:t>بر 30 روز</a:t>
                      </a:r>
                      <a:endParaRPr lang="en-US" sz="1800" b="1" dirty="0">
                        <a:effectLst/>
                        <a:latin typeface="Calibri"/>
                        <a:ea typeface="Calibri"/>
                        <a:cs typeface="+mn-cs"/>
                      </a:endParaRPr>
                    </a:p>
                  </a:txBody>
                  <a:tcPr marL="68580" marR="68580" marT="0" marB="0"/>
                </a:tc>
                <a:extLst>
                  <a:ext uri="{0D108BD9-81ED-4DB2-BD59-A6C34878D82A}">
                    <a16:rowId xmlns:a16="http://schemas.microsoft.com/office/drawing/2014/main" val="10001"/>
                  </a:ext>
                </a:extLst>
              </a:tr>
              <a:tr h="192687">
                <a:tc vMerge="1">
                  <a:txBody>
                    <a:bodyPr/>
                    <a:lstStyle/>
                    <a:p>
                      <a:pPr rtl="1"/>
                      <a:endParaRPr lang="fa-IR"/>
                    </a:p>
                  </a:txBody>
                  <a:tcPr/>
                </a:tc>
                <a:tc>
                  <a:txBody>
                    <a:bodyPr/>
                    <a:lstStyle/>
                    <a:p>
                      <a:pPr algn="just" rtl="1">
                        <a:lnSpc>
                          <a:spcPct val="115000"/>
                        </a:lnSpc>
                        <a:spcAft>
                          <a:spcPts val="800"/>
                        </a:spcAft>
                      </a:pPr>
                      <a:r>
                        <a:rPr lang="fa-IR" sz="1800" dirty="0" smtClean="0">
                          <a:effectLst/>
                        </a:rPr>
                        <a:t>ساعتي</a:t>
                      </a:r>
                      <a:endParaRPr lang="en-US" sz="1800" b="1" dirty="0">
                        <a:effectLst/>
                        <a:latin typeface="Calibri"/>
                        <a:ea typeface="Calibri"/>
                        <a:cs typeface="+mn-cs"/>
                      </a:endParaRPr>
                    </a:p>
                  </a:txBody>
                  <a:tcPr marL="68580" marR="68580" marT="0" marB="0"/>
                </a:tc>
                <a:tc>
                  <a:txBody>
                    <a:bodyPr/>
                    <a:lstStyle/>
                    <a:p>
                      <a:pPr algn="just" rtl="1">
                        <a:lnSpc>
                          <a:spcPct val="115000"/>
                        </a:lnSpc>
                        <a:spcAft>
                          <a:spcPts val="800"/>
                        </a:spcAft>
                      </a:pPr>
                      <a:r>
                        <a:rPr lang="fa-IR" sz="1800" dirty="0" smtClean="0">
                          <a:effectLst/>
                        </a:rPr>
                        <a:t>مزد مبنا </a:t>
                      </a:r>
                      <a:r>
                        <a:rPr lang="fa-IR" sz="1800" dirty="0">
                          <a:effectLst/>
                        </a:rPr>
                        <a:t>+ </a:t>
                      </a:r>
                      <a:r>
                        <a:rPr lang="fa-IR" sz="1800" dirty="0" smtClean="0">
                          <a:effectLst/>
                        </a:rPr>
                        <a:t>پايه </a:t>
                      </a:r>
                      <a:r>
                        <a:rPr lang="fa-IR" sz="1800" dirty="0">
                          <a:effectLst/>
                        </a:rPr>
                        <a:t>سنوات </a:t>
                      </a:r>
                      <a:r>
                        <a:rPr lang="fa-IR" sz="1800" dirty="0" smtClean="0">
                          <a:effectLst/>
                        </a:rPr>
                        <a:t>تقسيم </a:t>
                      </a:r>
                      <a:r>
                        <a:rPr lang="fa-IR" sz="1800" dirty="0">
                          <a:effectLst/>
                        </a:rPr>
                        <a:t>بر 220 ساعت</a:t>
                      </a:r>
                      <a:endParaRPr lang="en-US" sz="1800" b="1" dirty="0">
                        <a:effectLst/>
                        <a:latin typeface="Calibri"/>
                        <a:ea typeface="Calibri"/>
                        <a:cs typeface="+mn-cs"/>
                      </a:endParaRPr>
                    </a:p>
                  </a:txBody>
                  <a:tcPr marL="68580" marR="68580" marT="0" marB="0"/>
                </a:tc>
                <a:extLst>
                  <a:ext uri="{0D108BD9-81ED-4DB2-BD59-A6C34878D82A}">
                    <a16:rowId xmlns:a16="http://schemas.microsoft.com/office/drawing/2014/main" val="10002"/>
                  </a:ext>
                </a:extLst>
              </a:tr>
              <a:tr h="329587">
                <a:tc rowSpan="2">
                  <a:txBody>
                    <a:bodyPr/>
                    <a:lstStyle/>
                    <a:p>
                      <a:pPr algn="r" rtl="1">
                        <a:lnSpc>
                          <a:spcPct val="115000"/>
                        </a:lnSpc>
                        <a:spcAft>
                          <a:spcPts val="800"/>
                        </a:spcAft>
                      </a:pPr>
                      <a:r>
                        <a:rPr lang="fa-IR" sz="1800" dirty="0" smtClean="0">
                          <a:effectLst/>
                        </a:rPr>
                        <a:t>کسري </a:t>
                      </a:r>
                      <a:r>
                        <a:rPr lang="fa-IR" sz="1800" dirty="0">
                          <a:effectLst/>
                        </a:rPr>
                        <a:t>کار و </a:t>
                      </a:r>
                      <a:r>
                        <a:rPr lang="fa-IR" sz="1800" dirty="0" smtClean="0">
                          <a:effectLst/>
                        </a:rPr>
                        <a:t>غيبت</a:t>
                      </a:r>
                      <a:endParaRPr lang="en-US" sz="1800" b="1" dirty="0">
                        <a:effectLst/>
                        <a:latin typeface="Calibri"/>
                        <a:ea typeface="Calibri"/>
                        <a:cs typeface="+mn-cs"/>
                      </a:endParaRPr>
                    </a:p>
                  </a:txBody>
                  <a:tcPr marL="68580" marR="68580" marT="0" marB="0" anchor="ctr"/>
                </a:tc>
                <a:tc>
                  <a:txBody>
                    <a:bodyPr/>
                    <a:lstStyle/>
                    <a:p>
                      <a:pPr algn="just" rtl="1">
                        <a:lnSpc>
                          <a:spcPct val="115000"/>
                        </a:lnSpc>
                        <a:spcAft>
                          <a:spcPts val="800"/>
                        </a:spcAft>
                      </a:pPr>
                      <a:r>
                        <a:rPr lang="fa-IR" sz="1800" dirty="0">
                          <a:effectLst/>
                        </a:rPr>
                        <a:t>روزانه</a:t>
                      </a:r>
                      <a:endParaRPr lang="en-US" sz="1800" b="1" dirty="0">
                        <a:effectLst/>
                        <a:latin typeface="Calibri"/>
                        <a:ea typeface="Calibri"/>
                        <a:cs typeface="+mn-cs"/>
                      </a:endParaRPr>
                    </a:p>
                  </a:txBody>
                  <a:tcPr marL="68580" marR="68580" marT="0" marB="0"/>
                </a:tc>
                <a:tc>
                  <a:txBody>
                    <a:bodyPr/>
                    <a:lstStyle/>
                    <a:p>
                      <a:pPr algn="just" rtl="1">
                        <a:lnSpc>
                          <a:spcPct val="115000"/>
                        </a:lnSpc>
                        <a:spcAft>
                          <a:spcPts val="800"/>
                        </a:spcAft>
                      </a:pPr>
                      <a:r>
                        <a:rPr lang="fa-IR" sz="1800" dirty="0" smtClean="0">
                          <a:effectLst/>
                        </a:rPr>
                        <a:t>مزد مبنا </a:t>
                      </a:r>
                      <a:r>
                        <a:rPr lang="fa-IR" sz="1800" dirty="0">
                          <a:effectLst/>
                        </a:rPr>
                        <a:t>+ </a:t>
                      </a:r>
                      <a:r>
                        <a:rPr lang="fa-IR" sz="1800" dirty="0" smtClean="0">
                          <a:effectLst/>
                        </a:rPr>
                        <a:t>پايه </a:t>
                      </a:r>
                      <a:r>
                        <a:rPr lang="fa-IR" sz="1800" dirty="0">
                          <a:effectLst/>
                        </a:rPr>
                        <a:t>سنوات </a:t>
                      </a:r>
                      <a:r>
                        <a:rPr lang="fa-IR" sz="1800" dirty="0" smtClean="0">
                          <a:effectLst/>
                        </a:rPr>
                        <a:t>تقسيم </a:t>
                      </a:r>
                      <a:r>
                        <a:rPr lang="fa-IR" sz="1800" dirty="0">
                          <a:effectLst/>
                        </a:rPr>
                        <a:t>بر 30 روز</a:t>
                      </a:r>
                      <a:endParaRPr lang="en-US" sz="1800" b="1" dirty="0">
                        <a:effectLst/>
                        <a:latin typeface="Calibri"/>
                        <a:ea typeface="Calibri"/>
                        <a:cs typeface="+mn-cs"/>
                      </a:endParaRPr>
                    </a:p>
                  </a:txBody>
                  <a:tcPr marL="68580" marR="68580" marT="0" marB="0"/>
                </a:tc>
                <a:extLst>
                  <a:ext uri="{0D108BD9-81ED-4DB2-BD59-A6C34878D82A}">
                    <a16:rowId xmlns:a16="http://schemas.microsoft.com/office/drawing/2014/main" val="10003"/>
                  </a:ext>
                </a:extLst>
              </a:tr>
              <a:tr h="281915">
                <a:tc vMerge="1">
                  <a:txBody>
                    <a:bodyPr/>
                    <a:lstStyle/>
                    <a:p>
                      <a:pPr rtl="1"/>
                      <a:endParaRPr lang="fa-IR"/>
                    </a:p>
                  </a:txBody>
                  <a:tcPr/>
                </a:tc>
                <a:tc>
                  <a:txBody>
                    <a:bodyPr/>
                    <a:lstStyle/>
                    <a:p>
                      <a:pPr algn="just" rtl="1">
                        <a:lnSpc>
                          <a:spcPct val="115000"/>
                        </a:lnSpc>
                        <a:spcAft>
                          <a:spcPts val="800"/>
                        </a:spcAft>
                      </a:pPr>
                      <a:r>
                        <a:rPr lang="fa-IR" sz="1800" dirty="0" smtClean="0">
                          <a:effectLst/>
                        </a:rPr>
                        <a:t>ساعتي</a:t>
                      </a:r>
                      <a:endParaRPr lang="en-US" sz="1800" b="1" dirty="0">
                        <a:effectLst/>
                        <a:latin typeface="Calibri"/>
                        <a:ea typeface="Calibri"/>
                        <a:cs typeface="+mn-cs"/>
                      </a:endParaRPr>
                    </a:p>
                  </a:txBody>
                  <a:tcPr marL="68580" marR="68580" marT="0" marB="0"/>
                </a:tc>
                <a:tc>
                  <a:txBody>
                    <a:bodyPr/>
                    <a:lstStyle/>
                    <a:p>
                      <a:pPr algn="just" rtl="1">
                        <a:lnSpc>
                          <a:spcPct val="115000"/>
                        </a:lnSpc>
                        <a:spcAft>
                          <a:spcPts val="800"/>
                        </a:spcAft>
                      </a:pPr>
                      <a:r>
                        <a:rPr lang="fa-IR" sz="1800" dirty="0" smtClean="0">
                          <a:effectLst/>
                        </a:rPr>
                        <a:t>مزد مبنا </a:t>
                      </a:r>
                      <a:r>
                        <a:rPr lang="fa-IR" sz="1800" dirty="0">
                          <a:effectLst/>
                        </a:rPr>
                        <a:t>+ </a:t>
                      </a:r>
                      <a:r>
                        <a:rPr lang="fa-IR" sz="1800" dirty="0" smtClean="0">
                          <a:effectLst/>
                        </a:rPr>
                        <a:t>پايه </a:t>
                      </a:r>
                      <a:r>
                        <a:rPr lang="fa-IR" sz="1800" dirty="0">
                          <a:effectLst/>
                        </a:rPr>
                        <a:t>سنوات </a:t>
                      </a:r>
                      <a:r>
                        <a:rPr lang="fa-IR" sz="1800" dirty="0" smtClean="0">
                          <a:effectLst/>
                        </a:rPr>
                        <a:t>تقسيم </a:t>
                      </a:r>
                      <a:r>
                        <a:rPr lang="fa-IR" sz="1800" dirty="0">
                          <a:effectLst/>
                        </a:rPr>
                        <a:t>بر 220 ساعت</a:t>
                      </a:r>
                      <a:endParaRPr lang="en-US" sz="1800" b="1" dirty="0">
                        <a:effectLst/>
                        <a:latin typeface="Calibri"/>
                        <a:ea typeface="Calibri"/>
                        <a:cs typeface="+mn-cs"/>
                      </a:endParaRPr>
                    </a:p>
                  </a:txBody>
                  <a:tcPr marL="68580" marR="68580" marT="0" marB="0"/>
                </a:tc>
                <a:extLst>
                  <a:ext uri="{0D108BD9-81ED-4DB2-BD59-A6C34878D82A}">
                    <a16:rowId xmlns:a16="http://schemas.microsoft.com/office/drawing/2014/main" val="10004"/>
                  </a:ext>
                </a:extLst>
              </a:tr>
              <a:tr h="407712">
                <a:tc>
                  <a:txBody>
                    <a:bodyPr/>
                    <a:lstStyle/>
                    <a:p>
                      <a:pPr algn="r" rtl="1">
                        <a:lnSpc>
                          <a:spcPct val="115000"/>
                        </a:lnSpc>
                        <a:spcAft>
                          <a:spcPts val="800"/>
                        </a:spcAft>
                      </a:pPr>
                      <a:r>
                        <a:rPr lang="fa-IR" sz="1800" dirty="0">
                          <a:effectLst/>
                        </a:rPr>
                        <a:t>اضافه کار </a:t>
                      </a:r>
                      <a:endParaRPr lang="en-US" sz="1800" b="1" dirty="0">
                        <a:effectLst/>
                        <a:latin typeface="Calibri"/>
                        <a:ea typeface="Calibri"/>
                        <a:cs typeface="+mn-cs"/>
                      </a:endParaRPr>
                    </a:p>
                  </a:txBody>
                  <a:tcPr marL="68580" marR="68580" marT="0" marB="0" anchor="ctr"/>
                </a:tc>
                <a:tc>
                  <a:txBody>
                    <a:bodyPr/>
                    <a:lstStyle/>
                    <a:p>
                      <a:pPr algn="just" rtl="1">
                        <a:lnSpc>
                          <a:spcPct val="115000"/>
                        </a:lnSpc>
                        <a:spcAft>
                          <a:spcPts val="800"/>
                        </a:spcAft>
                      </a:pPr>
                      <a:r>
                        <a:rPr lang="fa-IR" sz="1800" dirty="0" smtClean="0">
                          <a:effectLst/>
                        </a:rPr>
                        <a:t>ساعتي</a:t>
                      </a:r>
                      <a:endParaRPr lang="en-US" sz="1800" b="1" dirty="0">
                        <a:effectLst/>
                        <a:latin typeface="Calibri"/>
                        <a:ea typeface="Calibri"/>
                        <a:cs typeface="+mn-cs"/>
                      </a:endParaRPr>
                    </a:p>
                  </a:txBody>
                  <a:tcPr marL="68580" marR="68580" marT="0" marB="0"/>
                </a:tc>
                <a:tc>
                  <a:txBody>
                    <a:bodyPr/>
                    <a:lstStyle/>
                    <a:p>
                      <a:pPr algn="just" rtl="1">
                        <a:lnSpc>
                          <a:spcPct val="115000"/>
                        </a:lnSpc>
                        <a:spcAft>
                          <a:spcPts val="800"/>
                        </a:spcAft>
                      </a:pPr>
                      <a:r>
                        <a:rPr lang="fa-IR" sz="1800" dirty="0">
                          <a:effectLst/>
                        </a:rPr>
                        <a:t>دستمزد </a:t>
                      </a:r>
                      <a:r>
                        <a:rPr lang="fa-IR" sz="1800" dirty="0" smtClean="0">
                          <a:effectLst/>
                        </a:rPr>
                        <a:t>ساعتي </a:t>
                      </a:r>
                      <a:r>
                        <a:rPr lang="fa-IR" sz="1800" dirty="0">
                          <a:effectLst/>
                        </a:rPr>
                        <a:t>ضرب در </a:t>
                      </a:r>
                      <a:r>
                        <a:rPr lang="fa-IR" sz="1800" dirty="0" smtClean="0">
                          <a:effectLst/>
                        </a:rPr>
                        <a:t>1/4</a:t>
                      </a:r>
                      <a:endParaRPr lang="en-US" sz="1800" b="1" dirty="0">
                        <a:effectLst/>
                        <a:latin typeface="Calibri"/>
                        <a:ea typeface="Calibri"/>
                        <a:cs typeface="+mn-cs"/>
                      </a:endParaRPr>
                    </a:p>
                  </a:txBody>
                  <a:tcPr marL="68580" marR="68580" marT="0" marB="0"/>
                </a:tc>
                <a:extLst>
                  <a:ext uri="{0D108BD9-81ED-4DB2-BD59-A6C34878D82A}">
                    <a16:rowId xmlns:a16="http://schemas.microsoft.com/office/drawing/2014/main" val="10005"/>
                  </a:ext>
                </a:extLst>
              </a:tr>
              <a:tr h="407712">
                <a:tc>
                  <a:txBody>
                    <a:bodyPr/>
                    <a:lstStyle/>
                    <a:p>
                      <a:pPr algn="r" rtl="1">
                        <a:lnSpc>
                          <a:spcPct val="115000"/>
                        </a:lnSpc>
                        <a:spcAft>
                          <a:spcPts val="800"/>
                        </a:spcAft>
                      </a:pPr>
                      <a:r>
                        <a:rPr lang="fa-IR" sz="1800" dirty="0">
                          <a:effectLst/>
                        </a:rPr>
                        <a:t>فوق العاده </a:t>
                      </a:r>
                      <a:r>
                        <a:rPr lang="fa-IR" sz="1800" dirty="0" smtClean="0">
                          <a:effectLst/>
                        </a:rPr>
                        <a:t>تعطيل کاري </a:t>
                      </a:r>
                      <a:endParaRPr lang="en-US" sz="1800" b="1" dirty="0">
                        <a:effectLst/>
                        <a:latin typeface="Calibri"/>
                        <a:ea typeface="Calibri"/>
                        <a:cs typeface="+mn-cs"/>
                      </a:endParaRPr>
                    </a:p>
                  </a:txBody>
                  <a:tcPr marL="68580" marR="68580" marT="0" marB="0" anchor="ctr"/>
                </a:tc>
                <a:tc>
                  <a:txBody>
                    <a:bodyPr/>
                    <a:lstStyle/>
                    <a:p>
                      <a:pPr algn="just" rtl="1">
                        <a:lnSpc>
                          <a:spcPct val="115000"/>
                        </a:lnSpc>
                        <a:spcAft>
                          <a:spcPts val="800"/>
                        </a:spcAft>
                      </a:pPr>
                      <a:r>
                        <a:rPr lang="fa-IR" sz="1800" dirty="0" smtClean="0">
                          <a:effectLst/>
                        </a:rPr>
                        <a:t>ساعتي</a:t>
                      </a:r>
                      <a:endParaRPr lang="en-US" sz="1800" b="1" dirty="0">
                        <a:effectLst/>
                        <a:latin typeface="Calibri"/>
                        <a:ea typeface="Calibri"/>
                        <a:cs typeface="+mn-cs"/>
                      </a:endParaRPr>
                    </a:p>
                  </a:txBody>
                  <a:tcPr marL="68580" marR="68580" marT="0" marB="0"/>
                </a:tc>
                <a:tc>
                  <a:txBody>
                    <a:bodyPr/>
                    <a:lstStyle/>
                    <a:p>
                      <a:pPr algn="r" rtl="1">
                        <a:lnSpc>
                          <a:spcPct val="107000"/>
                        </a:lnSpc>
                        <a:spcAft>
                          <a:spcPts val="0"/>
                        </a:spcAft>
                      </a:pPr>
                      <a:r>
                        <a:rPr lang="fa-IR" sz="1800" dirty="0">
                          <a:effectLst/>
                        </a:rPr>
                        <a:t>دستمزد </a:t>
                      </a:r>
                      <a:r>
                        <a:rPr lang="fa-IR" sz="1800" dirty="0" smtClean="0">
                          <a:effectLst/>
                        </a:rPr>
                        <a:t>ساعتي </a:t>
                      </a:r>
                      <a:r>
                        <a:rPr lang="fa-IR" sz="1800" dirty="0">
                          <a:effectLst/>
                        </a:rPr>
                        <a:t>ضرب در 40%</a:t>
                      </a:r>
                      <a:endParaRPr lang="en-US" sz="1800" b="1" dirty="0">
                        <a:effectLst/>
                        <a:latin typeface="Calibri"/>
                        <a:ea typeface="Calibri"/>
                        <a:cs typeface="+mn-cs"/>
                      </a:endParaRPr>
                    </a:p>
                  </a:txBody>
                  <a:tcPr marL="68580" marR="68580" marT="0" marB="0" anchor="ctr"/>
                </a:tc>
                <a:extLst>
                  <a:ext uri="{0D108BD9-81ED-4DB2-BD59-A6C34878D82A}">
                    <a16:rowId xmlns:a16="http://schemas.microsoft.com/office/drawing/2014/main" val="10006"/>
                  </a:ext>
                </a:extLst>
              </a:tr>
              <a:tr h="407712">
                <a:tc>
                  <a:txBody>
                    <a:bodyPr/>
                    <a:lstStyle/>
                    <a:p>
                      <a:pPr algn="r" rtl="1">
                        <a:lnSpc>
                          <a:spcPct val="115000"/>
                        </a:lnSpc>
                        <a:spcAft>
                          <a:spcPts val="800"/>
                        </a:spcAft>
                      </a:pPr>
                      <a:r>
                        <a:rPr lang="fa-IR" sz="1800" dirty="0">
                          <a:effectLst/>
                        </a:rPr>
                        <a:t>فوق العاده نوبت </a:t>
                      </a:r>
                      <a:r>
                        <a:rPr lang="fa-IR" sz="1800" dirty="0" smtClean="0">
                          <a:effectLst/>
                        </a:rPr>
                        <a:t>کاري(صبح وعصر) </a:t>
                      </a:r>
                      <a:r>
                        <a:rPr lang="fa-IR" sz="1800" dirty="0">
                          <a:effectLst/>
                        </a:rPr>
                        <a:t>10%</a:t>
                      </a:r>
                      <a:endParaRPr lang="en-US" sz="1800" b="1" dirty="0">
                        <a:effectLst/>
                        <a:latin typeface="Calibri"/>
                        <a:ea typeface="Calibri"/>
                        <a:cs typeface="+mn-cs"/>
                      </a:endParaRPr>
                    </a:p>
                  </a:txBody>
                  <a:tcPr marL="68580" marR="68580" marT="0" marB="0" anchor="ctr"/>
                </a:tc>
                <a:tc>
                  <a:txBody>
                    <a:bodyPr/>
                    <a:lstStyle/>
                    <a:p>
                      <a:pPr algn="just" rtl="1">
                        <a:lnSpc>
                          <a:spcPct val="115000"/>
                        </a:lnSpc>
                        <a:spcAft>
                          <a:spcPts val="800"/>
                        </a:spcAft>
                      </a:pPr>
                      <a:r>
                        <a:rPr lang="fa-IR" sz="1800" dirty="0" smtClean="0">
                          <a:effectLst/>
                        </a:rPr>
                        <a:t>ساعتي</a:t>
                      </a:r>
                      <a:endParaRPr lang="en-US" sz="1800" b="1" dirty="0">
                        <a:effectLst/>
                        <a:latin typeface="Calibri"/>
                        <a:ea typeface="Calibri"/>
                        <a:cs typeface="+mn-cs"/>
                      </a:endParaRPr>
                    </a:p>
                  </a:txBody>
                  <a:tcPr marL="68580" marR="68580" marT="0" marB="0"/>
                </a:tc>
                <a:tc>
                  <a:txBody>
                    <a:bodyPr/>
                    <a:lstStyle/>
                    <a:p>
                      <a:pPr algn="r" rtl="1">
                        <a:lnSpc>
                          <a:spcPct val="107000"/>
                        </a:lnSpc>
                        <a:spcAft>
                          <a:spcPts val="0"/>
                        </a:spcAft>
                      </a:pPr>
                      <a:r>
                        <a:rPr lang="fa-IR" sz="1800" dirty="0">
                          <a:effectLst/>
                        </a:rPr>
                        <a:t>دستمزد </a:t>
                      </a:r>
                      <a:r>
                        <a:rPr lang="fa-IR" sz="1800" dirty="0" smtClean="0">
                          <a:effectLst/>
                        </a:rPr>
                        <a:t>ساعتي </a:t>
                      </a:r>
                      <a:r>
                        <a:rPr lang="fa-IR" sz="1800" dirty="0">
                          <a:effectLst/>
                        </a:rPr>
                        <a:t>ضرب در 10%</a:t>
                      </a:r>
                      <a:endParaRPr lang="en-US" sz="1800" b="1" dirty="0">
                        <a:effectLst/>
                        <a:latin typeface="Calibri"/>
                        <a:ea typeface="Calibri"/>
                        <a:cs typeface="+mn-cs"/>
                      </a:endParaRPr>
                    </a:p>
                  </a:txBody>
                  <a:tcPr marL="68580" marR="68580" marT="0" marB="0" anchor="ctr"/>
                </a:tc>
                <a:extLst>
                  <a:ext uri="{0D108BD9-81ED-4DB2-BD59-A6C34878D82A}">
                    <a16:rowId xmlns:a16="http://schemas.microsoft.com/office/drawing/2014/main" val="10007"/>
                  </a:ext>
                </a:extLst>
              </a:tr>
              <a:tr h="407712">
                <a:tc>
                  <a:txBody>
                    <a:bodyPr/>
                    <a:lstStyle/>
                    <a:p>
                      <a:pPr algn="r" rtl="1">
                        <a:lnSpc>
                          <a:spcPct val="115000"/>
                        </a:lnSpc>
                        <a:spcAft>
                          <a:spcPts val="800"/>
                        </a:spcAft>
                      </a:pPr>
                      <a:r>
                        <a:rPr lang="fa-IR" sz="1800" dirty="0">
                          <a:effectLst/>
                        </a:rPr>
                        <a:t>فوق العاده نوبت </a:t>
                      </a:r>
                      <a:r>
                        <a:rPr lang="fa-IR" sz="1800" dirty="0" smtClean="0">
                          <a:effectLst/>
                        </a:rPr>
                        <a:t>کاري(صبح وعصر وشب) </a:t>
                      </a:r>
                      <a:r>
                        <a:rPr lang="fa-IR" sz="1800" dirty="0">
                          <a:effectLst/>
                        </a:rPr>
                        <a:t>15%</a:t>
                      </a:r>
                      <a:endParaRPr lang="en-US" sz="1800" b="1" dirty="0">
                        <a:effectLst/>
                        <a:latin typeface="Calibri"/>
                        <a:ea typeface="Calibri"/>
                        <a:cs typeface="+mn-cs"/>
                      </a:endParaRPr>
                    </a:p>
                  </a:txBody>
                  <a:tcPr marL="68580" marR="68580" marT="0" marB="0" anchor="ctr"/>
                </a:tc>
                <a:tc>
                  <a:txBody>
                    <a:bodyPr/>
                    <a:lstStyle/>
                    <a:p>
                      <a:pPr algn="just" rtl="1">
                        <a:lnSpc>
                          <a:spcPct val="115000"/>
                        </a:lnSpc>
                        <a:spcAft>
                          <a:spcPts val="800"/>
                        </a:spcAft>
                      </a:pPr>
                      <a:r>
                        <a:rPr lang="fa-IR" sz="1800" dirty="0" smtClean="0">
                          <a:effectLst/>
                        </a:rPr>
                        <a:t>ساعتي</a:t>
                      </a:r>
                      <a:endParaRPr lang="en-US" sz="1800" b="1" dirty="0">
                        <a:effectLst/>
                        <a:latin typeface="Calibri"/>
                        <a:ea typeface="Calibri"/>
                        <a:cs typeface="+mn-cs"/>
                      </a:endParaRPr>
                    </a:p>
                  </a:txBody>
                  <a:tcPr marL="68580" marR="68580" marT="0" marB="0"/>
                </a:tc>
                <a:tc>
                  <a:txBody>
                    <a:bodyPr/>
                    <a:lstStyle/>
                    <a:p>
                      <a:pPr algn="r" rtl="1">
                        <a:lnSpc>
                          <a:spcPct val="107000"/>
                        </a:lnSpc>
                        <a:spcAft>
                          <a:spcPts val="0"/>
                        </a:spcAft>
                      </a:pPr>
                      <a:r>
                        <a:rPr lang="fa-IR" sz="1800" dirty="0">
                          <a:effectLst/>
                        </a:rPr>
                        <a:t>دستمزد </a:t>
                      </a:r>
                      <a:r>
                        <a:rPr lang="fa-IR" sz="1800" dirty="0" smtClean="0">
                          <a:effectLst/>
                        </a:rPr>
                        <a:t>ساعتي </a:t>
                      </a:r>
                      <a:r>
                        <a:rPr lang="fa-IR" sz="1800" dirty="0">
                          <a:effectLst/>
                        </a:rPr>
                        <a:t>ضرب در 15%</a:t>
                      </a:r>
                      <a:endParaRPr lang="en-US" sz="1800" b="1" dirty="0">
                        <a:effectLst/>
                        <a:latin typeface="Calibri"/>
                        <a:ea typeface="Calibri"/>
                        <a:cs typeface="+mn-cs"/>
                      </a:endParaRPr>
                    </a:p>
                  </a:txBody>
                  <a:tcPr marL="68580" marR="68580" marT="0" marB="0" anchor="ctr"/>
                </a:tc>
                <a:extLst>
                  <a:ext uri="{0D108BD9-81ED-4DB2-BD59-A6C34878D82A}">
                    <a16:rowId xmlns:a16="http://schemas.microsoft.com/office/drawing/2014/main" val="10008"/>
                  </a:ext>
                </a:extLst>
              </a:tr>
              <a:tr h="407712">
                <a:tc>
                  <a:txBody>
                    <a:bodyPr/>
                    <a:lstStyle/>
                    <a:p>
                      <a:pPr algn="r" rtl="1">
                        <a:lnSpc>
                          <a:spcPct val="115000"/>
                        </a:lnSpc>
                        <a:spcAft>
                          <a:spcPts val="800"/>
                        </a:spcAft>
                      </a:pPr>
                      <a:r>
                        <a:rPr lang="fa-IR" sz="1800" dirty="0">
                          <a:effectLst/>
                        </a:rPr>
                        <a:t>فوق العاده نوبت </a:t>
                      </a:r>
                      <a:r>
                        <a:rPr lang="fa-IR" sz="1800" dirty="0" smtClean="0">
                          <a:effectLst/>
                        </a:rPr>
                        <a:t>کاري(صبح</a:t>
                      </a:r>
                      <a:r>
                        <a:rPr lang="fa-IR" sz="1800" baseline="0" dirty="0" smtClean="0">
                          <a:effectLst/>
                        </a:rPr>
                        <a:t> وشب یا عصر وشب)</a:t>
                      </a:r>
                      <a:r>
                        <a:rPr lang="fa-IR" sz="1800" dirty="0" smtClean="0">
                          <a:effectLst/>
                        </a:rPr>
                        <a:t> </a:t>
                      </a:r>
                      <a:r>
                        <a:rPr lang="fa-IR" sz="1800" dirty="0">
                          <a:effectLst/>
                        </a:rPr>
                        <a:t>22.5%</a:t>
                      </a:r>
                      <a:endParaRPr lang="en-US" sz="1800" b="1" dirty="0">
                        <a:effectLst/>
                        <a:latin typeface="Calibri"/>
                        <a:ea typeface="Calibri"/>
                        <a:cs typeface="+mn-cs"/>
                      </a:endParaRPr>
                    </a:p>
                  </a:txBody>
                  <a:tcPr marL="68580" marR="68580" marT="0" marB="0" anchor="ctr"/>
                </a:tc>
                <a:tc>
                  <a:txBody>
                    <a:bodyPr/>
                    <a:lstStyle/>
                    <a:p>
                      <a:pPr algn="just" rtl="1">
                        <a:lnSpc>
                          <a:spcPct val="115000"/>
                        </a:lnSpc>
                        <a:spcAft>
                          <a:spcPts val="800"/>
                        </a:spcAft>
                      </a:pPr>
                      <a:r>
                        <a:rPr lang="fa-IR" sz="1800" dirty="0" smtClean="0">
                          <a:effectLst/>
                        </a:rPr>
                        <a:t>ساعتي</a:t>
                      </a:r>
                      <a:endParaRPr lang="en-US" sz="1800" b="1" dirty="0">
                        <a:effectLst/>
                        <a:latin typeface="Calibri"/>
                        <a:ea typeface="Calibri"/>
                        <a:cs typeface="+mn-cs"/>
                      </a:endParaRPr>
                    </a:p>
                  </a:txBody>
                  <a:tcPr marL="68580" marR="68580" marT="0" marB="0"/>
                </a:tc>
                <a:tc>
                  <a:txBody>
                    <a:bodyPr/>
                    <a:lstStyle/>
                    <a:p>
                      <a:pPr algn="r" rtl="1">
                        <a:lnSpc>
                          <a:spcPct val="107000"/>
                        </a:lnSpc>
                        <a:spcAft>
                          <a:spcPts val="0"/>
                        </a:spcAft>
                      </a:pPr>
                      <a:r>
                        <a:rPr lang="fa-IR" sz="1800" dirty="0">
                          <a:effectLst/>
                        </a:rPr>
                        <a:t>دستمزد </a:t>
                      </a:r>
                      <a:r>
                        <a:rPr lang="fa-IR" sz="1800" dirty="0" smtClean="0">
                          <a:effectLst/>
                        </a:rPr>
                        <a:t>ساعتي </a:t>
                      </a:r>
                      <a:r>
                        <a:rPr lang="fa-IR" sz="1800" dirty="0">
                          <a:effectLst/>
                        </a:rPr>
                        <a:t>ضرب در 22.5%</a:t>
                      </a:r>
                      <a:endParaRPr lang="en-US" sz="1800" b="1" dirty="0">
                        <a:effectLst/>
                        <a:latin typeface="Calibri"/>
                        <a:ea typeface="Calibri"/>
                        <a:cs typeface="+mn-cs"/>
                      </a:endParaRPr>
                    </a:p>
                  </a:txBody>
                  <a:tcPr marL="68580" marR="68580" marT="0" marB="0" anchor="ctr"/>
                </a:tc>
                <a:extLst>
                  <a:ext uri="{0D108BD9-81ED-4DB2-BD59-A6C34878D82A}">
                    <a16:rowId xmlns:a16="http://schemas.microsoft.com/office/drawing/2014/main" val="10009"/>
                  </a:ext>
                </a:extLst>
              </a:tr>
              <a:tr h="407712">
                <a:tc>
                  <a:txBody>
                    <a:bodyPr/>
                    <a:lstStyle/>
                    <a:p>
                      <a:pPr algn="r" rtl="1">
                        <a:lnSpc>
                          <a:spcPct val="115000"/>
                        </a:lnSpc>
                        <a:spcAft>
                          <a:spcPts val="800"/>
                        </a:spcAft>
                      </a:pPr>
                      <a:r>
                        <a:rPr lang="fa-IR" sz="1800" dirty="0">
                          <a:effectLst/>
                        </a:rPr>
                        <a:t>فوق العاده شب ­</a:t>
                      </a:r>
                      <a:r>
                        <a:rPr lang="fa-IR" sz="1800" dirty="0" smtClean="0">
                          <a:effectLst/>
                        </a:rPr>
                        <a:t>کاري </a:t>
                      </a:r>
                      <a:endParaRPr lang="en-US" sz="1800" b="1" dirty="0">
                        <a:effectLst/>
                        <a:latin typeface="Calibri"/>
                        <a:ea typeface="Calibri"/>
                        <a:cs typeface="+mn-cs"/>
                      </a:endParaRPr>
                    </a:p>
                  </a:txBody>
                  <a:tcPr marL="68580" marR="68580" marT="0" marB="0" anchor="ctr"/>
                </a:tc>
                <a:tc>
                  <a:txBody>
                    <a:bodyPr/>
                    <a:lstStyle/>
                    <a:p>
                      <a:pPr algn="just" rtl="1">
                        <a:lnSpc>
                          <a:spcPct val="115000"/>
                        </a:lnSpc>
                        <a:spcAft>
                          <a:spcPts val="800"/>
                        </a:spcAft>
                      </a:pPr>
                      <a:r>
                        <a:rPr lang="fa-IR" sz="1800" dirty="0" smtClean="0">
                          <a:effectLst/>
                        </a:rPr>
                        <a:t>ساعتي</a:t>
                      </a:r>
                      <a:endParaRPr lang="en-US" sz="1800" b="1" dirty="0">
                        <a:effectLst/>
                        <a:latin typeface="Calibri"/>
                        <a:ea typeface="Calibri"/>
                        <a:cs typeface="+mn-cs"/>
                      </a:endParaRPr>
                    </a:p>
                  </a:txBody>
                  <a:tcPr marL="68580" marR="68580" marT="0" marB="0"/>
                </a:tc>
                <a:tc>
                  <a:txBody>
                    <a:bodyPr/>
                    <a:lstStyle/>
                    <a:p>
                      <a:pPr algn="just" rtl="1">
                        <a:lnSpc>
                          <a:spcPct val="115000"/>
                        </a:lnSpc>
                        <a:spcAft>
                          <a:spcPts val="800"/>
                        </a:spcAft>
                      </a:pPr>
                      <a:r>
                        <a:rPr lang="fa-IR" sz="1800" dirty="0">
                          <a:effectLst/>
                        </a:rPr>
                        <a:t>دستمزد </a:t>
                      </a:r>
                      <a:r>
                        <a:rPr lang="fa-IR" sz="1800" dirty="0" smtClean="0">
                          <a:effectLst/>
                        </a:rPr>
                        <a:t>ساعتي </a:t>
                      </a:r>
                      <a:r>
                        <a:rPr lang="fa-IR" sz="1800" dirty="0">
                          <a:effectLst/>
                        </a:rPr>
                        <a:t>ضرب در 35%</a:t>
                      </a:r>
                      <a:endParaRPr lang="en-US" sz="1800" b="1" dirty="0">
                        <a:effectLst/>
                        <a:latin typeface="Calibri"/>
                        <a:ea typeface="Calibri"/>
                        <a:cs typeface="+mn-cs"/>
                      </a:endParaRPr>
                    </a:p>
                  </a:txBody>
                  <a:tcPr marL="68580" marR="68580" marT="0" marB="0"/>
                </a:tc>
                <a:extLst>
                  <a:ext uri="{0D108BD9-81ED-4DB2-BD59-A6C34878D82A}">
                    <a16:rowId xmlns:a16="http://schemas.microsoft.com/office/drawing/2014/main" val="10010"/>
                  </a:ext>
                </a:extLst>
              </a:tr>
              <a:tr h="273605">
                <a:tc rowSpan="2">
                  <a:txBody>
                    <a:bodyPr/>
                    <a:lstStyle/>
                    <a:p>
                      <a:pPr algn="r" rtl="1">
                        <a:lnSpc>
                          <a:spcPct val="115000"/>
                        </a:lnSpc>
                        <a:spcAft>
                          <a:spcPts val="800"/>
                        </a:spcAft>
                      </a:pPr>
                      <a:r>
                        <a:rPr lang="fa-IR" sz="1800" dirty="0">
                          <a:effectLst/>
                        </a:rPr>
                        <a:t>حق </a:t>
                      </a:r>
                      <a:r>
                        <a:rPr lang="fa-IR" sz="1800" dirty="0" smtClean="0">
                          <a:effectLst/>
                        </a:rPr>
                        <a:t>ماموريت </a:t>
                      </a:r>
                      <a:endParaRPr lang="en-US" sz="1800" b="1" dirty="0">
                        <a:effectLst/>
                        <a:latin typeface="Calibri"/>
                        <a:ea typeface="Calibri"/>
                        <a:cs typeface="+mn-cs"/>
                      </a:endParaRPr>
                    </a:p>
                  </a:txBody>
                  <a:tcPr marL="68580" marR="68580" marT="0" marB="0" anchor="ctr"/>
                </a:tc>
                <a:tc>
                  <a:txBody>
                    <a:bodyPr/>
                    <a:lstStyle/>
                    <a:p>
                      <a:pPr algn="just" rtl="1">
                        <a:lnSpc>
                          <a:spcPct val="115000"/>
                        </a:lnSpc>
                        <a:spcAft>
                          <a:spcPts val="800"/>
                        </a:spcAft>
                      </a:pPr>
                      <a:r>
                        <a:rPr lang="fa-IR" sz="1800">
                          <a:effectLst/>
                        </a:rPr>
                        <a:t>روزانه</a:t>
                      </a:r>
                      <a:endParaRPr lang="en-US" sz="1800" b="1">
                        <a:effectLst/>
                        <a:latin typeface="Calibri"/>
                        <a:ea typeface="Calibri"/>
                        <a:cs typeface="+mn-cs"/>
                      </a:endParaRPr>
                    </a:p>
                  </a:txBody>
                  <a:tcPr marL="68580" marR="68580" marT="0" marB="0"/>
                </a:tc>
                <a:tc>
                  <a:txBody>
                    <a:bodyPr/>
                    <a:lstStyle/>
                    <a:p>
                      <a:pPr algn="just" rtl="1">
                        <a:lnSpc>
                          <a:spcPct val="115000"/>
                        </a:lnSpc>
                        <a:spcAft>
                          <a:spcPts val="800"/>
                        </a:spcAft>
                      </a:pPr>
                      <a:r>
                        <a:rPr lang="fa-IR" sz="1800" dirty="0">
                          <a:effectLst/>
                        </a:rPr>
                        <a:t>دستمزد روزانه</a:t>
                      </a:r>
                      <a:endParaRPr lang="en-US" sz="1800" b="1" dirty="0">
                        <a:effectLst/>
                        <a:latin typeface="Calibri"/>
                        <a:ea typeface="Calibri"/>
                        <a:cs typeface="+mn-cs"/>
                      </a:endParaRPr>
                    </a:p>
                  </a:txBody>
                  <a:tcPr marL="68580" marR="68580" marT="0" marB="0"/>
                </a:tc>
                <a:extLst>
                  <a:ext uri="{0D108BD9-81ED-4DB2-BD59-A6C34878D82A}">
                    <a16:rowId xmlns:a16="http://schemas.microsoft.com/office/drawing/2014/main" val="10011"/>
                  </a:ext>
                </a:extLst>
              </a:tr>
              <a:tr h="407712">
                <a:tc vMerge="1">
                  <a:txBody>
                    <a:bodyPr/>
                    <a:lstStyle/>
                    <a:p>
                      <a:pPr rtl="1"/>
                      <a:endParaRPr lang="fa-IR"/>
                    </a:p>
                  </a:txBody>
                  <a:tcPr/>
                </a:tc>
                <a:tc>
                  <a:txBody>
                    <a:bodyPr/>
                    <a:lstStyle/>
                    <a:p>
                      <a:pPr algn="just" rtl="1">
                        <a:lnSpc>
                          <a:spcPct val="115000"/>
                        </a:lnSpc>
                        <a:spcAft>
                          <a:spcPts val="800"/>
                        </a:spcAft>
                      </a:pPr>
                      <a:r>
                        <a:rPr lang="fa-IR" sz="1800" dirty="0" smtClean="0">
                          <a:effectLst/>
                        </a:rPr>
                        <a:t>ساعتي</a:t>
                      </a:r>
                      <a:endParaRPr lang="en-US" sz="1800" b="1" dirty="0">
                        <a:effectLst/>
                        <a:latin typeface="Calibri"/>
                        <a:ea typeface="Calibri"/>
                        <a:cs typeface="+mn-cs"/>
                      </a:endParaRPr>
                    </a:p>
                  </a:txBody>
                  <a:tcPr marL="68580" marR="68580" marT="0" marB="0"/>
                </a:tc>
                <a:tc>
                  <a:txBody>
                    <a:bodyPr/>
                    <a:lstStyle/>
                    <a:p>
                      <a:pPr algn="just" rtl="1">
                        <a:lnSpc>
                          <a:spcPct val="115000"/>
                        </a:lnSpc>
                        <a:spcAft>
                          <a:spcPts val="800"/>
                        </a:spcAft>
                      </a:pPr>
                      <a:r>
                        <a:rPr lang="fa-IR" sz="1800" dirty="0">
                          <a:effectLst/>
                        </a:rPr>
                        <a:t>دستمزد </a:t>
                      </a:r>
                      <a:r>
                        <a:rPr lang="fa-IR" sz="1800" dirty="0" smtClean="0">
                          <a:effectLst/>
                        </a:rPr>
                        <a:t>ساعتي</a:t>
                      </a:r>
                      <a:endParaRPr lang="en-US" sz="1800" b="1" dirty="0">
                        <a:effectLst/>
                        <a:latin typeface="Calibri"/>
                        <a:ea typeface="Calibri"/>
                        <a:cs typeface="+mn-cs"/>
                      </a:endParaRPr>
                    </a:p>
                  </a:txBody>
                  <a:tcPr marL="68580" marR="685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99873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3530" y="764704"/>
            <a:ext cx="8568951" cy="6093976"/>
          </a:xfrm>
          <a:prstGeom prst="rect">
            <a:avLst/>
          </a:prstGeom>
        </p:spPr>
        <p:txBody>
          <a:bodyPr wrap="square">
            <a:spAutoFit/>
          </a:bodyPr>
          <a:lstStyle/>
          <a:p>
            <a:pPr>
              <a:lnSpc>
                <a:spcPct val="130000"/>
              </a:lnSpc>
            </a:pPr>
            <a:r>
              <a:rPr lang="fa-IR" b="1" dirty="0">
                <a:ln w="3175">
                  <a:solidFill>
                    <a:srgbClr val="0070C0"/>
                  </a:solidFill>
                </a:ln>
                <a:latin typeface="Calibri"/>
                <a:ea typeface="Times New Roman"/>
              </a:rPr>
              <a:t>کارکرد ساعتي؛ </a:t>
            </a:r>
            <a:r>
              <a:rPr lang="fa-IR" sz="2000" dirty="0">
                <a:latin typeface="+mj-lt"/>
                <a:ea typeface="+mj-ea"/>
              </a:rPr>
              <a:t>در مورد پرسنلي که به صورت نيمه وقت و يا كمتر از ساعات قانوني تعيين شده به كار اشتغال دارند، کارکرد آنان به نسبت ساعات كار انجام يافته محاسبه ­مي­شود. </a:t>
            </a:r>
            <a:endParaRPr lang="en-US" sz="2000" dirty="0">
              <a:latin typeface="+mj-lt"/>
              <a:ea typeface="+mj-ea"/>
            </a:endParaRPr>
          </a:p>
          <a:p>
            <a:pPr>
              <a:lnSpc>
                <a:spcPct val="130000"/>
              </a:lnSpc>
            </a:pPr>
            <a:r>
              <a:rPr lang="fa-IR" b="1" dirty="0">
                <a:ln w="3175">
                  <a:solidFill>
                    <a:srgbClr val="0070C0"/>
                  </a:solidFill>
                </a:ln>
                <a:latin typeface="Calibri"/>
                <a:ea typeface="Times New Roman"/>
              </a:rPr>
              <a:t>کارکرد روزانه؛ </a:t>
            </a:r>
            <a:r>
              <a:rPr lang="fa-IR" sz="2000" dirty="0">
                <a:latin typeface="+mj-lt"/>
                <a:ea typeface="+mj-ea"/>
              </a:rPr>
              <a:t>در مواردي که نيازهاي کاري چند ماه يا چند سال به طول انجامد و نياز به پرسنل تمام وقت (دائم کار) باشد، دستمزد پرسنل به صورت ماهيانه محاسبه و پرداخت مي­شود، در اينگونه موارد کارکرد پرسنل به صورت روزانه محاسبه مي­شود. </a:t>
            </a:r>
          </a:p>
          <a:p>
            <a:pPr>
              <a:lnSpc>
                <a:spcPct val="130000"/>
              </a:lnSpc>
            </a:pPr>
            <a:r>
              <a:rPr lang="fa-IR" b="1" dirty="0">
                <a:ln w="3175">
                  <a:solidFill>
                    <a:srgbClr val="0070C0"/>
                  </a:solidFill>
                </a:ln>
                <a:latin typeface="Calibri"/>
                <a:ea typeface="Times New Roman"/>
              </a:rPr>
              <a:t>نکته: </a:t>
            </a:r>
            <a:r>
              <a:rPr lang="fa-IR" sz="2000" dirty="0">
                <a:latin typeface="+mj-lt"/>
                <a:ea typeface="+mj-ea"/>
              </a:rPr>
              <a:t>توجه داشته باشيد در اغلب موارد کارکرد روزانه نيز به ساعت تبديل مي شود.</a:t>
            </a:r>
          </a:p>
          <a:p>
            <a:pPr>
              <a:lnSpc>
                <a:spcPct val="130000"/>
              </a:lnSpc>
            </a:pPr>
            <a:r>
              <a:rPr lang="fa-IR" sz="2000" b="1" dirty="0">
                <a:ln w="3175">
                  <a:solidFill>
                    <a:srgbClr val="0070C0"/>
                  </a:solidFill>
                </a:ln>
                <a:latin typeface="Calibri"/>
                <a:ea typeface="Times New Roman"/>
              </a:rPr>
              <a:t>کارفرما؛</a:t>
            </a:r>
            <a:r>
              <a:rPr lang="fa-IR" sz="2000" dirty="0"/>
              <a:t> شخصی است حقیقی یا حقوقی که کارگر به درخواست یا به حساب او درمقابل دریافت مزد به کار می پردازد</a:t>
            </a:r>
          </a:p>
          <a:p>
            <a:pPr>
              <a:lnSpc>
                <a:spcPct val="130000"/>
              </a:lnSpc>
            </a:pPr>
            <a:r>
              <a:rPr lang="fa-IR" sz="2000" b="1" dirty="0">
                <a:ln w="3175">
                  <a:solidFill>
                    <a:srgbClr val="0070C0"/>
                  </a:solidFill>
                </a:ln>
                <a:latin typeface="Calibri"/>
              </a:rPr>
              <a:t>کارگر</a:t>
            </a:r>
            <a:r>
              <a:rPr lang="fa-IR" sz="2000" b="1" dirty="0">
                <a:ln w="3175">
                  <a:solidFill>
                    <a:srgbClr val="0070C0"/>
                  </a:solidFill>
                </a:ln>
                <a:latin typeface="Calibri"/>
                <a:ea typeface="Times New Roman"/>
              </a:rPr>
              <a:t>؛</a:t>
            </a:r>
            <a:r>
              <a:rPr lang="fa-IR" sz="2000" dirty="0"/>
              <a:t> شخصی است که به هر عنوان درمقابل دریافت حق السعی اعم از مزد،حقوق وسایر مزایا به درخواست کارفرما کار می کند</a:t>
            </a:r>
          </a:p>
          <a:p>
            <a:pPr>
              <a:lnSpc>
                <a:spcPct val="130000"/>
              </a:lnSpc>
            </a:pPr>
            <a:r>
              <a:rPr lang="fa-IR" sz="2000" b="1" dirty="0">
                <a:ln w="3175">
                  <a:solidFill>
                    <a:srgbClr val="0070C0"/>
                  </a:solidFill>
                </a:ln>
                <a:latin typeface="Calibri"/>
              </a:rPr>
              <a:t>کارگاه</a:t>
            </a:r>
            <a:r>
              <a:rPr lang="fa-IR" sz="2000" b="1" dirty="0">
                <a:ln w="3175">
                  <a:solidFill>
                    <a:srgbClr val="0070C0"/>
                  </a:solidFill>
                </a:ln>
                <a:latin typeface="Calibri"/>
                <a:ea typeface="Times New Roman"/>
              </a:rPr>
              <a:t>؛</a:t>
            </a:r>
            <a:r>
              <a:rPr lang="fa-IR" sz="2000" dirty="0"/>
              <a:t> محلی است که کارگر به درخواست کارفرما یا نماینده او در آنجا کار می کند</a:t>
            </a:r>
          </a:p>
          <a:p>
            <a:pPr>
              <a:lnSpc>
                <a:spcPct val="130000"/>
              </a:lnSpc>
            </a:pPr>
            <a:r>
              <a:rPr lang="fa-IR" sz="2000" b="1" dirty="0">
                <a:ln w="3175">
                  <a:solidFill>
                    <a:srgbClr val="0070C0"/>
                  </a:solidFill>
                </a:ln>
                <a:latin typeface="Calibri"/>
              </a:rPr>
              <a:t>قرارداد</a:t>
            </a:r>
            <a:r>
              <a:rPr lang="fa-IR" sz="2000" b="1" dirty="0">
                <a:ln w="3175">
                  <a:solidFill>
                    <a:srgbClr val="0070C0"/>
                  </a:solidFill>
                </a:ln>
                <a:latin typeface="Calibri"/>
                <a:ea typeface="Times New Roman"/>
              </a:rPr>
              <a:t>؛</a:t>
            </a:r>
            <a:r>
              <a:rPr lang="fa-IR" sz="2000" dirty="0"/>
              <a:t> عبارت است از قرارداد کتبی وشفاهی که به موجب آن کارگر در قبال دریافت حق السعی کاری را برای مدت موقت یا مدت غیر موقت برای کارفرما انجام می دهد</a:t>
            </a:r>
          </a:p>
          <a:p>
            <a:pPr>
              <a:lnSpc>
                <a:spcPct val="130000"/>
              </a:lnSpc>
            </a:pPr>
            <a:endParaRPr lang="fa-IR" sz="2000" dirty="0"/>
          </a:p>
          <a:p>
            <a:pPr>
              <a:lnSpc>
                <a:spcPct val="130000"/>
              </a:lnSpc>
            </a:pPr>
            <a:endParaRPr lang="en-US" sz="2000" dirty="0">
              <a:latin typeface="+mj-lt"/>
              <a:ea typeface="+mj-ea"/>
            </a:endParaRPr>
          </a:p>
        </p:txBody>
      </p:sp>
    </p:spTree>
    <p:extLst>
      <p:ext uri="{BB962C8B-B14F-4D97-AF65-F5344CB8AC3E}">
        <p14:creationId xmlns:p14="http://schemas.microsoft.com/office/powerpoint/2010/main" val="1698352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520" y="188641"/>
            <a:ext cx="8676456" cy="2880320"/>
          </a:xfrm>
          <a:prstGeom prst="rect">
            <a:avLst/>
          </a:prstGeom>
        </p:spPr>
        <p:txBody>
          <a:bodyPr vert="horz" lIns="91440" tIns="45720" rIns="91440" bIns="45720" rtlCol="0" anchor="t">
            <a:noAutofit/>
          </a:bodyPr>
          <a:lstStyle/>
          <a:p>
            <a:pPr>
              <a:lnSpc>
                <a:spcPct val="150000"/>
              </a:lnSpc>
              <a:spcBef>
                <a:spcPct val="0"/>
              </a:spcBef>
            </a:pPr>
            <a:endParaRPr lang="fa-IR" b="1" dirty="0" smtClean="0">
              <a:ln w="3175">
                <a:solidFill>
                  <a:srgbClr val="0070C0"/>
                </a:solidFill>
              </a:ln>
              <a:latin typeface="Calibri"/>
              <a:ea typeface="Times New Roman"/>
            </a:endParaRPr>
          </a:p>
          <a:p>
            <a:pPr>
              <a:lnSpc>
                <a:spcPct val="150000"/>
              </a:lnSpc>
              <a:spcBef>
                <a:spcPct val="0"/>
              </a:spcBef>
            </a:pPr>
            <a:r>
              <a:rPr lang="fa-IR" b="1" dirty="0" smtClean="0">
                <a:ln w="3175">
                  <a:solidFill>
                    <a:srgbClr val="0070C0"/>
                  </a:solidFill>
                </a:ln>
                <a:latin typeface="Calibri"/>
                <a:ea typeface="Times New Roman"/>
              </a:rPr>
              <a:t>نکته </a:t>
            </a:r>
            <a:r>
              <a:rPr lang="fa-IR" b="1" dirty="0">
                <a:ln w="3175">
                  <a:solidFill>
                    <a:srgbClr val="0070C0"/>
                  </a:solidFill>
                </a:ln>
                <a:latin typeface="Calibri"/>
                <a:ea typeface="Times New Roman"/>
              </a:rPr>
              <a:t>1: </a:t>
            </a:r>
            <a:r>
              <a:rPr lang="fa-IR" sz="2000" dirty="0">
                <a:latin typeface="+mj-lt"/>
                <a:ea typeface="+mj-ea"/>
              </a:rPr>
              <a:t>چنانچه واحد اقتصادي فاقد طرح طبقه بندي باشد، حق جذب، حق مسئوليت و نظاير آن در محاسبات لحاظ مي­گردد. </a:t>
            </a:r>
          </a:p>
          <a:p>
            <a:pPr>
              <a:lnSpc>
                <a:spcPct val="150000"/>
              </a:lnSpc>
              <a:spcBef>
                <a:spcPct val="0"/>
              </a:spcBef>
            </a:pPr>
            <a:endParaRPr lang="en-US" sz="1050" dirty="0">
              <a:latin typeface="+mj-lt"/>
              <a:ea typeface="+mj-ea"/>
            </a:endParaRPr>
          </a:p>
          <a:p>
            <a:pPr>
              <a:lnSpc>
                <a:spcPct val="150000"/>
              </a:lnSpc>
              <a:spcBef>
                <a:spcPct val="0"/>
              </a:spcBef>
            </a:pPr>
            <a:r>
              <a:rPr lang="fa-IR" b="1" dirty="0">
                <a:ln w="3175">
                  <a:solidFill>
                    <a:srgbClr val="0070C0"/>
                  </a:solidFill>
                </a:ln>
                <a:latin typeface="Calibri"/>
                <a:ea typeface="Times New Roman"/>
              </a:rPr>
              <a:t>نکته 2: </a:t>
            </a:r>
            <a:r>
              <a:rPr lang="fa-IR" sz="2000" dirty="0">
                <a:latin typeface="+mj-lt"/>
                <a:ea typeface="+mj-ea"/>
              </a:rPr>
              <a:t>توجه داشته باشيد چنانچه ساعت کار عادي فرد در روز تعطيل واقع شود فقط 40% در محاسبه لحاظ مي­شود و در صورتيکه فرد به طور موردي و به صورت اضافه کاري در روز تعطيل کار کند بايد همانند اضافه کاري  با آن برخورد کنيم</a:t>
            </a:r>
            <a:r>
              <a:rPr lang="fa-IR" sz="2000" dirty="0" smtClean="0">
                <a:latin typeface="+mj-lt"/>
                <a:ea typeface="+mj-ea"/>
              </a:rPr>
              <a:t>.</a:t>
            </a:r>
            <a:endParaRPr lang="en-US" sz="2000" dirty="0">
              <a:latin typeface="+mj-lt"/>
              <a:ea typeface="+mj-ea"/>
            </a:endParaRPr>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3528" y="3068961"/>
            <a:ext cx="8532440" cy="30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0773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41766" y="0"/>
            <a:ext cx="8902234" cy="3939092"/>
          </a:xfrm>
          <a:prstGeom prst="rect">
            <a:avLst/>
          </a:prstGeom>
        </p:spPr>
        <p:txBody>
          <a:bodyPr wrap="square">
            <a:spAutoFit/>
          </a:bodyPr>
          <a:lstStyle/>
          <a:p>
            <a:pPr>
              <a:lnSpc>
                <a:spcPct val="130000"/>
              </a:lnSpc>
            </a:pPr>
            <a:endParaRPr lang="fa-IR" b="1" dirty="0" smtClean="0">
              <a:ln w="3175">
                <a:solidFill>
                  <a:srgbClr val="0070C0"/>
                </a:solidFill>
              </a:ln>
              <a:latin typeface="Calibri"/>
              <a:ea typeface="Times New Roman"/>
            </a:endParaRPr>
          </a:p>
          <a:p>
            <a:pPr>
              <a:lnSpc>
                <a:spcPct val="130000"/>
              </a:lnSpc>
            </a:pPr>
            <a:endParaRPr lang="fa-IR" b="1" dirty="0">
              <a:ln w="3175">
                <a:solidFill>
                  <a:srgbClr val="0070C0"/>
                </a:solidFill>
              </a:ln>
              <a:latin typeface="Calibri"/>
              <a:ea typeface="Times New Roman"/>
            </a:endParaRPr>
          </a:p>
          <a:p>
            <a:pPr>
              <a:lnSpc>
                <a:spcPct val="130000"/>
              </a:lnSpc>
            </a:pPr>
            <a:endParaRPr lang="fa-IR" b="1" dirty="0" smtClean="0">
              <a:ln w="3175">
                <a:solidFill>
                  <a:srgbClr val="0070C0"/>
                </a:solidFill>
              </a:ln>
              <a:latin typeface="Calibri"/>
              <a:ea typeface="Times New Roman"/>
            </a:endParaRPr>
          </a:p>
          <a:p>
            <a:pPr>
              <a:lnSpc>
                <a:spcPct val="130000"/>
              </a:lnSpc>
            </a:pPr>
            <a:r>
              <a:rPr lang="fa-IR" b="1" dirty="0" smtClean="0">
                <a:ln w="3175">
                  <a:solidFill>
                    <a:srgbClr val="0070C0"/>
                  </a:solidFill>
                </a:ln>
                <a:latin typeface="Calibri"/>
                <a:ea typeface="Times New Roman"/>
              </a:rPr>
              <a:t>نکته</a:t>
            </a:r>
            <a:r>
              <a:rPr lang="fa-IR" b="1" dirty="0">
                <a:ln w="3175">
                  <a:solidFill>
                    <a:srgbClr val="0070C0"/>
                  </a:solidFill>
                </a:ln>
                <a:latin typeface="Calibri"/>
                <a:ea typeface="Times New Roman"/>
              </a:rPr>
              <a:t>:  </a:t>
            </a:r>
            <a:r>
              <a:rPr lang="fa-IR" sz="2000" dirty="0">
                <a:latin typeface="+mj-lt"/>
                <a:ea typeface="+mj-ea"/>
              </a:rPr>
              <a:t>در برخي مواقع امکان دارد در محاسبات ماه قبل پرسنل، بر اثر اشتباه محاسباتي مبلغ حقوق و مزاياي فرد کمتر از مبلغ واقعي آن محاسبه شود و يا حق اولاد فردي که در ماه قبل مرخصي استعلاجي بيش از 3 روز بوده به تعداد روزهاي حضور وي پرداخت شده باشد؛ از آنجائيکه کارفرما بابت ايام مرخصي استعلاجي پرداختي به فرد نخواهد داشت اما پس از بازگشت وي بايد حق اولاد روزهاي مزبور را به او پرداخت نمايد؛ مي­توان در قسمت محاسبات حقوق و مزاياي ماه جاري، ستونهايي براي پرداختهايي از اين قبيل در نظر گرفت. اين ستونها بطور معمول قبل از ستون جمع حقوق و مزايا قرار مي­گيرند و در جمع حقوق و مزايا نيز آورده مي­شوند.</a:t>
            </a:r>
          </a:p>
        </p:txBody>
      </p:sp>
    </p:spTree>
    <p:extLst>
      <p:ext uri="{BB962C8B-B14F-4D97-AF65-F5344CB8AC3E}">
        <p14:creationId xmlns:p14="http://schemas.microsoft.com/office/powerpoint/2010/main" val="3451647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18" y="3023264"/>
            <a:ext cx="8664245" cy="307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9214" y="188642"/>
            <a:ext cx="8563266" cy="2834622"/>
          </a:xfrm>
          <a:prstGeom prst="rect">
            <a:avLst/>
          </a:prstGeom>
        </p:spPr>
        <p:txBody>
          <a:bodyPr wrap="square">
            <a:spAutoFit/>
          </a:bodyPr>
          <a:lstStyle/>
          <a:p>
            <a:pPr>
              <a:lnSpc>
                <a:spcPct val="130000"/>
              </a:lnSpc>
            </a:pPr>
            <a:endParaRPr lang="fa-IR" dirty="0" smtClean="0"/>
          </a:p>
          <a:p>
            <a:pPr>
              <a:lnSpc>
                <a:spcPct val="130000"/>
              </a:lnSpc>
            </a:pPr>
            <a:r>
              <a:rPr lang="fa-IR" dirty="0" smtClean="0"/>
              <a:t>حال </a:t>
            </a:r>
            <a:r>
              <a:rPr lang="fa-IR" dirty="0"/>
              <a:t>با استفاده از اطلاعات کارکردي و نرخ محاسبات، حقوق و مزاياي پرسنل را به قرار زير محاسبه مي­کنيم. </a:t>
            </a:r>
            <a:endParaRPr lang="en-US" dirty="0"/>
          </a:p>
          <a:p>
            <a:pPr algn="l">
              <a:lnSpc>
                <a:spcPct val="130000"/>
              </a:lnSpc>
            </a:pPr>
            <a:r>
              <a:rPr lang="fa-IR" dirty="0"/>
              <a:t>حقوق پايه = دستمزد روزانه ضرب در کارکرد موثر</a:t>
            </a:r>
            <a:endParaRPr lang="en-US" dirty="0"/>
          </a:p>
          <a:p>
            <a:pPr algn="l">
              <a:lnSpc>
                <a:spcPct val="150000"/>
              </a:lnSpc>
            </a:pPr>
            <a:r>
              <a:rPr lang="fa-IR" dirty="0"/>
              <a:t>حق اولاد = (حق اولاد حکمي تقسيم بر کارکرد استاندارد (موظف) ضرب در کارکرد موثر</a:t>
            </a:r>
            <a:endParaRPr lang="en-US" dirty="0"/>
          </a:p>
          <a:p>
            <a:pPr algn="l">
              <a:lnSpc>
                <a:spcPct val="150000"/>
              </a:lnSpc>
            </a:pPr>
            <a:r>
              <a:rPr lang="fa-IR" dirty="0"/>
              <a:t>بن کارگري = (بن کارگري حکمي تقسيم بر کارکرد استاندارد (موظف) ضرب در کارکرد موثر</a:t>
            </a:r>
            <a:endParaRPr lang="en-US" dirty="0"/>
          </a:p>
          <a:p>
            <a:pPr algn="l">
              <a:lnSpc>
                <a:spcPct val="150000"/>
              </a:lnSpc>
            </a:pPr>
            <a:r>
              <a:rPr lang="fa-IR" dirty="0"/>
              <a:t>حق مسکن = (حق مسکن حکمي تقسيم بر کارکرد استاندارد (موظف) ضرب در کارکرد موثر</a:t>
            </a:r>
            <a:endParaRPr lang="en-US" dirty="0"/>
          </a:p>
          <a:p>
            <a:pPr algn="l">
              <a:lnSpc>
                <a:spcPct val="150000"/>
              </a:lnSpc>
            </a:pPr>
            <a:r>
              <a:rPr lang="fa-IR" dirty="0"/>
              <a:t>اضافه کار = اضافه کار ضرب در نرخ اضافه کاري ساعتي</a:t>
            </a:r>
            <a:endParaRPr lang="en-US" dirty="0"/>
          </a:p>
        </p:txBody>
      </p:sp>
    </p:spTree>
    <p:extLst>
      <p:ext uri="{BB962C8B-B14F-4D97-AF65-F5344CB8AC3E}">
        <p14:creationId xmlns:p14="http://schemas.microsoft.com/office/powerpoint/2010/main" val="1091313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586437" y="764704"/>
            <a:ext cx="5311067" cy="923330"/>
          </a:xfrm>
          <a:prstGeom prst="rect">
            <a:avLst/>
          </a:prstGeom>
        </p:spPr>
        <p:txBody>
          <a:bodyPr wrap="square">
            <a:spAutoFit/>
          </a:bodyPr>
          <a:lstStyle/>
          <a:p>
            <a:r>
              <a:rPr lang="fa-IR" sz="5400" b="1" dirty="0">
                <a:ln w="3175">
                  <a:solidFill>
                    <a:schemeClr val="bg1"/>
                  </a:solidFill>
                </a:ln>
                <a:cs typeface="2  Titr" pitchFamily="2" charset="-78"/>
              </a:rPr>
              <a:t>گام پنجم؛ محاسبه کسور حقوق و مزايا</a:t>
            </a:r>
            <a:endParaRPr lang="en-US" sz="5400" b="1" dirty="0">
              <a:ln w="3175">
                <a:solidFill>
                  <a:schemeClr val="bg1"/>
                </a:solidFill>
              </a:ln>
              <a:cs typeface="2  Titr" pitchFamily="2" charset="-78"/>
            </a:endParaRPr>
          </a:p>
        </p:txBody>
      </p:sp>
      <p:sp>
        <p:nvSpPr>
          <p:cNvPr id="7" name="Rectangle 6"/>
          <p:cNvSpPr/>
          <p:nvPr/>
        </p:nvSpPr>
        <p:spPr>
          <a:xfrm>
            <a:off x="179512" y="1772819"/>
            <a:ext cx="8717992" cy="4593565"/>
          </a:xfrm>
          <a:prstGeom prst="rect">
            <a:avLst/>
          </a:prstGeom>
        </p:spPr>
        <p:txBody>
          <a:bodyPr wrap="square">
            <a:spAutoFit/>
          </a:bodyPr>
          <a:lstStyle/>
          <a:p>
            <a:pPr>
              <a:lnSpc>
                <a:spcPct val="130000"/>
              </a:lnSpc>
            </a:pPr>
            <a:r>
              <a:rPr lang="fa-IR" sz="1900" b="1" dirty="0">
                <a:latin typeface="+mj-lt"/>
                <a:ea typeface="+mj-ea"/>
              </a:rPr>
              <a:t>کارفرما موظف است در زمان تنظيم ليست حقوق و دستمزد، با توجه به مصوبات قانوني يا بر اساس توافق به عمل آمده با کارگر، مبالغي را تحت عنوان کسور، از حقوق و مزاياي کارکنان کسر و به سازمانهاي ذينفع پرداخت نمايد. اين مبالغ به دو دسته تقسيم مي­شوند:</a:t>
            </a:r>
            <a:endParaRPr lang="en-US" sz="1900" b="1" dirty="0">
              <a:latin typeface="+mj-lt"/>
              <a:ea typeface="+mj-ea"/>
            </a:endParaRPr>
          </a:p>
          <a:p>
            <a:pPr lvl="0">
              <a:lnSpc>
                <a:spcPct val="130000"/>
              </a:lnSpc>
            </a:pPr>
            <a:r>
              <a:rPr lang="fa-IR" sz="1900" b="1" dirty="0">
                <a:latin typeface="+mj-lt"/>
                <a:ea typeface="+mj-ea"/>
              </a:rPr>
              <a:t> </a:t>
            </a:r>
            <a:r>
              <a:rPr lang="fa-IR" sz="1900" b="1" dirty="0">
                <a:ln w="3175">
                  <a:solidFill>
                    <a:srgbClr val="0070C0"/>
                  </a:solidFill>
                </a:ln>
                <a:latin typeface="Calibri"/>
                <a:ea typeface="Times New Roman"/>
              </a:rPr>
              <a:t>1.کسور قانوني؛ </a:t>
            </a:r>
            <a:r>
              <a:rPr lang="fa-IR" sz="1900" b="1" dirty="0">
                <a:latin typeface="+mj-lt"/>
                <a:ea typeface="+mj-ea"/>
              </a:rPr>
              <a:t>مواردي که قانون آشکارا اجازه کسر ازحقوق و مزايا را داده. اين دسته ازکسور عبارتند از:</a:t>
            </a:r>
          </a:p>
          <a:p>
            <a:pPr lvl="0">
              <a:lnSpc>
                <a:spcPct val="130000"/>
              </a:lnSpc>
            </a:pPr>
            <a:endParaRPr lang="fa-IR" sz="1600" b="1" dirty="0">
              <a:latin typeface="+mj-lt"/>
              <a:ea typeface="+mj-ea"/>
            </a:endParaRPr>
          </a:p>
          <a:p>
            <a:pPr lvl="0">
              <a:lnSpc>
                <a:spcPct val="130000"/>
              </a:lnSpc>
            </a:pPr>
            <a:r>
              <a:rPr lang="fa-IR" sz="1900" b="1" dirty="0">
                <a:ln w="3175">
                  <a:solidFill>
                    <a:srgbClr val="0070C0"/>
                  </a:solidFill>
                </a:ln>
                <a:latin typeface="+mj-lt"/>
                <a:ea typeface="+mj-ea"/>
              </a:rPr>
              <a:t>  1-1 </a:t>
            </a:r>
            <a:r>
              <a:rPr lang="fa-IR" sz="1900" b="1" dirty="0">
                <a:ln w="3175">
                  <a:solidFill>
                    <a:srgbClr val="0070C0"/>
                  </a:solidFill>
                </a:ln>
                <a:latin typeface="Calibri"/>
                <a:ea typeface="Times New Roman"/>
              </a:rPr>
              <a:t>حق بيمه سهم کارگر</a:t>
            </a:r>
            <a:endParaRPr lang="en-US" sz="1900" b="1" dirty="0">
              <a:ln w="3175">
                <a:solidFill>
                  <a:srgbClr val="0070C0"/>
                </a:solidFill>
              </a:ln>
              <a:latin typeface="Calibri"/>
              <a:ea typeface="Times New Roman"/>
            </a:endParaRPr>
          </a:p>
          <a:p>
            <a:pPr>
              <a:lnSpc>
                <a:spcPct val="130000"/>
              </a:lnSpc>
            </a:pPr>
            <a:r>
              <a:rPr lang="fa-IR" sz="1900" b="1" dirty="0">
                <a:latin typeface="+mj-lt"/>
                <a:ea typeface="+mj-ea"/>
              </a:rPr>
              <a:t>به موجب ماده 148 قانون کار؛ کارفرما مکلف است کارگران را نزد سازمان تأمين اجتماعي بيمه نمايد. حق بيمه شامل 7% سهم کارگر و 23% سهم کارفرما مي باشد. توجه داشته باشيد در ليست حقوق و دستمزد فقط بيمه سهم کارگر از جمع حقوق و دستمزد کسر مي­شود و سهم کارفرما در محاسبات ليست حقوق و دستمزد لحاظ نمي­شود. </a:t>
            </a:r>
            <a:r>
              <a:rPr lang="fa-IR" sz="1900" b="1" u="sng" dirty="0">
                <a:latin typeface="+mj-lt"/>
                <a:ea typeface="+mj-ea"/>
              </a:rPr>
              <a:t>توجه داشته باشيد کليه اقلام حقوق و مزايا به غير از حق اولاد و حق ماموريت شامل کسر حق بيمه مي­باشند.</a:t>
            </a:r>
            <a:endParaRPr lang="en-US" sz="1900" b="1" u="sng" dirty="0">
              <a:latin typeface="+mj-lt"/>
              <a:ea typeface="+mj-ea"/>
            </a:endParaRPr>
          </a:p>
        </p:txBody>
      </p:sp>
    </p:spTree>
    <p:extLst>
      <p:ext uri="{BB962C8B-B14F-4D97-AF65-F5344CB8AC3E}">
        <p14:creationId xmlns:p14="http://schemas.microsoft.com/office/powerpoint/2010/main" val="2868989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79512" y="620688"/>
            <a:ext cx="8964488" cy="5479962"/>
          </a:xfrm>
          <a:prstGeom prst="rect">
            <a:avLst/>
          </a:prstGeom>
        </p:spPr>
        <p:txBody>
          <a:bodyPr wrap="square">
            <a:spAutoFit/>
          </a:bodyPr>
          <a:lstStyle/>
          <a:p>
            <a:pPr lvl="1">
              <a:lnSpc>
                <a:spcPct val="120000"/>
              </a:lnSpc>
            </a:pPr>
            <a:r>
              <a:rPr lang="fa-IR" sz="1900" b="1" dirty="0" smtClean="0">
                <a:ln w="3175">
                  <a:solidFill>
                    <a:srgbClr val="0070C0"/>
                  </a:solidFill>
                </a:ln>
                <a:latin typeface="Calibri"/>
                <a:ea typeface="Times New Roman"/>
              </a:rPr>
              <a:t>1-2ماليات </a:t>
            </a:r>
            <a:r>
              <a:rPr lang="fa-IR" sz="1900" b="1" dirty="0">
                <a:ln w="3175">
                  <a:solidFill>
                    <a:srgbClr val="0070C0"/>
                  </a:solidFill>
                </a:ln>
                <a:latin typeface="Calibri"/>
                <a:ea typeface="Times New Roman"/>
              </a:rPr>
              <a:t>بر درآمد حقوق</a:t>
            </a:r>
            <a:endParaRPr lang="en-US" sz="1900" b="1" dirty="0">
              <a:ln w="3175">
                <a:solidFill>
                  <a:srgbClr val="0070C0"/>
                </a:solidFill>
              </a:ln>
              <a:latin typeface="Calibri"/>
              <a:ea typeface="Times New Roman"/>
            </a:endParaRPr>
          </a:p>
          <a:p>
            <a:pPr>
              <a:lnSpc>
                <a:spcPct val="120000"/>
              </a:lnSpc>
            </a:pPr>
            <a:r>
              <a:rPr lang="fa-IR" sz="1700" b="1" dirty="0">
                <a:latin typeface="+mj-lt"/>
                <a:ea typeface="+mj-ea"/>
              </a:rPr>
              <a:t>ماليات براي حقوق و مزاياي بيش از سقف معافيت اعلام شده تعلق مي­گيرد. براي محاسبه ماليات از جدول مالياتي استفاده مي­گردد. بطور مثال در سال 1396 سقف معافيت ماهيانه 20،000،000 ريال است، بنابراين حقوق و مزاياي هر فردي که بيش از اين مبلغ با­شد، بايد نسبت به مازاد 10% ماليات پرداخت کند. توجه داشته باشيد کليه اقلام حقوق و مزايا به غير از حق ماموريت شامل کسر ماليات مي­باشند</a:t>
            </a:r>
            <a:r>
              <a:rPr lang="fa-IR" b="1" dirty="0">
                <a:latin typeface="+mj-lt"/>
                <a:ea typeface="+mj-ea"/>
              </a:rPr>
              <a:t>.</a:t>
            </a:r>
          </a:p>
          <a:p>
            <a:pPr>
              <a:lnSpc>
                <a:spcPct val="120000"/>
              </a:lnSpc>
            </a:pPr>
            <a:endParaRPr lang="en-US" sz="1050" b="1" dirty="0">
              <a:latin typeface="+mj-lt"/>
              <a:ea typeface="+mj-ea"/>
            </a:endParaRPr>
          </a:p>
          <a:p>
            <a:pPr lvl="1">
              <a:lnSpc>
                <a:spcPct val="120000"/>
              </a:lnSpc>
            </a:pPr>
            <a:r>
              <a:rPr lang="fa-IR" sz="1900" b="1" dirty="0">
                <a:ln w="3175">
                  <a:solidFill>
                    <a:srgbClr val="0070C0"/>
                  </a:solidFill>
                </a:ln>
                <a:latin typeface="Calibri"/>
                <a:ea typeface="Times New Roman"/>
              </a:rPr>
              <a:t>1-3صندوق اجرا (اجرائيات)</a:t>
            </a:r>
            <a:endParaRPr lang="en-US" sz="1900" b="1" dirty="0">
              <a:ln w="3175">
                <a:solidFill>
                  <a:srgbClr val="0070C0"/>
                </a:solidFill>
              </a:ln>
              <a:latin typeface="Calibri"/>
              <a:ea typeface="Times New Roman"/>
            </a:endParaRPr>
          </a:p>
          <a:p>
            <a:pPr>
              <a:lnSpc>
                <a:spcPct val="120000"/>
              </a:lnSpc>
            </a:pPr>
            <a:r>
              <a:rPr lang="fa-IR" sz="1700" b="1" dirty="0">
                <a:latin typeface="+mj-lt"/>
                <a:ea typeface="+mj-ea"/>
              </a:rPr>
              <a:t>اجرائيات به مبالغي اطلاق مي شود که براساس حکم دادگاه يا مراجع قانوني بايد بوسيله کارفرما از حقوق کارگر کسر و به حساب صندوق اجرا واريز گردد. برخي از مواردي که مي تواند موجب صدور حکم دادگاه مبني بر کسر مبلغي از حقوق کارگر شود به شرح زير است:</a:t>
            </a:r>
            <a:endParaRPr lang="en-US" sz="1700" b="1" dirty="0">
              <a:latin typeface="+mj-lt"/>
              <a:ea typeface="+mj-ea"/>
            </a:endParaRPr>
          </a:p>
          <a:p>
            <a:pPr lvl="0">
              <a:lnSpc>
                <a:spcPct val="120000"/>
              </a:lnSpc>
            </a:pPr>
            <a:r>
              <a:rPr lang="fa-IR" sz="1700" b="1" dirty="0">
                <a:latin typeface="+mj-lt"/>
                <a:ea typeface="+mj-ea"/>
              </a:rPr>
              <a:t>- عدم پرداخت نفقه و يا مهريه توسط کارگر به همسر و ارايه شکايت همسر به دادگاه خانواده براي دريافت نفقه و يا مهريه.</a:t>
            </a:r>
            <a:endParaRPr lang="en-US" sz="1700" b="1" dirty="0">
              <a:latin typeface="+mj-lt"/>
              <a:ea typeface="+mj-ea"/>
            </a:endParaRPr>
          </a:p>
          <a:p>
            <a:pPr lvl="0">
              <a:lnSpc>
                <a:spcPct val="120000"/>
              </a:lnSpc>
            </a:pPr>
            <a:r>
              <a:rPr lang="fa-IR" sz="1700" b="1" dirty="0">
                <a:latin typeface="+mj-lt"/>
                <a:ea typeface="+mj-ea"/>
              </a:rPr>
              <a:t>- عدم پرداخت بدهي توسط کارگر به اشخاص ثالث و ارايه شکايت طلبکار به دادگستري براي دريافت طلب خود.</a:t>
            </a:r>
            <a:endParaRPr lang="en-US" sz="1700" b="1" dirty="0">
              <a:latin typeface="+mj-lt"/>
              <a:ea typeface="+mj-ea"/>
            </a:endParaRPr>
          </a:p>
          <a:p>
            <a:pPr lvl="0">
              <a:lnSpc>
                <a:spcPct val="130000"/>
              </a:lnSpc>
            </a:pPr>
            <a:r>
              <a:rPr lang="fa-IR" sz="1700" b="1" dirty="0">
                <a:latin typeface="+mj-lt"/>
                <a:ea typeface="+mj-ea"/>
              </a:rPr>
              <a:t>-چنانچه كارگر محکوم به پرداخت غرامت دال بر وارد آوردن خسارت به كارفرماي خود باشد که در قبال اين غرامت، تنها مي­توان مازاد بر حداقل مزد را به موجب حكم دادگاه برداشت نمود. در هر حال اين مبلغ نبايد از يك چهارم كل مزد كارگر بيشتر باشد.</a:t>
            </a:r>
          </a:p>
          <a:p>
            <a:pPr lvl="0">
              <a:lnSpc>
                <a:spcPct val="120000"/>
              </a:lnSpc>
            </a:pPr>
            <a:r>
              <a:rPr lang="fa-IR" sz="1700" b="1" dirty="0">
                <a:latin typeface="+mj-lt"/>
                <a:ea typeface="+mj-ea"/>
              </a:rPr>
              <a:t>-عدم پرداخت اقساط توسط شخص ثالثي که کارگر ضمانت پرداخت اقساط وي را متعهد شده باشد.</a:t>
            </a:r>
          </a:p>
          <a:p>
            <a:pPr lvl="0">
              <a:lnSpc>
                <a:spcPct val="120000"/>
              </a:lnSpc>
            </a:pPr>
            <a:r>
              <a:rPr lang="fa-IR" sz="1700" b="1" dirty="0">
                <a:latin typeface="+mj-lt"/>
                <a:ea typeface="+mj-ea"/>
              </a:rPr>
              <a:t>-کارگر محکوم به پرداخت ديه باشد.</a:t>
            </a:r>
          </a:p>
        </p:txBody>
      </p:sp>
    </p:spTree>
    <p:extLst>
      <p:ext uri="{BB962C8B-B14F-4D97-AF65-F5344CB8AC3E}">
        <p14:creationId xmlns:p14="http://schemas.microsoft.com/office/powerpoint/2010/main" val="2531967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23528" y="0"/>
            <a:ext cx="8820472" cy="5133713"/>
          </a:xfrm>
          <a:prstGeom prst="rect">
            <a:avLst/>
          </a:prstGeom>
        </p:spPr>
        <p:txBody>
          <a:bodyPr wrap="square">
            <a:spAutoFit/>
          </a:bodyPr>
          <a:lstStyle/>
          <a:p>
            <a:pPr lvl="0">
              <a:lnSpc>
                <a:spcPct val="130000"/>
              </a:lnSpc>
            </a:pPr>
            <a:endParaRPr lang="fa-IR" b="1" dirty="0" smtClean="0">
              <a:ln w="3175">
                <a:solidFill>
                  <a:srgbClr val="0070C0"/>
                </a:solidFill>
              </a:ln>
              <a:latin typeface="Calibri"/>
              <a:ea typeface="Times New Roman"/>
            </a:endParaRPr>
          </a:p>
          <a:p>
            <a:pPr lvl="0">
              <a:lnSpc>
                <a:spcPct val="130000"/>
              </a:lnSpc>
            </a:pPr>
            <a:endParaRPr lang="fa-IR" b="1" dirty="0">
              <a:ln w="3175">
                <a:solidFill>
                  <a:srgbClr val="0070C0"/>
                </a:solidFill>
              </a:ln>
              <a:latin typeface="Calibri"/>
              <a:ea typeface="Times New Roman"/>
            </a:endParaRPr>
          </a:p>
          <a:p>
            <a:pPr lvl="0">
              <a:lnSpc>
                <a:spcPct val="130000"/>
              </a:lnSpc>
            </a:pPr>
            <a:r>
              <a:rPr lang="fa-IR" b="1" dirty="0" smtClean="0">
                <a:ln w="3175">
                  <a:solidFill>
                    <a:srgbClr val="0070C0"/>
                  </a:solidFill>
                </a:ln>
                <a:latin typeface="Calibri"/>
                <a:ea typeface="Times New Roman"/>
              </a:rPr>
              <a:t>کسور </a:t>
            </a:r>
            <a:r>
              <a:rPr lang="fa-IR" b="1" dirty="0">
                <a:ln w="3175">
                  <a:solidFill>
                    <a:srgbClr val="0070C0"/>
                  </a:solidFill>
                </a:ln>
                <a:latin typeface="Calibri"/>
                <a:ea typeface="Times New Roman"/>
              </a:rPr>
              <a:t>توافقي</a:t>
            </a:r>
            <a:r>
              <a:rPr lang="fa-IR" dirty="0">
                <a:latin typeface="+mj-lt"/>
                <a:ea typeface="+mj-ea"/>
              </a:rPr>
              <a:t>؛ مواردي که با توافق کارگر و يا بر اساس قرارداد بين کارگر و کارفرما، در زمان تنظيم ليست حقوق و دستمزد از حقوق کارکنان کسر مي­شود. برخي از اقلام اين دسته از کسور عبارتند از:</a:t>
            </a:r>
            <a:endParaRPr lang="en-US" dirty="0">
              <a:latin typeface="+mj-lt"/>
              <a:ea typeface="+mj-ea"/>
            </a:endParaRPr>
          </a:p>
          <a:p>
            <a:pPr>
              <a:lnSpc>
                <a:spcPct val="130000"/>
              </a:lnSpc>
            </a:pPr>
            <a:r>
              <a:rPr lang="fa-IR" dirty="0">
                <a:latin typeface="+mj-lt"/>
                <a:ea typeface="+mj-ea"/>
              </a:rPr>
              <a:t> </a:t>
            </a:r>
            <a:endParaRPr lang="en-US" dirty="0">
              <a:latin typeface="+mj-lt"/>
              <a:ea typeface="+mj-ea"/>
            </a:endParaRPr>
          </a:p>
          <a:p>
            <a:pPr>
              <a:lnSpc>
                <a:spcPct val="130000"/>
              </a:lnSpc>
            </a:pPr>
            <a:r>
              <a:rPr lang="fa-IR" b="1" dirty="0" smtClean="0">
                <a:ln w="3175">
                  <a:solidFill>
                    <a:srgbClr val="0070C0"/>
                  </a:solidFill>
                </a:ln>
                <a:latin typeface="Calibri"/>
                <a:ea typeface="Times New Roman"/>
              </a:rPr>
              <a:t>  </a:t>
            </a:r>
            <a:r>
              <a:rPr lang="fa-IR" b="1" dirty="0">
                <a:ln w="3175">
                  <a:solidFill>
                    <a:srgbClr val="0070C0"/>
                  </a:solidFill>
                </a:ln>
                <a:latin typeface="Calibri"/>
                <a:ea typeface="Times New Roman"/>
              </a:rPr>
              <a:t>1-2. مساعده؛ </a:t>
            </a:r>
            <a:r>
              <a:rPr lang="fa-IR" dirty="0">
                <a:latin typeface="+mj-lt"/>
                <a:ea typeface="+mj-ea"/>
              </a:rPr>
              <a:t>بخشي از حقوق است که بطور معمول قبل از پايان هر ماه به علت نيازکارکنان به آنان پرداخت مي­شود و در زمان تهيه ليست حقوق و دستمزد همان ماه به طور کامل از حقوق آنها کسر مي­گردد</a:t>
            </a:r>
            <a:r>
              <a:rPr lang="fa-IR" dirty="0" smtClean="0">
                <a:latin typeface="+mj-lt"/>
                <a:ea typeface="+mj-ea"/>
              </a:rPr>
              <a:t>.</a:t>
            </a:r>
            <a:r>
              <a:rPr lang="fa-IR" b="1" dirty="0" smtClean="0">
                <a:ln w="3175">
                  <a:solidFill>
                    <a:srgbClr val="0070C0"/>
                  </a:solidFill>
                </a:ln>
                <a:latin typeface="Calibri"/>
                <a:ea typeface="Times New Roman"/>
              </a:rPr>
              <a:t> </a:t>
            </a:r>
          </a:p>
          <a:p>
            <a:pPr>
              <a:lnSpc>
                <a:spcPct val="130000"/>
              </a:lnSpc>
            </a:pPr>
            <a:r>
              <a:rPr lang="fa-IR" b="1" dirty="0" smtClean="0">
                <a:ln w="3175">
                  <a:solidFill>
                    <a:srgbClr val="0070C0"/>
                  </a:solidFill>
                </a:ln>
                <a:latin typeface="Calibri"/>
                <a:ea typeface="Times New Roman"/>
              </a:rPr>
              <a:t> </a:t>
            </a:r>
            <a:r>
              <a:rPr lang="fa-IR" b="1" dirty="0">
                <a:ln w="3175">
                  <a:solidFill>
                    <a:srgbClr val="0070C0"/>
                  </a:solidFill>
                </a:ln>
                <a:latin typeface="Calibri"/>
                <a:ea typeface="Times New Roman"/>
              </a:rPr>
              <a:t>2-2. بدهي کارگر به شرکت تعاوني يا به اشخاص؛ </a:t>
            </a:r>
            <a:r>
              <a:rPr lang="fa-IR" dirty="0">
                <a:latin typeface="+mj-lt"/>
                <a:ea typeface="+mj-ea"/>
              </a:rPr>
              <a:t>بنا به درخواست کارگراني که به شرکت تعاوني يا به اشخاص ديگر بدهکارند، کارفرما اقساط بدهي را ماهانه از حقوق آنان کسر و به طلبکاران پرداخت مي­نمايد</a:t>
            </a:r>
            <a:r>
              <a:rPr lang="fa-IR" dirty="0" smtClean="0">
                <a:latin typeface="+mj-lt"/>
                <a:ea typeface="+mj-ea"/>
              </a:rPr>
              <a:t>.                     </a:t>
            </a:r>
            <a:r>
              <a:rPr lang="fa-IR" b="1" dirty="0" smtClean="0">
                <a:ln w="3175">
                  <a:solidFill>
                    <a:srgbClr val="0070C0"/>
                  </a:solidFill>
                </a:ln>
                <a:latin typeface="Calibri"/>
                <a:ea typeface="Times New Roman"/>
              </a:rPr>
              <a:t>   </a:t>
            </a:r>
            <a:r>
              <a:rPr lang="fa-IR" b="1" dirty="0">
                <a:ln w="3175">
                  <a:solidFill>
                    <a:srgbClr val="0070C0"/>
                  </a:solidFill>
                </a:ln>
                <a:latin typeface="Calibri"/>
                <a:ea typeface="Times New Roman"/>
              </a:rPr>
              <a:t>3-2. اضافه پرداخت ماه </a:t>
            </a:r>
            <a:r>
              <a:rPr lang="fa-IR" b="1" dirty="0" smtClean="0">
                <a:ln w="3175">
                  <a:solidFill>
                    <a:srgbClr val="0070C0"/>
                  </a:solidFill>
                </a:ln>
                <a:latin typeface="Calibri"/>
                <a:ea typeface="Times New Roman"/>
              </a:rPr>
              <a:t>قبل؛ </a:t>
            </a:r>
            <a:r>
              <a:rPr lang="fa-IR" dirty="0">
                <a:latin typeface="+mj-lt"/>
                <a:ea typeface="+mj-ea"/>
              </a:rPr>
              <a:t>چنانچه در ماه قبل بر اثر اشتباه محاسباتي مبلغي بيش از مبلغ واقعي به کارگر پرداخت شود، مبلغ مورد نظر در ماه جاري از حقوق و مزاياي وي کسر مي­گردد. </a:t>
            </a:r>
          </a:p>
          <a:p>
            <a:pPr>
              <a:lnSpc>
                <a:spcPct val="130000"/>
              </a:lnSpc>
            </a:pPr>
            <a:r>
              <a:rPr lang="fa-IR" b="1" dirty="0">
                <a:ln w="3175">
                  <a:solidFill>
                    <a:srgbClr val="0070C0"/>
                  </a:solidFill>
                </a:ln>
                <a:ea typeface="Times New Roman"/>
              </a:rPr>
              <a:t>4-2. </a:t>
            </a:r>
            <a:r>
              <a:rPr lang="fa-IR" b="1" dirty="0" smtClean="0">
                <a:ln w="3175">
                  <a:solidFill>
                    <a:srgbClr val="0070C0"/>
                  </a:solidFill>
                </a:ln>
                <a:ea typeface="Times New Roman"/>
              </a:rPr>
              <a:t>پیش پرداخت حقوق؛</a:t>
            </a:r>
            <a:r>
              <a:rPr lang="fa-IR" dirty="0"/>
              <a:t> </a:t>
            </a:r>
            <a:r>
              <a:rPr lang="fa-IR" dirty="0" smtClean="0"/>
              <a:t>پرداخت مبلغی است قبل از اینکه کاری انجام پذیرفته باشد،مثلا پرداخت وجه درابتدای ماه به عنوان حقوق ماهیانه کارگر قبل از انجام کار                                                                          </a:t>
            </a:r>
            <a:r>
              <a:rPr lang="fa-IR" b="1" dirty="0" smtClean="0">
                <a:ln w="3175">
                  <a:solidFill>
                    <a:srgbClr val="0070C0"/>
                  </a:solidFill>
                </a:ln>
                <a:latin typeface="Calibri"/>
                <a:ea typeface="Times New Roman"/>
              </a:rPr>
              <a:t>      5-2</a:t>
            </a:r>
            <a:r>
              <a:rPr lang="fa-IR" b="1" dirty="0">
                <a:ln w="3175">
                  <a:solidFill>
                    <a:srgbClr val="0070C0"/>
                  </a:solidFill>
                </a:ln>
                <a:latin typeface="Calibri"/>
                <a:ea typeface="Times New Roman"/>
              </a:rPr>
              <a:t>. ساير موارد؛ </a:t>
            </a:r>
            <a:r>
              <a:rPr lang="fa-IR" dirty="0">
                <a:latin typeface="+mj-lt"/>
                <a:ea typeface="+mj-ea"/>
              </a:rPr>
              <a:t>اقساط وام، کسري کار و غيبت، ساير بيمه ها و ساير کسور.</a:t>
            </a:r>
            <a:endParaRPr lang="en-US" dirty="0">
              <a:latin typeface="+mj-lt"/>
              <a:ea typeface="+mj-ea"/>
            </a:endParaRPr>
          </a:p>
        </p:txBody>
      </p:sp>
    </p:spTree>
    <p:extLst>
      <p:ext uri="{BB962C8B-B14F-4D97-AF65-F5344CB8AC3E}">
        <p14:creationId xmlns:p14="http://schemas.microsoft.com/office/powerpoint/2010/main" val="2707726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9512" y="188640"/>
            <a:ext cx="8827824" cy="2012859"/>
          </a:xfrm>
          <a:prstGeom prst="rect">
            <a:avLst/>
          </a:prstGeom>
        </p:spPr>
        <p:txBody>
          <a:bodyPr wrap="square">
            <a:spAutoFit/>
          </a:bodyPr>
          <a:lstStyle/>
          <a:p>
            <a:pPr>
              <a:lnSpc>
                <a:spcPct val="130000"/>
              </a:lnSpc>
            </a:pPr>
            <a:endParaRPr lang="fa-IR" sz="1600" b="1" dirty="0" smtClean="0">
              <a:latin typeface="+mj-lt"/>
              <a:ea typeface="+mj-ea"/>
            </a:endParaRPr>
          </a:p>
          <a:p>
            <a:pPr>
              <a:lnSpc>
                <a:spcPct val="130000"/>
              </a:lnSpc>
            </a:pPr>
            <a:r>
              <a:rPr lang="fa-IR" sz="1600" b="1" dirty="0" smtClean="0">
                <a:latin typeface="+mj-lt"/>
                <a:ea typeface="+mj-ea"/>
              </a:rPr>
              <a:t>فرض </a:t>
            </a:r>
            <a:r>
              <a:rPr lang="fa-IR" sz="1600" b="1" dirty="0">
                <a:latin typeface="+mj-lt"/>
                <a:ea typeface="+mj-ea"/>
              </a:rPr>
              <a:t>کنيد در مثال </a:t>
            </a:r>
            <a:r>
              <a:rPr lang="fa-IR" sz="1600" b="1" dirty="0" smtClean="0">
                <a:latin typeface="+mj-lt"/>
                <a:ea typeface="+mj-ea"/>
              </a:rPr>
              <a:t>قبل، </a:t>
            </a:r>
            <a:r>
              <a:rPr lang="fa-IR" sz="1600" b="1" dirty="0">
                <a:latin typeface="+mj-lt"/>
                <a:ea typeface="+mj-ea"/>
              </a:rPr>
              <a:t>از هر يک از پرسنل بيمه تکميلي به مبلغ 500،000 ريال کسر مي­گردد و نيز آقاي ج مبلغ 2،000،000 ريال مساعده دريافت نموده است. حال براي مثال فوق قسمت کسور حقوق و مزايا را تنظيم مي­کنيم. (سقف معافيت ماليات ماهيانه 20،000،000 ريال در نظر گرفته شده است.)</a:t>
            </a:r>
            <a:endParaRPr lang="en-US" sz="1600" b="1" dirty="0">
              <a:latin typeface="+mj-lt"/>
              <a:ea typeface="+mj-ea"/>
            </a:endParaRPr>
          </a:p>
          <a:p>
            <a:pPr>
              <a:lnSpc>
                <a:spcPct val="130000"/>
              </a:lnSpc>
            </a:pPr>
            <a:r>
              <a:rPr lang="fa-IR" sz="1600" b="1" dirty="0">
                <a:latin typeface="+mj-lt"/>
                <a:ea typeface="+mj-ea"/>
              </a:rPr>
              <a:t>با توجه به مطالب گفته شده ابتدا حقوق و مزاياي مشمول بيمه و حقوق و مزاياي مشمول ماليات را محاسبه مي­کنيم. سپس ستونهاي کسور را تکميل مي­کنيم.</a:t>
            </a:r>
            <a:endParaRPr lang="en-US" sz="1600" b="1" dirty="0">
              <a:latin typeface="+mj-lt"/>
              <a:ea typeface="+mj-ea"/>
            </a:endParaRPr>
          </a:p>
        </p:txBody>
      </p:sp>
      <p:pic>
        <p:nvPicPr>
          <p:cNvPr id="1229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5946" y="2081466"/>
            <a:ext cx="8733656" cy="283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0832" y="4920550"/>
            <a:ext cx="8776504" cy="1705275"/>
          </a:xfrm>
          <a:prstGeom prst="rect">
            <a:avLst/>
          </a:prstGeom>
        </p:spPr>
        <p:txBody>
          <a:bodyPr wrap="square">
            <a:spAutoFit/>
          </a:bodyPr>
          <a:lstStyle/>
          <a:p>
            <a:pPr marL="285750" indent="-285750">
              <a:lnSpc>
                <a:spcPct val="130000"/>
              </a:lnSpc>
              <a:buFont typeface="Arial" pitchFamily="34" charset="0"/>
              <a:buChar char="•"/>
            </a:pPr>
            <a:r>
              <a:rPr lang="fa-IR" sz="1600" b="1" dirty="0">
                <a:latin typeface="+mj-lt"/>
                <a:ea typeface="+mj-ea"/>
              </a:rPr>
              <a:t>براي محاسبه حق بيمه سهم کارگر کافيست حقوق و مزاياي مشمول بيمه را در 7% ضرب کنيم.</a:t>
            </a:r>
            <a:endParaRPr lang="en-US" sz="1600" b="1" dirty="0">
              <a:latin typeface="+mj-lt"/>
              <a:ea typeface="+mj-ea"/>
            </a:endParaRPr>
          </a:p>
          <a:p>
            <a:pPr marL="285750" indent="-285750">
              <a:lnSpc>
                <a:spcPct val="130000"/>
              </a:lnSpc>
              <a:buFont typeface="Arial" pitchFamily="34" charset="0"/>
              <a:buChar char="•"/>
            </a:pPr>
            <a:r>
              <a:rPr lang="fa-IR" sz="1600" b="1" dirty="0">
                <a:latin typeface="+mj-lt"/>
                <a:ea typeface="+mj-ea"/>
              </a:rPr>
              <a:t>براي محاسبه ماليات کافيست ابتدا از حقوق و مزاياي مشمول ماليات، سقف معافيت ماهانه (20،000،000) را کم کنيم سپس نسبت به مازاد 10% را محاسبه کنيم. در اين مثال چون حقوق و مزاياي مشمول ماليات پرسنل کمتر از سقف معافيت ماهانه است، مالياتي براي آنان محاسبه نگرديده است.</a:t>
            </a:r>
            <a:endParaRPr lang="en-US" sz="1600" b="1" dirty="0">
              <a:latin typeface="+mj-lt"/>
              <a:ea typeface="+mj-ea"/>
            </a:endParaRPr>
          </a:p>
          <a:p>
            <a:pPr marL="285750" indent="-285750">
              <a:lnSpc>
                <a:spcPct val="130000"/>
              </a:lnSpc>
              <a:buFont typeface="Arial" pitchFamily="34" charset="0"/>
              <a:buChar char="•"/>
            </a:pPr>
            <a:r>
              <a:rPr lang="fa-IR" sz="1600" b="1" dirty="0">
                <a:latin typeface="+mj-lt"/>
                <a:ea typeface="+mj-ea"/>
              </a:rPr>
              <a:t>براي محاسبه کسري کار و غيبت، کافيست ساعت كسري كار را در نرخ كسري كار ساعتي ضرب کنيم.</a:t>
            </a:r>
            <a:endParaRPr lang="en-US" sz="1600" b="1" dirty="0">
              <a:latin typeface="+mj-lt"/>
              <a:ea typeface="+mj-ea"/>
            </a:endParaRPr>
          </a:p>
        </p:txBody>
      </p:sp>
    </p:spTree>
    <p:extLst>
      <p:ext uri="{BB962C8B-B14F-4D97-AF65-F5344CB8AC3E}">
        <p14:creationId xmlns:p14="http://schemas.microsoft.com/office/powerpoint/2010/main" val="2792170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5536" y="1988840"/>
            <a:ext cx="8496944" cy="2893100"/>
          </a:xfrm>
          <a:prstGeom prst="rect">
            <a:avLst/>
          </a:prstGeom>
        </p:spPr>
        <p:txBody>
          <a:bodyPr wrap="square">
            <a:spAutoFit/>
          </a:bodyPr>
          <a:lstStyle/>
          <a:p>
            <a:pPr>
              <a:lnSpc>
                <a:spcPct val="130000"/>
              </a:lnSpc>
            </a:pPr>
            <a:r>
              <a:rPr lang="fa-IR" sz="2000" dirty="0">
                <a:latin typeface="+mj-lt"/>
                <a:ea typeface="+mj-ea"/>
              </a:rPr>
              <a:t>همانگونه که تاکنون مشاهده کرديد در ليست حقوق و دستمزد با استفاده از مستندات لازم و رعايت آخرين قوانين مربوط، دريافتهاي هريک از کارکنان (حقوق و مزايا) را محاسبه، سپس به استناد آخرين قوانين و مقررات مربوط به بيمه و دارائي، حق بيمه سهم کارگر و ماليات حقوق هر فرد را تعيين و با در نظر گرفتن ساير کسور توافقي و يا قانوني، کسور حقوق و مزايا را محاسبه نموديم. آخرين مرحله تهيه ليست حقوق و دستمزد شامل دو قسمت است:</a:t>
            </a:r>
            <a:endParaRPr lang="en-US" sz="2000" dirty="0">
              <a:latin typeface="+mj-lt"/>
              <a:ea typeface="+mj-ea"/>
            </a:endParaRPr>
          </a:p>
          <a:p>
            <a:pPr lvl="0">
              <a:lnSpc>
                <a:spcPct val="130000"/>
              </a:lnSpc>
            </a:pPr>
            <a:r>
              <a:rPr lang="fa-IR" sz="2000" dirty="0">
                <a:latin typeface="+mj-lt"/>
                <a:ea typeface="+mj-ea"/>
              </a:rPr>
              <a:t>      1. تعيين مبلغ خالص پرداختي حقوق.</a:t>
            </a:r>
            <a:endParaRPr lang="en-US" sz="2000" dirty="0">
              <a:latin typeface="+mj-lt"/>
              <a:ea typeface="+mj-ea"/>
            </a:endParaRPr>
          </a:p>
          <a:p>
            <a:pPr lvl="0">
              <a:lnSpc>
                <a:spcPct val="130000"/>
              </a:lnSpc>
            </a:pPr>
            <a:r>
              <a:rPr lang="fa-IR" sz="2000" dirty="0">
                <a:latin typeface="+mj-lt"/>
                <a:ea typeface="+mj-ea"/>
              </a:rPr>
              <a:t>      2. کنترل محاسبات جمع حقوق و مزايا و خالص پرداختي حقوق.</a:t>
            </a:r>
            <a:endParaRPr lang="en-US" sz="2000" dirty="0">
              <a:latin typeface="+mj-lt"/>
              <a:ea typeface="+mj-ea"/>
            </a:endParaRPr>
          </a:p>
        </p:txBody>
      </p:sp>
      <p:sp>
        <p:nvSpPr>
          <p:cNvPr id="5" name="Rectangle 4"/>
          <p:cNvSpPr/>
          <p:nvPr/>
        </p:nvSpPr>
        <p:spPr>
          <a:xfrm>
            <a:off x="1691680" y="692696"/>
            <a:ext cx="7056784" cy="923330"/>
          </a:xfrm>
          <a:prstGeom prst="rect">
            <a:avLst/>
          </a:prstGeom>
        </p:spPr>
        <p:txBody>
          <a:bodyPr wrap="square">
            <a:spAutoFit/>
          </a:bodyPr>
          <a:lstStyle/>
          <a:p>
            <a:r>
              <a:rPr lang="fa-IR" sz="5400" b="1" dirty="0">
                <a:ln w="3175">
                  <a:solidFill>
                    <a:schemeClr val="bg1"/>
                  </a:solidFill>
                </a:ln>
                <a:cs typeface="2  Titr" pitchFamily="2" charset="-78"/>
              </a:rPr>
              <a:t>گام ششم؛ تکميل ليست حقوق و دستمزد</a:t>
            </a:r>
            <a:endParaRPr lang="en-US" sz="5400" b="1" dirty="0">
              <a:ln w="3175">
                <a:solidFill>
                  <a:schemeClr val="bg1"/>
                </a:solidFill>
              </a:ln>
              <a:cs typeface="2  Titr" pitchFamily="2" charset="-78"/>
            </a:endParaRPr>
          </a:p>
        </p:txBody>
      </p:sp>
      <p:sp>
        <p:nvSpPr>
          <p:cNvPr id="6" name="Rectangle 5">
            <a:hlinkClick r:id="rId3" action="ppaction://hlinksldjump"/>
          </p:cNvPr>
          <p:cNvSpPr/>
          <p:nvPr/>
        </p:nvSpPr>
        <p:spPr>
          <a:xfrm>
            <a:off x="792054" y="2924944"/>
            <a:ext cx="351378" cy="369332"/>
          </a:xfrm>
          <a:prstGeom prst="rect">
            <a:avLst/>
          </a:prstGeom>
        </p:spPr>
        <p:txBody>
          <a:bodyPr wrap="none">
            <a:spAutoFit/>
          </a:bodyPr>
          <a:lstStyle/>
          <a:p>
            <a:r>
              <a:rPr lang="fa-IR" b="1" dirty="0">
                <a:ln w="3175">
                  <a:solidFill>
                    <a:srgbClr val="0070C0"/>
                  </a:solidFill>
                </a:ln>
                <a:latin typeface="Calibri"/>
                <a:ea typeface="Times New Roman"/>
                <a:cs typeface="Koodak" pitchFamily="2" charset="-78"/>
              </a:rPr>
              <a:t>حل</a:t>
            </a:r>
            <a:endParaRPr lang="en-US" dirty="0"/>
          </a:p>
        </p:txBody>
      </p:sp>
    </p:spTree>
    <p:extLst>
      <p:ext uri="{BB962C8B-B14F-4D97-AF65-F5344CB8AC3E}">
        <p14:creationId xmlns:p14="http://schemas.microsoft.com/office/powerpoint/2010/main" val="1628811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51520" y="404666"/>
            <a:ext cx="8712968" cy="1427955"/>
          </a:xfrm>
          <a:prstGeom prst="rect">
            <a:avLst/>
          </a:prstGeom>
        </p:spPr>
        <p:txBody>
          <a:bodyPr wrap="square">
            <a:spAutoFit/>
          </a:bodyPr>
          <a:lstStyle/>
          <a:p>
            <a:pPr>
              <a:lnSpc>
                <a:spcPct val="150000"/>
              </a:lnSpc>
            </a:pPr>
            <a:endParaRPr lang="en-US" sz="2000" dirty="0" smtClean="0">
              <a:latin typeface="+mj-lt"/>
              <a:ea typeface="+mj-ea"/>
              <a:cs typeface="+mj-cs"/>
            </a:endParaRPr>
          </a:p>
          <a:p>
            <a:pPr>
              <a:lnSpc>
                <a:spcPct val="150000"/>
              </a:lnSpc>
            </a:pPr>
            <a:r>
              <a:rPr lang="fa-IR" sz="2000" dirty="0" smtClean="0">
                <a:latin typeface="+mj-lt"/>
                <a:ea typeface="+mj-ea"/>
                <a:cs typeface="+mj-cs"/>
              </a:rPr>
              <a:t>خالص </a:t>
            </a:r>
            <a:r>
              <a:rPr lang="fa-IR" sz="2000" dirty="0">
                <a:latin typeface="+mj-lt"/>
                <a:ea typeface="+mj-ea"/>
                <a:cs typeface="+mj-cs"/>
              </a:rPr>
              <a:t>پرداختي حقوق از مابه التفاوت جمع حقوق و مزايا و جمع کسور بدست مي­آيد و بيانگر مبلغي است که بايد به فرد پرداخت گردد. در مثال فوق، خاص پرداختي حقوق عبارت است از:</a:t>
            </a:r>
            <a:endParaRPr lang="en-US" sz="2000" dirty="0">
              <a:latin typeface="+mj-lt"/>
              <a:ea typeface="+mj-ea"/>
              <a:cs typeface="+mj-cs"/>
            </a:endParaRPr>
          </a:p>
        </p:txBody>
      </p:sp>
      <p:pic>
        <p:nvPicPr>
          <p:cNvPr id="1331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5720" y="2361698"/>
            <a:ext cx="85883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852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23528" y="188640"/>
            <a:ext cx="8532440" cy="2132892"/>
          </a:xfrm>
          <a:prstGeom prst="rect">
            <a:avLst/>
          </a:prstGeom>
        </p:spPr>
        <p:txBody>
          <a:bodyPr wrap="square">
            <a:spAutoFit/>
          </a:bodyPr>
          <a:lstStyle/>
          <a:p>
            <a:pPr>
              <a:lnSpc>
                <a:spcPct val="130000"/>
              </a:lnSpc>
            </a:pPr>
            <a:r>
              <a:rPr lang="fa-IR" sz="2800" b="1" dirty="0">
                <a:ln w="3175">
                  <a:solidFill>
                    <a:srgbClr val="0070C0"/>
                  </a:solidFill>
                </a:ln>
                <a:latin typeface="Calibri"/>
                <a:ea typeface="Times New Roman"/>
                <a:cs typeface="Koodak" pitchFamily="2" charset="-78"/>
              </a:rPr>
              <a:t>يکي از راه­هاي کنترل محاسبات آن است که:</a:t>
            </a:r>
            <a:endParaRPr lang="en-US" sz="2800" b="1" dirty="0">
              <a:ln w="3175">
                <a:solidFill>
                  <a:srgbClr val="0070C0"/>
                </a:solidFill>
              </a:ln>
              <a:latin typeface="Calibri"/>
              <a:ea typeface="Times New Roman"/>
              <a:cs typeface="Koodak" pitchFamily="2" charset="-78"/>
            </a:endParaRPr>
          </a:p>
          <a:p>
            <a:pPr marL="357188">
              <a:lnSpc>
                <a:spcPct val="130000"/>
              </a:lnSpc>
            </a:pPr>
            <a:r>
              <a:rPr lang="en-US" dirty="0" smtClean="0"/>
              <a:t>.1</a:t>
            </a:r>
            <a:r>
              <a:rPr lang="fa-IR" dirty="0" smtClean="0"/>
              <a:t> </a:t>
            </a:r>
            <a:r>
              <a:rPr lang="fa-IR" dirty="0" smtClean="0">
                <a:latin typeface="+mj-lt"/>
                <a:ea typeface="+mj-ea"/>
              </a:rPr>
              <a:t>در </a:t>
            </a:r>
            <a:r>
              <a:rPr lang="fa-IR" dirty="0">
                <a:latin typeface="+mj-lt"/>
                <a:ea typeface="+mj-ea"/>
              </a:rPr>
              <a:t>انتهاي ستون­هاي مندرج در "جمع حقوق و مزايا"، "جمع کسور" و "خالص پرداختي حقوق"      جمع هر ستون را درج کنيم. </a:t>
            </a:r>
            <a:endParaRPr lang="en-US" dirty="0">
              <a:latin typeface="+mj-lt"/>
              <a:ea typeface="+mj-ea"/>
            </a:endParaRPr>
          </a:p>
          <a:p>
            <a:pPr marL="357188">
              <a:lnSpc>
                <a:spcPct val="130000"/>
              </a:lnSpc>
            </a:pPr>
            <a:r>
              <a:rPr lang="fa-IR" dirty="0">
                <a:latin typeface="+mj-lt"/>
                <a:ea typeface="+mj-ea"/>
              </a:rPr>
              <a:t>2. سپس مابه التفاوت جمع ستون­هاي "جمع حقوق و مزايا" و "جمع کسور " را بدست آوريم. نتيجه حاصله بايد با جمع ستون خالص پرداختي حقوق برابر باشد.</a:t>
            </a:r>
            <a:endParaRPr lang="en-US" dirty="0">
              <a:latin typeface="+mj-lt"/>
              <a:ea typeface="+mj-ea"/>
            </a:endParaRPr>
          </a:p>
        </p:txBody>
      </p:sp>
      <p:pic>
        <p:nvPicPr>
          <p:cNvPr id="1433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03648" y="2321532"/>
            <a:ext cx="6923185" cy="348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29118" y="5949280"/>
            <a:ext cx="5443082" cy="400110"/>
          </a:xfrm>
          <a:prstGeom prst="rect">
            <a:avLst/>
          </a:prstGeom>
        </p:spPr>
        <p:txBody>
          <a:bodyPr wrap="square">
            <a:spAutoFit/>
          </a:bodyPr>
          <a:lstStyle/>
          <a:p>
            <a:r>
              <a:rPr lang="ar-SA" sz="2000" dirty="0">
                <a:latin typeface="+mj-lt"/>
                <a:ea typeface="+mj-ea"/>
              </a:rPr>
              <a:t>33،454،248 = 6،197،914 – 39،652،162 </a:t>
            </a:r>
            <a:endParaRPr lang="en-US" sz="2000" dirty="0">
              <a:latin typeface="+mj-lt"/>
              <a:ea typeface="+mj-ea"/>
            </a:endParaRPr>
          </a:p>
        </p:txBody>
      </p:sp>
    </p:spTree>
    <p:extLst>
      <p:ext uri="{BB962C8B-B14F-4D97-AF65-F5344CB8AC3E}">
        <p14:creationId xmlns:p14="http://schemas.microsoft.com/office/powerpoint/2010/main" val="3281509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3530" y="620690"/>
            <a:ext cx="8820471" cy="5293757"/>
          </a:xfrm>
          <a:prstGeom prst="rect">
            <a:avLst/>
          </a:prstGeom>
        </p:spPr>
        <p:txBody>
          <a:bodyPr wrap="square">
            <a:spAutoFit/>
          </a:bodyPr>
          <a:lstStyle/>
          <a:p>
            <a:pPr>
              <a:lnSpc>
                <a:spcPct val="130000"/>
              </a:lnSpc>
            </a:pPr>
            <a:r>
              <a:rPr lang="fa-IR" b="1" dirty="0">
                <a:ln w="3175">
                  <a:solidFill>
                    <a:srgbClr val="0070C0"/>
                  </a:solidFill>
                </a:ln>
                <a:latin typeface="Calibri"/>
                <a:ea typeface="Times New Roman"/>
              </a:rPr>
              <a:t>حق السعی؛ </a:t>
            </a:r>
            <a:r>
              <a:rPr lang="fa-IR" sz="2000" dirty="0">
                <a:latin typeface="+mj-lt"/>
                <a:ea typeface="+mj-ea"/>
              </a:rPr>
              <a:t>کلیه دریافت های قانونی که کارگر به اعتبار قرار داد کار اعم از مزد یا حقوق ،حق اولاد،هزینه مسکن،خوار بار،ایاب وذهاب،مزایای غیر نقدی،و نظایر آنها دریافت می نماید</a:t>
            </a:r>
          </a:p>
          <a:p>
            <a:pPr>
              <a:lnSpc>
                <a:spcPct val="130000"/>
              </a:lnSpc>
            </a:pPr>
            <a:r>
              <a:rPr lang="fa-IR" sz="2000" b="1" dirty="0">
                <a:ln w="3175">
                  <a:solidFill>
                    <a:srgbClr val="0070C0"/>
                  </a:solidFill>
                </a:ln>
              </a:rPr>
              <a:t>مزد</a:t>
            </a:r>
            <a:r>
              <a:rPr lang="fa-IR" sz="2000" b="1" dirty="0">
                <a:ln w="3175">
                  <a:solidFill>
                    <a:srgbClr val="0070C0"/>
                  </a:solidFill>
                </a:ln>
                <a:ea typeface="Times New Roman"/>
              </a:rPr>
              <a:t>؛</a:t>
            </a:r>
            <a:r>
              <a:rPr lang="fa-IR" sz="2000" dirty="0"/>
              <a:t> عبارت است  وجوه نقد یا غیر نقد یا مجموع آنها که درقبال انجام کار به کارگر پرداخت می شود</a:t>
            </a:r>
          </a:p>
          <a:p>
            <a:pPr>
              <a:lnSpc>
                <a:spcPct val="130000"/>
              </a:lnSpc>
            </a:pPr>
            <a:r>
              <a:rPr lang="fa-IR" sz="2000" b="1" dirty="0">
                <a:ln w="3175">
                  <a:solidFill>
                    <a:srgbClr val="0070C0"/>
                  </a:solidFill>
                </a:ln>
                <a:latin typeface="Calibri"/>
                <a:ea typeface="Times New Roman"/>
              </a:rPr>
              <a:t>مزد ساعتی؛ </a:t>
            </a:r>
            <a:r>
              <a:rPr lang="fa-IR" sz="2000" dirty="0"/>
              <a:t>چنانچه مزد با ساعات انجام کار مرتبط باشد مزد ساعتی گفته می شود</a:t>
            </a:r>
          </a:p>
          <a:p>
            <a:pPr>
              <a:lnSpc>
                <a:spcPct val="130000"/>
              </a:lnSpc>
            </a:pPr>
            <a:r>
              <a:rPr lang="fa-IR" sz="2000" b="1" dirty="0">
                <a:ln w="3175">
                  <a:solidFill>
                    <a:srgbClr val="0070C0"/>
                  </a:solidFill>
                </a:ln>
                <a:latin typeface="Calibri"/>
                <a:ea typeface="Times New Roman"/>
              </a:rPr>
              <a:t>کارمزد؛ </a:t>
            </a:r>
            <a:r>
              <a:rPr lang="fa-IR" sz="2000" dirty="0"/>
              <a:t>چنانچه مزد براساس میزان انجام کار ویا محصول تولید شده باشد کارمزد گفته می شود</a:t>
            </a:r>
          </a:p>
          <a:p>
            <a:pPr>
              <a:lnSpc>
                <a:spcPct val="130000"/>
              </a:lnSpc>
            </a:pPr>
            <a:r>
              <a:rPr lang="fa-IR" sz="2000" b="1" dirty="0">
                <a:ln w="3175">
                  <a:solidFill>
                    <a:srgbClr val="0070C0"/>
                  </a:solidFill>
                </a:ln>
                <a:latin typeface="Calibri"/>
                <a:ea typeface="Times New Roman"/>
              </a:rPr>
              <a:t>کارمزد ساعتی؛ </a:t>
            </a:r>
            <a:r>
              <a:rPr lang="fa-IR" sz="2000" dirty="0"/>
              <a:t>چنانچه مزد براساس محصول تولید شده ویا میزان انجام کار در زمان معین باشد کارمزد ساعتی نامیده می شود</a:t>
            </a:r>
          </a:p>
          <a:p>
            <a:pPr>
              <a:lnSpc>
                <a:spcPct val="130000"/>
              </a:lnSpc>
            </a:pPr>
            <a:r>
              <a:rPr lang="fa-IR" sz="2000" b="1" dirty="0">
                <a:ln w="3175">
                  <a:solidFill>
                    <a:srgbClr val="0070C0"/>
                  </a:solidFill>
                </a:ln>
                <a:latin typeface="Calibri"/>
                <a:ea typeface="Times New Roman"/>
              </a:rPr>
              <a:t>مزد ثابت؛ </a:t>
            </a:r>
            <a:r>
              <a:rPr lang="fa-IR" sz="2000" dirty="0"/>
              <a:t>مجموع مزد شغل و مزایای ثابت پرداختی به تبع شغل </a:t>
            </a:r>
          </a:p>
          <a:p>
            <a:pPr>
              <a:lnSpc>
                <a:spcPct val="130000"/>
              </a:lnSpc>
            </a:pPr>
            <a:r>
              <a:rPr lang="fa-IR" sz="2000" b="1" dirty="0">
                <a:ln w="3175">
                  <a:solidFill>
                    <a:srgbClr val="0070C0"/>
                  </a:solidFill>
                </a:ln>
                <a:ea typeface="Times New Roman"/>
              </a:rPr>
              <a:t>پاداش؛</a:t>
            </a:r>
            <a:r>
              <a:rPr lang="fa-IR" sz="2000" dirty="0"/>
              <a:t> مبلغی است که در برابر حسن انجام کار به کارگر پرداخت می شود</a:t>
            </a:r>
          </a:p>
          <a:p>
            <a:pPr>
              <a:lnSpc>
                <a:spcPct val="130000"/>
              </a:lnSpc>
            </a:pPr>
            <a:r>
              <a:rPr lang="fa-IR" sz="2000" b="1" dirty="0">
                <a:ln w="3175">
                  <a:solidFill>
                    <a:srgbClr val="0070C0"/>
                  </a:solidFill>
                </a:ln>
                <a:ea typeface="Times New Roman"/>
              </a:rPr>
              <a:t>حقوق ؛ </a:t>
            </a:r>
            <a:r>
              <a:rPr lang="fa-IR" sz="2000" dirty="0"/>
              <a:t>در صورتی که براساس قرارداد یا عرف کارگاه پرداخت مزد به صورت ماهانه باشد آنرا حقوق گویند که در آخر هرماه صورت می گیرد</a:t>
            </a:r>
          </a:p>
          <a:p>
            <a:pPr>
              <a:lnSpc>
                <a:spcPct val="130000"/>
              </a:lnSpc>
            </a:pPr>
            <a:endParaRPr lang="fa-IR" sz="2000" dirty="0"/>
          </a:p>
          <a:p>
            <a:pPr>
              <a:lnSpc>
                <a:spcPct val="130000"/>
              </a:lnSpc>
            </a:pPr>
            <a:endParaRPr lang="en-US" sz="2000" dirty="0">
              <a:latin typeface="+mj-lt"/>
              <a:ea typeface="+mj-ea"/>
            </a:endParaRPr>
          </a:p>
        </p:txBody>
      </p:sp>
    </p:spTree>
    <p:extLst>
      <p:ext uri="{BB962C8B-B14F-4D97-AF65-F5344CB8AC3E}">
        <p14:creationId xmlns:p14="http://schemas.microsoft.com/office/powerpoint/2010/main" val="1824904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520" y="548682"/>
            <a:ext cx="8568952" cy="4824398"/>
          </a:xfrm>
          <a:prstGeom prst="rect">
            <a:avLst/>
          </a:prstGeom>
        </p:spPr>
        <p:txBody>
          <a:bodyPr wrap="square">
            <a:spAutoFit/>
          </a:bodyPr>
          <a:lstStyle/>
          <a:p>
            <a:pPr>
              <a:lnSpc>
                <a:spcPct val="150000"/>
              </a:lnSpc>
            </a:pPr>
            <a:r>
              <a:rPr lang="ar-SA" sz="5400" b="1" dirty="0">
                <a:ln w="3175">
                  <a:solidFill>
                    <a:schemeClr val="bg1"/>
                  </a:solidFill>
                </a:ln>
                <a:cs typeface="2  Titr" pitchFamily="2" charset="-78"/>
              </a:rPr>
              <a:t>تاييد کنندگان ليست حقوق و دستمزد</a:t>
            </a:r>
            <a:endParaRPr lang="fa-IR" sz="5400" b="1" dirty="0">
              <a:ln w="3175">
                <a:solidFill>
                  <a:schemeClr val="bg1"/>
                </a:solidFill>
              </a:ln>
              <a:cs typeface="2  Titr" pitchFamily="2" charset="-78"/>
            </a:endParaRPr>
          </a:p>
          <a:p>
            <a:pPr>
              <a:lnSpc>
                <a:spcPct val="150000"/>
              </a:lnSpc>
            </a:pPr>
            <a:endParaRPr lang="en-US" sz="1100" b="1" dirty="0">
              <a:ln w="3175">
                <a:solidFill>
                  <a:schemeClr val="bg1"/>
                </a:solidFill>
              </a:ln>
              <a:cs typeface="2  Titr" pitchFamily="2" charset="-78"/>
            </a:endParaRPr>
          </a:p>
          <a:p>
            <a:pPr>
              <a:lnSpc>
                <a:spcPct val="150000"/>
              </a:lnSpc>
            </a:pPr>
            <a:r>
              <a:rPr lang="fa-IR" sz="2000" dirty="0">
                <a:latin typeface="+mj-lt"/>
                <a:ea typeface="+mj-ea"/>
              </a:rPr>
              <a:t>پس از امضاء ليست توسط تنظيم کننده، ليست حقوق دستمزد بايد توسط افرادي که در آيين نامه­ حقوق و دستمزد و دستورالعمل­هاي مربوطه مشخص گرديده­اند (بطور معمول مسئول امور مالي، مدير مؤسسه و همچنين ساير مقامات مسئول و رسيدگي کننده) مورد رسيدگي قرار گيرد و پس از تاييد افراد مزبور نسبت به درخواست صدور چک به مبلغ جمع ستون خالص پرداختي حقوق اقدام نمود.</a:t>
            </a:r>
            <a:endParaRPr lang="en-US" sz="2000" dirty="0">
              <a:latin typeface="+mj-lt"/>
              <a:ea typeface="+mj-ea"/>
            </a:endParaRPr>
          </a:p>
          <a:p>
            <a:pPr>
              <a:lnSpc>
                <a:spcPct val="150000"/>
              </a:lnSpc>
            </a:pPr>
            <a:r>
              <a:rPr lang="fa-IR" b="1" dirty="0">
                <a:ln w="3175">
                  <a:solidFill>
                    <a:srgbClr val="0070C0"/>
                  </a:solidFill>
                </a:ln>
                <a:latin typeface="Calibri"/>
                <a:ea typeface="Times New Roman"/>
              </a:rPr>
              <a:t>نکته: </a:t>
            </a:r>
            <a:r>
              <a:rPr lang="fa-IR" sz="2000" dirty="0">
                <a:latin typeface="+mj-lt"/>
                <a:ea typeface="+mj-ea"/>
              </a:rPr>
              <a:t>توجه داشته باشيد فرد يا افراد رسيدگي کننده و تاييد کننده ليست حقوق و دستمزد لزوماً بايد فردي غير از تنظيم کننده ليست حقوق و دستمزد باشد</a:t>
            </a:r>
            <a:r>
              <a:rPr lang="fa-IR" sz="2000" dirty="0" smtClean="0">
                <a:latin typeface="+mj-lt"/>
                <a:ea typeface="+mj-ea"/>
              </a:rPr>
              <a:t>.</a:t>
            </a:r>
            <a:endParaRPr lang="en-US" sz="2000" dirty="0" smtClean="0">
              <a:latin typeface="+mj-lt"/>
              <a:ea typeface="+mj-ea"/>
            </a:endParaRPr>
          </a:p>
          <a:p>
            <a:pPr>
              <a:lnSpc>
                <a:spcPct val="150000"/>
              </a:lnSpc>
            </a:pPr>
            <a:endParaRPr lang="en-US" sz="2000" dirty="0">
              <a:latin typeface="+mj-lt"/>
              <a:ea typeface="+mj-ea"/>
            </a:endParaRPr>
          </a:p>
        </p:txBody>
      </p:sp>
    </p:spTree>
    <p:extLst>
      <p:ext uri="{BB962C8B-B14F-4D97-AF65-F5344CB8AC3E}">
        <p14:creationId xmlns:p14="http://schemas.microsoft.com/office/powerpoint/2010/main" val="4186803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6801862"/>
          </a:xfrm>
          <a:prstGeom prst="rect">
            <a:avLst/>
          </a:prstGeom>
        </p:spPr>
        <p:txBody>
          <a:bodyPr wrap="square">
            <a:spAutoFit/>
          </a:bodyPr>
          <a:lstStyle/>
          <a:p>
            <a:r>
              <a:rPr lang="fa-IR" dirty="0"/>
              <a:t> </a:t>
            </a:r>
          </a:p>
          <a:p>
            <a:endParaRPr lang="fa-IR" sz="5400" b="1" dirty="0">
              <a:ln w="3175">
                <a:solidFill>
                  <a:schemeClr val="bg1"/>
                </a:solidFill>
              </a:ln>
              <a:cs typeface="2  Titr" pitchFamily="2" charset="-78"/>
            </a:endParaRPr>
          </a:p>
          <a:p>
            <a:r>
              <a:rPr lang="fa-IR" sz="5400" b="1" dirty="0">
                <a:ln w="3175">
                  <a:solidFill>
                    <a:schemeClr val="bg1"/>
                  </a:solidFill>
                </a:ln>
                <a:cs typeface="2  Titr" pitchFamily="2" charset="-78"/>
              </a:rPr>
              <a:t>دوایر کنترل کننده حقوق ودستمزد:</a:t>
            </a:r>
            <a:endParaRPr lang="fa-IR" sz="5400" dirty="0"/>
          </a:p>
          <a:p>
            <a:endParaRPr lang="fa-IR" dirty="0"/>
          </a:p>
          <a:p>
            <a:r>
              <a:rPr lang="fa-IR" sz="2000" dirty="0"/>
              <a:t>دوایر کنترل کننده حقوق و دستمزدشامل  پنچ دایره می باشند : وجود تمام یا بعضی از دوایر کنترل کننده حقوق و دستمزد به وسعت عملیات تولید و تعداد کارکنان بستگی دارد. </a:t>
            </a:r>
          </a:p>
          <a:p>
            <a:r>
              <a:rPr lang="fa-IR" sz="2000" dirty="0"/>
              <a:t> </a:t>
            </a:r>
          </a:p>
          <a:p>
            <a:r>
              <a:rPr lang="fa-IR" sz="2000" dirty="0"/>
              <a:t>  1)دایره کارگزینی 2)  دایره برنامه ریزی تولید 3) دایره ثبت اوقات کار 4) دایره حسابداری حقوق و دستمزد 5)  دایره حسابداری بهای تمام شده</a:t>
            </a:r>
          </a:p>
          <a:p>
            <a:endParaRPr lang="fa-IR" sz="2400" b="1" dirty="0">
              <a:solidFill>
                <a:schemeClr val="accent1"/>
              </a:solidFill>
            </a:endParaRPr>
          </a:p>
          <a:p>
            <a:r>
              <a:rPr lang="fa-IR" sz="2400" b="1" dirty="0">
                <a:solidFill>
                  <a:schemeClr val="accent1"/>
                </a:solidFill>
              </a:rPr>
              <a:t>دایره کارگزینی:استخدام نیرو</a:t>
            </a:r>
          </a:p>
          <a:p>
            <a:r>
              <a:rPr lang="fa-IR" sz="2000" b="1" dirty="0">
                <a:solidFill>
                  <a:schemeClr val="accent1"/>
                </a:solidFill>
              </a:rPr>
              <a:t> </a:t>
            </a:r>
            <a:r>
              <a:rPr lang="fa-IR" sz="2000" dirty="0"/>
              <a:t>وظیفه اصلی این دایره تهیه و تدوین یا اصلاح دستور العملها ، آیین نامه های استخدامی و فرم های پرسنلی می باشد به طوری که با قانون کار و مقررات بیمه و تامین اجتماعی منطبق باشد . امور مربوط به استخدام ، آموزش ، ترفیعات ، نقل و انتقالات ، مرخصی ها ، تعیین شرح وظایف و برقراری ارتباط با سازمانها و اتحادیه های کارگری از وظایف دیگر دایره کارگزینی می باشد.</a:t>
            </a:r>
          </a:p>
          <a:p>
            <a:endParaRPr lang="fa-IR" sz="2400" b="1" dirty="0">
              <a:solidFill>
                <a:schemeClr val="accent1"/>
              </a:solidFill>
            </a:endParaRPr>
          </a:p>
          <a:p>
            <a:r>
              <a:rPr lang="fa-IR" sz="2000" dirty="0"/>
              <a:t> </a:t>
            </a:r>
          </a:p>
          <a:p>
            <a:r>
              <a:rPr lang="fa-IR" sz="2000" dirty="0"/>
              <a:t> </a:t>
            </a:r>
            <a:endParaRPr lang="en-US" sz="2000" dirty="0"/>
          </a:p>
        </p:txBody>
      </p:sp>
    </p:spTree>
    <p:extLst>
      <p:ext uri="{BB962C8B-B14F-4D97-AF65-F5344CB8AC3E}">
        <p14:creationId xmlns:p14="http://schemas.microsoft.com/office/powerpoint/2010/main" val="1291274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6801862"/>
          </a:xfrm>
          <a:prstGeom prst="rect">
            <a:avLst/>
          </a:prstGeom>
          <a:blipFill>
            <a:blip r:embed="rId2"/>
            <a:stretch>
              <a:fillRect/>
            </a:stretch>
          </a:blipFill>
        </p:spPr>
        <p:txBody>
          <a:bodyPr wrap="square">
            <a:spAutoFit/>
          </a:bodyPr>
          <a:lstStyle/>
          <a:p>
            <a:endParaRPr lang="fa-IR" sz="2800" b="1" dirty="0">
              <a:solidFill>
                <a:schemeClr val="accent1"/>
              </a:solidFill>
            </a:endParaRPr>
          </a:p>
          <a:p>
            <a:endParaRPr lang="fa-IR" sz="2800" b="1" dirty="0">
              <a:solidFill>
                <a:schemeClr val="accent1"/>
              </a:solidFill>
            </a:endParaRPr>
          </a:p>
          <a:p>
            <a:r>
              <a:rPr lang="fa-IR" sz="2800" b="1" dirty="0">
                <a:solidFill>
                  <a:schemeClr val="accent1"/>
                </a:solidFill>
              </a:rPr>
              <a:t>دایره برنامه ریزی تولید :</a:t>
            </a:r>
          </a:p>
          <a:p>
            <a:r>
              <a:rPr lang="fa-IR" sz="2400" dirty="0"/>
              <a:t>این دایره </a:t>
            </a:r>
            <a:r>
              <a:rPr lang="fa-IR" sz="2400" b="1" dirty="0"/>
              <a:t>قبل از شروع عملیات  </a:t>
            </a:r>
            <a:r>
              <a:rPr lang="fa-IR" sz="2400" dirty="0"/>
              <a:t>با استفاده از </a:t>
            </a:r>
            <a:r>
              <a:rPr lang="fa-IR" sz="2400" b="1" dirty="0"/>
              <a:t>زمان استاندارد محصول </a:t>
            </a:r>
            <a:r>
              <a:rPr lang="fa-IR" sz="2400" dirty="0"/>
              <a:t>، برنامه تولید برای هر سفارش تهیه می کند تا از این طریق امکان مقایسه و کنترل هزینه واقعی دستمزد با هزینه های بودجه شده ، همچنین مقایسه ساعات کار واقعی با استاندارد و مقایسه تولید واقعی با تولید پیش بینی شده فراهم گردد . ضمنا با بررسی برنامه ریزی تولید ، انحراف کارایی کارگران که ممکن است به دلایل مختلف از جمله تاخیر ناشی از کمبود مواد اولیه ، خرابی ماشین آلات یا تجدید نظر در دستور العمل های اجرایی باشد بررسی می گردد. </a:t>
            </a:r>
          </a:p>
          <a:p>
            <a:r>
              <a:rPr lang="fa-IR" sz="2400" b="1" dirty="0">
                <a:solidFill>
                  <a:schemeClr val="accent1"/>
                </a:solidFill>
              </a:rPr>
              <a:t>دایره ثبت اوقات کار: ورود وخروج پرسنل</a:t>
            </a:r>
          </a:p>
          <a:p>
            <a:r>
              <a:rPr lang="fa-IR" sz="2000" dirty="0"/>
              <a:t>وظیفه این دایره گرد آوری اطلاعات مربوط به اوقات کار انجام شده در مورد هر یک از سفارشات مراحل تولید و یا محصولات می باشد. فعالیت ثبت اوقات کار قسمت مهمی از سیستم کنترل داخلی هر موسسه را تشکیل می دهد دو مدرک اصلی این دایره عبارت اند از کارت ساعت (کارت حضور وغیابپ)و کارت اوقات کار(ابزار مناسب برای محاسبه وپرداخت پاداش)</a:t>
            </a:r>
          </a:p>
          <a:p>
            <a:endParaRPr lang="fa-IR" sz="2000" dirty="0"/>
          </a:p>
          <a:p>
            <a:endParaRPr lang="fa-IR" sz="2000" dirty="0"/>
          </a:p>
          <a:p>
            <a:endParaRPr lang="fa-IR" sz="2000" dirty="0"/>
          </a:p>
          <a:p>
            <a:endParaRPr lang="fa-IR" sz="2000" dirty="0"/>
          </a:p>
          <a:p>
            <a:endParaRPr lang="fa-IR" sz="2400" b="1" dirty="0">
              <a:solidFill>
                <a:schemeClr val="accent1"/>
              </a:solidFill>
            </a:endParaRPr>
          </a:p>
        </p:txBody>
      </p:sp>
    </p:spTree>
    <p:extLst>
      <p:ext uri="{BB962C8B-B14F-4D97-AF65-F5344CB8AC3E}">
        <p14:creationId xmlns:p14="http://schemas.microsoft.com/office/powerpoint/2010/main" val="3004542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3927</TotalTime>
  <Words>8005</Words>
  <Application>Microsoft Office PowerPoint</Application>
  <PresentationFormat>On-screen Show (4:3)</PresentationFormat>
  <Paragraphs>641</Paragraphs>
  <Slides>70</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70</vt:i4>
      </vt:variant>
    </vt:vector>
  </HeadingPairs>
  <TitlesOfParts>
    <vt:vector size="85" baseType="lpstr">
      <vt:lpstr>2  Nazanin</vt:lpstr>
      <vt:lpstr>2  Titr</vt:lpstr>
      <vt:lpstr>Aldhabi</vt:lpstr>
      <vt:lpstr>Arabic Typesetting</vt:lpstr>
      <vt:lpstr>Arial</vt:lpstr>
      <vt:lpstr>B Titr</vt:lpstr>
      <vt:lpstr>B Zar</vt:lpstr>
      <vt:lpstr>Calibri</vt:lpstr>
      <vt:lpstr>Calibri Light</vt:lpstr>
      <vt:lpstr>Cambria Math</vt:lpstr>
      <vt:lpstr>Koodak</vt:lpstr>
      <vt:lpstr>Tahoma</vt:lpstr>
      <vt:lpstr>Times New Roman</vt:lpstr>
      <vt:lpstr>Wingdings</vt:lpstr>
      <vt:lpstr>Office Theme</vt:lpstr>
      <vt:lpstr>درس:حسابداری حقوق ودستمزد مدرس:حمیده پورقاسمی اردکانی مقطع:کاردانی گرایش بازرگانی </vt:lpstr>
      <vt:lpstr>فرض کنيد شما به عنوان حسابدار در شرکتي مشغول به کار شده ايد؛ در شرکت شما افراد ديگري نيز مشغول به کار مي باشند. براي محاسبه حقوق و دستمزد خود و سايرين به چه اطلاعاتي نياز خواهيد داشت؟ براي انجام محاسبات مربوط به حقوق پرسنل، ملزم به رعايت چه قوانيني خواهيد بود؟ معمولاً آماده سازي اطلاعات مربوط به کارکرد کارکنان با توجه به قانون کار انجام مي گيرد.  حقوق ودستمزد، دارای مطالب بسیاری می باشد که هر فرد حسابدار یا کسی که در حقوق و دستمزد سازمان کار می نماید نیاز به دانستن دانش تخصصی در این زمینه دارد، اطلاعاتی که باید کسب شود را می توان بطور خلاصه شامل موارد زیر بیان کرد:  شناخت سیستم های حقوق و دستمزد،شناخت قوانین بیمه و مالیات و سایر موارد قانونی همچون: اضافه کاری، ماموریت.تهیه اسناد و مداراک ثبت لیست های حقوق و دستمزد و سایر موارد نام برد </vt:lpstr>
      <vt:lpstr>   هزینه حقوق و دستمزد نشان دهنده سهم نیروی کار در تولید محصولات و ارائه خدمات بوده ویکی از مهمترین هزینه های عملیاتی بیشتر مؤسسات است وظایف حسابداران در مورد هزینه حقوق ودستمزد از ساده ترین و درعین حال بااهمیت ترین آنهاست عوامل موثر در ایجاد رابطه بین کارکنان وکارفرما:1)محاسبه وپرداخت درست وبموقع حقوق ودستمزد2)قابل فهم بودن مدارک سیستم حقوق ودستمزد  </vt:lpstr>
      <vt:lpstr>PowerPoint Presentation</vt:lpstr>
      <vt:lpstr>PowerPoint Presentation</vt:lpstr>
      <vt:lpstr>PowerPoint Presentation</vt:lpstr>
      <vt:lpstr>PowerPoint Presentation</vt:lpstr>
      <vt:lpstr>PowerPoint Presentation</vt:lpstr>
      <vt:lpstr>PowerPoint Presentation</vt:lpstr>
      <vt:lpstr>دایره حسابداری حقوق و دستمزد: محاسبه حقوق ودستمزد وظیفه این دایره تهیه و تنظیم لیست حقوق و دستمزد و تعیین مبلغ نا خالص و خالص حقوق و دستمزد است . این دایره ساعات کار انجام شده و دریافتیها را در لیست حقوق و دستمزد ثبت و کسور لیست حقوق و دستمزد را محاسبه و مبلغ خالص پرداختی به هر یک از کارکنان را تعیین می کند . این دایره همچنین مدارک مربوط به دریافتهای هر یک از کارکنان را به تفکیک نگهداری و چکهای حقوق و دستمزد را تهیه و با سایر مدارک لازم جهت پرداخت حقوق به صندوق دار یا مسئول پرداخت ارائه می کند.    دایره حسابداری بهای تمام شده:    این دایره با توجه به اطلاعات و مدارک دوایر تولید و ساعت کار کارگران هزینه سفارش یا هر مرحله تولید را ثبت،تجزیه و تحلیل و گزارش می کند.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حکم کارگزيني:  حکم کارگزيني بيانگر کليه دريافت هاي قانوني كارگر اعم از مزد يا حقوق، حق اولاد، هزينه هاي مسكن، بن کارگري (خواربار)، اياب و ذهاب، مزاياي غير نقدي، پاداش افزايش توليد، سود سالانه و نظاير آنها که به اعتبار قرارداد کار دريافت خواهد نمود؛ مي­باشد و به عبارتي مي­توان گفت حکم کارگزيني اطلاعات بنيادين محاسبات حقوق و دستمزد را فراهم مي­کند.  صدور احکام پرسنلي از طريق واحد کارگزيني و با رعايت موارد زير انجام مي گيرد: 1. رعايت قانون کار و امور اجتماعي و بخشنامه هاي صادره از طريق وزارت تعاون، کار و رفاه اجتماعي. 2. رعايت طرح طبقه بندي مشاغل که به تاييد اداره کار و امور اجتماعي رسيده باشد (توضيح اينکه طرح طبقه بندي مشاغل در شرکتهايي که داراي پرسنل بيش از 50 نفر مي باشد لازم الاجرا مي باشد). 3.توجه به سوابق کاري مرتبط و غير مرتبط. 4.توجه به ميزان تحصيلات. 5.توجه به پست سازماني و خدماتي که بايد فرد در سازمان يا واحد اقتصادي بايد انجام دهد. 6.توجه به آئين نامه هاي استخدامي و داخلي واحدهاي اقتصادي.   </vt:lpstr>
      <vt:lpstr>PowerPoint Presentation</vt:lpstr>
      <vt:lpstr>PowerPoint Presentation</vt:lpstr>
      <vt:lpstr>PowerPoint Presentation</vt:lpstr>
      <vt:lpstr>PowerPoint Presentation</vt:lpstr>
      <vt:lpstr>  </vt:lpstr>
      <vt:lpstr>PowerPoint Presentation</vt:lpstr>
      <vt:lpstr>PowerPoint Presentation</vt:lpstr>
      <vt:lpstr>  عیدی وپاداش: به موجب ماده واحده قانون مربوط به تعیین عیدی و پاداش سالانه کارگران شاغل در کارگاه های مشمول قانون کار مصوب 1370/12/06 مجلس شوراي اسلامي، کليه کارفرمايان مکلف اند به هر یک از کارگران خود به نسبت يک سال کار معادل شصت روز مزد آخرین مزد به عنوان عيدي و پاداش بپردازند، مبلغ پرداختي از اين بابت به هر يک از کارگران نبايستي از معادل نود روز حداقل مزد روزانه قانونی تجاوز نمايد. در ابتداي هر دوره مالي مبلغ عيدي و پاداش سالانه بر اساس تجربيات گذشته برآورد مي گردد. سپس عيدي و پاداش ماهانه را محاسبه و به « حساب هزينه حقوق ودستمزد- عيدي و پاداش» بدهکار و «حساب ذخيره عيدي و پاداش» بستانکار مي شود. دليل برآورد مبلغ عيدي و پاداش سالانه در ابتداي دوره مالی و ثبت ماهانه آن این است که بهتر است هزینه مربوط به عیدی و پاداش در طی سال سرشکن شده و فقط در ماه پرداخت عیدی ( عموماً اسفند ماه ) به حساب هزینه منظور نگردد و هزینه یک ماه به صورت انفجاری افزایش نیابد. حداکثر عیدی قابل پرداخت=حقوق پایه * 3یا دستمزد روزانه *90 حداقل عیدی قابل پرداخت=حقوق پایه *2 یا دستمزد روزانه *60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حسابداری حقوق و دستمزد</dc:title>
  <dc:creator>USER</dc:creator>
  <cp:lastModifiedBy>Windows User</cp:lastModifiedBy>
  <cp:revision>424</cp:revision>
  <dcterms:created xsi:type="dcterms:W3CDTF">2017-07-25T04:35:58Z</dcterms:created>
  <dcterms:modified xsi:type="dcterms:W3CDTF">2020-03-13T19:24:20Z</dcterms:modified>
</cp:coreProperties>
</file>