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5" r:id="rId9"/>
    <p:sldId id="266" r:id="rId10"/>
    <p:sldId id="263" r:id="rId11"/>
    <p:sldId id="267" r:id="rId12"/>
    <p:sldId id="268" r:id="rId13"/>
    <p:sldId id="269" r:id="rId14"/>
    <p:sldId id="264" r:id="rId15"/>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autoAdjust="0"/>
    <p:restoredTop sz="94374" autoAdjust="0"/>
  </p:normalViewPr>
  <p:slideViewPr>
    <p:cSldViewPr snapToGrid="0">
      <p:cViewPr varScale="1">
        <p:scale>
          <a:sx n="85" d="100"/>
          <a:sy n="85" d="100"/>
        </p:scale>
        <p:origin x="84"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62874E-EF05-49C5-9FCB-233F6A02A224}"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02CAF5FA-6520-4360-A712-AD3B240A26FA}">
      <dgm:prSet/>
      <dgm:spPr/>
      <dgm:t>
        <a:bodyPr/>
        <a:lstStyle/>
        <a:p>
          <a:pPr rtl="0"/>
          <a:r>
            <a:rPr lang="fa-IR" dirty="0" smtClean="0"/>
            <a:t>طبقه بندی هزینه ها بر مبنای قابلیت استفاده در تصمیم گیری:</a:t>
          </a:r>
          <a:endParaRPr lang="fa-IR" dirty="0"/>
        </a:p>
      </dgm:t>
    </dgm:pt>
    <dgm:pt modelId="{7349590C-D78D-4E13-9B94-0998E000F4E0}" type="parTrans" cxnId="{0D5361A3-810A-463B-8A06-DB405F500913}">
      <dgm:prSet/>
      <dgm:spPr/>
      <dgm:t>
        <a:bodyPr/>
        <a:lstStyle/>
        <a:p>
          <a:endParaRPr lang="en-US"/>
        </a:p>
      </dgm:t>
    </dgm:pt>
    <dgm:pt modelId="{93597A8D-BE69-4D27-B1D8-30F7544E74CB}" type="sibTrans" cxnId="{0D5361A3-810A-463B-8A06-DB405F500913}">
      <dgm:prSet/>
      <dgm:spPr/>
      <dgm:t>
        <a:bodyPr/>
        <a:lstStyle/>
        <a:p>
          <a:endParaRPr lang="en-US"/>
        </a:p>
      </dgm:t>
    </dgm:pt>
    <dgm:pt modelId="{8F7D2C28-5E15-4C42-AD11-948AFB1137CB}">
      <dgm:prSet/>
      <dgm:spPr/>
      <dgm:t>
        <a:bodyPr/>
        <a:lstStyle/>
        <a:p>
          <a:pPr rtl="0"/>
          <a:r>
            <a:rPr lang="fa-IR" dirty="0" smtClean="0"/>
            <a:t>1- هزینه های مربوط : هزینه هایی هستند که به طور بالقوه در تصمیم گیری نقش دارند و می توانند تصمیم را تحت تاثیر قرار دهند.</a:t>
          </a:r>
          <a:endParaRPr lang="fa-IR" dirty="0"/>
        </a:p>
      </dgm:t>
    </dgm:pt>
    <dgm:pt modelId="{85B49AA4-CF4D-4704-954C-59DFA53A5B5E}" type="parTrans" cxnId="{DBE98FCE-79DE-429F-B258-20A019823B3F}">
      <dgm:prSet/>
      <dgm:spPr/>
      <dgm:t>
        <a:bodyPr/>
        <a:lstStyle/>
        <a:p>
          <a:endParaRPr lang="en-US"/>
        </a:p>
      </dgm:t>
    </dgm:pt>
    <dgm:pt modelId="{C5AB86B4-E5F4-4870-9A8B-31F726863301}" type="sibTrans" cxnId="{DBE98FCE-79DE-429F-B258-20A019823B3F}">
      <dgm:prSet/>
      <dgm:spPr/>
      <dgm:t>
        <a:bodyPr/>
        <a:lstStyle/>
        <a:p>
          <a:endParaRPr lang="en-US"/>
        </a:p>
      </dgm:t>
    </dgm:pt>
    <dgm:pt modelId="{5596A67D-8548-425E-8839-9BCF8876EA98}">
      <dgm:prSet/>
      <dgm:spPr/>
      <dgm:t>
        <a:bodyPr/>
        <a:lstStyle/>
        <a:p>
          <a:pPr rtl="0"/>
          <a:r>
            <a:rPr lang="fa-IR" dirty="0" smtClean="0"/>
            <a:t>2- هزینه های نا مربوط : هزینه هایی هستند که در تصمیم گیری نقش ندارند و نباید آنها را در تصمیم گیری لحاظ کرد.  </a:t>
          </a:r>
          <a:r>
            <a:rPr lang="en-US" dirty="0" smtClean="0"/>
            <a:t> </a:t>
          </a:r>
          <a:endParaRPr lang="fa-IR" dirty="0"/>
        </a:p>
      </dgm:t>
    </dgm:pt>
    <dgm:pt modelId="{8AE75EAF-2843-4381-89AC-B14D11E0A7C4}" type="parTrans" cxnId="{E341DCEC-A4B0-41FD-862D-D24D2BA7D56B}">
      <dgm:prSet/>
      <dgm:spPr/>
      <dgm:t>
        <a:bodyPr/>
        <a:lstStyle/>
        <a:p>
          <a:endParaRPr lang="en-US"/>
        </a:p>
      </dgm:t>
    </dgm:pt>
    <dgm:pt modelId="{398B6580-00D4-44CE-BA80-A33510B3DC54}" type="sibTrans" cxnId="{E341DCEC-A4B0-41FD-862D-D24D2BA7D56B}">
      <dgm:prSet/>
      <dgm:spPr/>
      <dgm:t>
        <a:bodyPr/>
        <a:lstStyle/>
        <a:p>
          <a:endParaRPr lang="en-US"/>
        </a:p>
      </dgm:t>
    </dgm:pt>
    <dgm:pt modelId="{8AE3666A-5384-4CA7-93F0-133779EAA0E0}" type="pres">
      <dgm:prSet presAssocID="{9B62874E-EF05-49C5-9FCB-233F6A02A224}" presName="Name0" presStyleCnt="0">
        <dgm:presLayoutVars>
          <dgm:dir/>
          <dgm:animLvl val="lvl"/>
          <dgm:resizeHandles val="exact"/>
        </dgm:presLayoutVars>
      </dgm:prSet>
      <dgm:spPr/>
      <dgm:t>
        <a:bodyPr/>
        <a:lstStyle/>
        <a:p>
          <a:endParaRPr lang="en-US"/>
        </a:p>
      </dgm:t>
    </dgm:pt>
    <dgm:pt modelId="{F910C190-8FAC-46AB-A4CE-DF35689B6300}" type="pres">
      <dgm:prSet presAssocID="{02CAF5FA-6520-4360-A712-AD3B240A26FA}" presName="linNode" presStyleCnt="0"/>
      <dgm:spPr/>
    </dgm:pt>
    <dgm:pt modelId="{488D743C-71B4-4312-BC48-8145710071B4}" type="pres">
      <dgm:prSet presAssocID="{02CAF5FA-6520-4360-A712-AD3B240A26FA}" presName="parentText" presStyleLbl="node1" presStyleIdx="0" presStyleCnt="3" custScaleX="117343" custLinFactX="1948" custLinFactNeighborX="100000" custLinFactNeighborY="-25592">
        <dgm:presLayoutVars>
          <dgm:chMax val="1"/>
          <dgm:bulletEnabled val="1"/>
        </dgm:presLayoutVars>
      </dgm:prSet>
      <dgm:spPr/>
      <dgm:t>
        <a:bodyPr/>
        <a:lstStyle/>
        <a:p>
          <a:endParaRPr lang="en-US"/>
        </a:p>
      </dgm:t>
    </dgm:pt>
    <dgm:pt modelId="{8514DAAD-1FFE-458A-9B8A-C78868A6EAA0}" type="pres">
      <dgm:prSet presAssocID="{93597A8D-BE69-4D27-B1D8-30F7544E74CB}" presName="sp" presStyleCnt="0"/>
      <dgm:spPr/>
    </dgm:pt>
    <dgm:pt modelId="{F5F5C657-B39A-44F1-9C8B-571263EB3923}" type="pres">
      <dgm:prSet presAssocID="{8F7D2C28-5E15-4C42-AD11-948AFB1137CB}" presName="linNode" presStyleCnt="0"/>
      <dgm:spPr/>
    </dgm:pt>
    <dgm:pt modelId="{AA507A82-FFCF-4B21-A7B2-167A5EAAD131}" type="pres">
      <dgm:prSet presAssocID="{8F7D2C28-5E15-4C42-AD11-948AFB1137CB}" presName="parentText" presStyleLbl="node1" presStyleIdx="1" presStyleCnt="3" custScaleX="274966">
        <dgm:presLayoutVars>
          <dgm:chMax val="1"/>
          <dgm:bulletEnabled val="1"/>
        </dgm:presLayoutVars>
      </dgm:prSet>
      <dgm:spPr/>
      <dgm:t>
        <a:bodyPr/>
        <a:lstStyle/>
        <a:p>
          <a:endParaRPr lang="en-US"/>
        </a:p>
      </dgm:t>
    </dgm:pt>
    <dgm:pt modelId="{5A56468B-0BB6-4AC9-9BC6-6A43D6BEBD42}" type="pres">
      <dgm:prSet presAssocID="{C5AB86B4-E5F4-4870-9A8B-31F726863301}" presName="sp" presStyleCnt="0"/>
      <dgm:spPr/>
    </dgm:pt>
    <dgm:pt modelId="{EDB95C1F-1DAE-47F6-AA88-4B8AC1F3520E}" type="pres">
      <dgm:prSet presAssocID="{5596A67D-8548-425E-8839-9BCF8876EA98}" presName="linNode" presStyleCnt="0"/>
      <dgm:spPr/>
    </dgm:pt>
    <dgm:pt modelId="{03360864-A808-41DD-B0BC-1397B34DEEC2}" type="pres">
      <dgm:prSet presAssocID="{5596A67D-8548-425E-8839-9BCF8876EA98}" presName="parentText" presStyleLbl="node1" presStyleIdx="2" presStyleCnt="3" custScaleX="277778">
        <dgm:presLayoutVars>
          <dgm:chMax val="1"/>
          <dgm:bulletEnabled val="1"/>
        </dgm:presLayoutVars>
      </dgm:prSet>
      <dgm:spPr/>
      <dgm:t>
        <a:bodyPr/>
        <a:lstStyle/>
        <a:p>
          <a:endParaRPr lang="en-US"/>
        </a:p>
      </dgm:t>
    </dgm:pt>
  </dgm:ptLst>
  <dgm:cxnLst>
    <dgm:cxn modelId="{EAA8AEEA-40C5-4649-9084-B4A24D020D40}" type="presOf" srcId="{9B62874E-EF05-49C5-9FCB-233F6A02A224}" destId="{8AE3666A-5384-4CA7-93F0-133779EAA0E0}" srcOrd="0" destOrd="0" presId="urn:microsoft.com/office/officeart/2005/8/layout/vList5"/>
    <dgm:cxn modelId="{DBE98FCE-79DE-429F-B258-20A019823B3F}" srcId="{9B62874E-EF05-49C5-9FCB-233F6A02A224}" destId="{8F7D2C28-5E15-4C42-AD11-948AFB1137CB}" srcOrd="1" destOrd="0" parTransId="{85B49AA4-CF4D-4704-954C-59DFA53A5B5E}" sibTransId="{C5AB86B4-E5F4-4870-9A8B-31F726863301}"/>
    <dgm:cxn modelId="{0D5361A3-810A-463B-8A06-DB405F500913}" srcId="{9B62874E-EF05-49C5-9FCB-233F6A02A224}" destId="{02CAF5FA-6520-4360-A712-AD3B240A26FA}" srcOrd="0" destOrd="0" parTransId="{7349590C-D78D-4E13-9B94-0998E000F4E0}" sibTransId="{93597A8D-BE69-4D27-B1D8-30F7544E74CB}"/>
    <dgm:cxn modelId="{F05A5EF8-C666-4EAD-A237-233F82617567}" type="presOf" srcId="{5596A67D-8548-425E-8839-9BCF8876EA98}" destId="{03360864-A808-41DD-B0BC-1397B34DEEC2}" srcOrd="0" destOrd="0" presId="urn:microsoft.com/office/officeart/2005/8/layout/vList5"/>
    <dgm:cxn modelId="{04A08C72-EEF3-4628-A31B-7F0DAAF8ED54}" type="presOf" srcId="{8F7D2C28-5E15-4C42-AD11-948AFB1137CB}" destId="{AA507A82-FFCF-4B21-A7B2-167A5EAAD131}" srcOrd="0" destOrd="0" presId="urn:microsoft.com/office/officeart/2005/8/layout/vList5"/>
    <dgm:cxn modelId="{51CA2934-EFF5-41C5-9608-BA0DB7576E4B}" type="presOf" srcId="{02CAF5FA-6520-4360-A712-AD3B240A26FA}" destId="{488D743C-71B4-4312-BC48-8145710071B4}" srcOrd="0" destOrd="0" presId="urn:microsoft.com/office/officeart/2005/8/layout/vList5"/>
    <dgm:cxn modelId="{E341DCEC-A4B0-41FD-862D-D24D2BA7D56B}" srcId="{9B62874E-EF05-49C5-9FCB-233F6A02A224}" destId="{5596A67D-8548-425E-8839-9BCF8876EA98}" srcOrd="2" destOrd="0" parTransId="{8AE75EAF-2843-4381-89AC-B14D11E0A7C4}" sibTransId="{398B6580-00D4-44CE-BA80-A33510B3DC54}"/>
    <dgm:cxn modelId="{8A449BF7-4BCB-4E52-9A1A-8B39F2623341}" type="presParOf" srcId="{8AE3666A-5384-4CA7-93F0-133779EAA0E0}" destId="{F910C190-8FAC-46AB-A4CE-DF35689B6300}" srcOrd="0" destOrd="0" presId="urn:microsoft.com/office/officeart/2005/8/layout/vList5"/>
    <dgm:cxn modelId="{B63C11AC-82C7-4215-80E7-14362981B204}" type="presParOf" srcId="{F910C190-8FAC-46AB-A4CE-DF35689B6300}" destId="{488D743C-71B4-4312-BC48-8145710071B4}" srcOrd="0" destOrd="0" presId="urn:microsoft.com/office/officeart/2005/8/layout/vList5"/>
    <dgm:cxn modelId="{AC309E04-F972-434C-931F-8CA2A16C6358}" type="presParOf" srcId="{8AE3666A-5384-4CA7-93F0-133779EAA0E0}" destId="{8514DAAD-1FFE-458A-9B8A-C78868A6EAA0}" srcOrd="1" destOrd="0" presId="urn:microsoft.com/office/officeart/2005/8/layout/vList5"/>
    <dgm:cxn modelId="{5180AC34-C536-4A09-98B0-50BB819A00BC}" type="presParOf" srcId="{8AE3666A-5384-4CA7-93F0-133779EAA0E0}" destId="{F5F5C657-B39A-44F1-9C8B-571263EB3923}" srcOrd="2" destOrd="0" presId="urn:microsoft.com/office/officeart/2005/8/layout/vList5"/>
    <dgm:cxn modelId="{19140C4D-1CBE-467B-8802-0422E3DE5130}" type="presParOf" srcId="{F5F5C657-B39A-44F1-9C8B-571263EB3923}" destId="{AA507A82-FFCF-4B21-A7B2-167A5EAAD131}" srcOrd="0" destOrd="0" presId="urn:microsoft.com/office/officeart/2005/8/layout/vList5"/>
    <dgm:cxn modelId="{93B1704F-0A21-40C1-AF6D-4FB9CAC6BB0A}" type="presParOf" srcId="{8AE3666A-5384-4CA7-93F0-133779EAA0E0}" destId="{5A56468B-0BB6-4AC9-9BC6-6A43D6BEBD42}" srcOrd="3" destOrd="0" presId="urn:microsoft.com/office/officeart/2005/8/layout/vList5"/>
    <dgm:cxn modelId="{4E98D901-E451-446B-9E3E-B61B2CD1778F}" type="presParOf" srcId="{8AE3666A-5384-4CA7-93F0-133779EAA0E0}" destId="{EDB95C1F-1DAE-47F6-AA88-4B8AC1F3520E}" srcOrd="4" destOrd="0" presId="urn:microsoft.com/office/officeart/2005/8/layout/vList5"/>
    <dgm:cxn modelId="{6A6C2934-F19C-4D17-A5E1-F7FD198C8F0A}" type="presParOf" srcId="{EDB95C1F-1DAE-47F6-AA88-4B8AC1F3520E}" destId="{03360864-A808-41DD-B0BC-1397B34DEEC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D743C-71B4-4312-BC48-8145710071B4}">
      <dsp:nvSpPr>
        <dsp:cNvPr id="0" name=""/>
        <dsp:cNvSpPr/>
      </dsp:nvSpPr>
      <dsp:spPr>
        <a:xfrm>
          <a:off x="4180166" y="0"/>
          <a:ext cx="4805018" cy="1727894"/>
        </a:xfrm>
        <a:prstGeom prst="roundRect">
          <a:avLst/>
        </a:prstGeom>
        <a:gradFill rotWithShape="0">
          <a:gsLst>
            <a:gs pos="0">
              <a:schemeClr val="accent1">
                <a:hueOff val="0"/>
                <a:satOff val="0"/>
                <a:lumOff val="0"/>
                <a:alphaOff val="0"/>
                <a:tint val="69000"/>
                <a:alpha val="100000"/>
                <a:satMod val="109000"/>
                <a:lumMod val="110000"/>
              </a:schemeClr>
            </a:gs>
            <a:gs pos="52000">
              <a:schemeClr val="accent1">
                <a:hueOff val="0"/>
                <a:satOff val="0"/>
                <a:lumOff val="0"/>
                <a:alphaOff val="0"/>
                <a:tint val="74000"/>
                <a:satMod val="100000"/>
                <a:lumMod val="104000"/>
              </a:schemeClr>
            </a:gs>
            <a:gs pos="100000">
              <a:schemeClr val="accent1">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rtl="0">
            <a:lnSpc>
              <a:spcPct val="90000"/>
            </a:lnSpc>
            <a:spcBef>
              <a:spcPct val="0"/>
            </a:spcBef>
            <a:spcAft>
              <a:spcPct val="35000"/>
            </a:spcAft>
          </a:pPr>
          <a:r>
            <a:rPr lang="fa-IR" sz="3500" kern="1200" dirty="0" smtClean="0"/>
            <a:t>طبقه بندی هزینه ها بر مبنای قابلیت استفاده در تصمیم گیری:</a:t>
          </a:r>
          <a:endParaRPr lang="fa-IR" sz="3500" kern="1200" dirty="0"/>
        </a:p>
      </dsp:txBody>
      <dsp:txXfrm>
        <a:off x="4264515" y="84349"/>
        <a:ext cx="4636320" cy="1559196"/>
      </dsp:txXfrm>
    </dsp:sp>
    <dsp:sp modelId="{AA507A82-FFCF-4B21-A7B2-167A5EAAD131}">
      <dsp:nvSpPr>
        <dsp:cNvPr id="0" name=""/>
        <dsp:cNvSpPr/>
      </dsp:nvSpPr>
      <dsp:spPr>
        <a:xfrm>
          <a:off x="5549" y="1816907"/>
          <a:ext cx="11259442" cy="1727894"/>
        </a:xfrm>
        <a:prstGeom prst="roundRect">
          <a:avLst/>
        </a:prstGeom>
        <a:gradFill rotWithShape="0">
          <a:gsLst>
            <a:gs pos="0">
              <a:schemeClr val="accent1">
                <a:hueOff val="0"/>
                <a:satOff val="0"/>
                <a:lumOff val="0"/>
                <a:alphaOff val="0"/>
                <a:tint val="69000"/>
                <a:alpha val="100000"/>
                <a:satMod val="109000"/>
                <a:lumMod val="110000"/>
              </a:schemeClr>
            </a:gs>
            <a:gs pos="52000">
              <a:schemeClr val="accent1">
                <a:hueOff val="0"/>
                <a:satOff val="0"/>
                <a:lumOff val="0"/>
                <a:alphaOff val="0"/>
                <a:tint val="74000"/>
                <a:satMod val="100000"/>
                <a:lumMod val="104000"/>
              </a:schemeClr>
            </a:gs>
            <a:gs pos="100000">
              <a:schemeClr val="accent1">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rtl="0">
            <a:lnSpc>
              <a:spcPct val="90000"/>
            </a:lnSpc>
            <a:spcBef>
              <a:spcPct val="0"/>
            </a:spcBef>
            <a:spcAft>
              <a:spcPct val="35000"/>
            </a:spcAft>
          </a:pPr>
          <a:r>
            <a:rPr lang="fa-IR" sz="3500" kern="1200" dirty="0" smtClean="0"/>
            <a:t>1- هزینه های مربوط : هزینه هایی هستند که به طور بالقوه در تصمیم گیری نقش دارند و می توانند تصمیم را تحت تاثیر قرار دهند.</a:t>
          </a:r>
          <a:endParaRPr lang="fa-IR" sz="3500" kern="1200" dirty="0"/>
        </a:p>
      </dsp:txBody>
      <dsp:txXfrm>
        <a:off x="89898" y="1901256"/>
        <a:ext cx="11090744" cy="1559196"/>
      </dsp:txXfrm>
    </dsp:sp>
    <dsp:sp modelId="{03360864-A808-41DD-B0BC-1397B34DEEC2}">
      <dsp:nvSpPr>
        <dsp:cNvPr id="0" name=""/>
        <dsp:cNvSpPr/>
      </dsp:nvSpPr>
      <dsp:spPr>
        <a:xfrm>
          <a:off x="5549" y="3631196"/>
          <a:ext cx="11363482" cy="1727894"/>
        </a:xfrm>
        <a:prstGeom prst="roundRect">
          <a:avLst/>
        </a:prstGeom>
        <a:gradFill rotWithShape="0">
          <a:gsLst>
            <a:gs pos="0">
              <a:schemeClr val="accent1">
                <a:hueOff val="0"/>
                <a:satOff val="0"/>
                <a:lumOff val="0"/>
                <a:alphaOff val="0"/>
                <a:tint val="69000"/>
                <a:alpha val="100000"/>
                <a:satMod val="109000"/>
                <a:lumMod val="110000"/>
              </a:schemeClr>
            </a:gs>
            <a:gs pos="52000">
              <a:schemeClr val="accent1">
                <a:hueOff val="0"/>
                <a:satOff val="0"/>
                <a:lumOff val="0"/>
                <a:alphaOff val="0"/>
                <a:tint val="74000"/>
                <a:satMod val="100000"/>
                <a:lumMod val="104000"/>
              </a:schemeClr>
            </a:gs>
            <a:gs pos="100000">
              <a:schemeClr val="accent1">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rtl="0">
            <a:lnSpc>
              <a:spcPct val="90000"/>
            </a:lnSpc>
            <a:spcBef>
              <a:spcPct val="0"/>
            </a:spcBef>
            <a:spcAft>
              <a:spcPct val="35000"/>
            </a:spcAft>
          </a:pPr>
          <a:r>
            <a:rPr lang="fa-IR" sz="3500" kern="1200" dirty="0" smtClean="0"/>
            <a:t>2- هزینه های نا مربوط : هزینه هایی هستند که در تصمیم گیری نقش ندارند و نباید آنها را در تصمیم گیری لحاظ کرد.  </a:t>
          </a:r>
          <a:r>
            <a:rPr lang="en-US" sz="3500" kern="1200" dirty="0" smtClean="0"/>
            <a:t> </a:t>
          </a:r>
          <a:endParaRPr lang="fa-IR" sz="3500" kern="1200" dirty="0"/>
        </a:p>
      </dsp:txBody>
      <dsp:txXfrm>
        <a:off x="89898" y="3715545"/>
        <a:ext cx="11194784" cy="155919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F0A9741-C02C-4E25-9371-A09541D0FD2F}" type="datetimeFigureOut">
              <a:rPr lang="fa-IR" smtClean="0"/>
              <a:t>07/18/1441</a:t>
            </a:fld>
            <a:endParaRPr lang="fa-IR"/>
          </a:p>
        </p:txBody>
      </p:sp>
      <p:sp>
        <p:nvSpPr>
          <p:cNvPr id="5" name="Footer Placeholder 4"/>
          <p:cNvSpPr>
            <a:spLocks noGrp="1"/>
          </p:cNvSpPr>
          <p:nvPr>
            <p:ph type="ftr" sz="quarter" idx="11"/>
          </p:nvPr>
        </p:nvSpPr>
        <p:spPr>
          <a:xfrm>
            <a:off x="1371600" y="4323845"/>
            <a:ext cx="6400800" cy="365125"/>
          </a:xfrm>
        </p:spPr>
        <p:txBody>
          <a:bodyPr/>
          <a:lstStyle/>
          <a:p>
            <a:endParaRPr lang="fa-IR"/>
          </a:p>
        </p:txBody>
      </p:sp>
      <p:sp>
        <p:nvSpPr>
          <p:cNvPr id="6" name="Slide Number Placeholder 5"/>
          <p:cNvSpPr>
            <a:spLocks noGrp="1"/>
          </p:cNvSpPr>
          <p:nvPr>
            <p:ph type="sldNum" sz="quarter" idx="12"/>
          </p:nvPr>
        </p:nvSpPr>
        <p:spPr>
          <a:xfrm>
            <a:off x="8077200" y="1430866"/>
            <a:ext cx="2743200" cy="365125"/>
          </a:xfrm>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256365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0A9741-C02C-4E25-9371-A09541D0FD2F}" type="datetimeFigureOut">
              <a:rPr lang="fa-IR" smtClean="0"/>
              <a:t>07/18/1441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136078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F0A9741-C02C-4E25-9371-A09541D0FD2F}" type="datetimeFigureOut">
              <a:rPr lang="fa-IR" smtClean="0"/>
              <a:t>07/18/1441</a:t>
            </a:fld>
            <a:endParaRPr lang="fa-IR"/>
          </a:p>
        </p:txBody>
      </p:sp>
      <p:sp>
        <p:nvSpPr>
          <p:cNvPr id="6" name="Footer Placeholder 5"/>
          <p:cNvSpPr>
            <a:spLocks noGrp="1"/>
          </p:cNvSpPr>
          <p:nvPr>
            <p:ph type="ftr" sz="quarter" idx="11"/>
          </p:nvPr>
        </p:nvSpPr>
        <p:spPr>
          <a:xfrm>
            <a:off x="685800" y="379941"/>
            <a:ext cx="6991492" cy="365125"/>
          </a:xfrm>
        </p:spPr>
        <p:txBody>
          <a:bodyPr/>
          <a:lstStyle/>
          <a:p>
            <a:endParaRPr lang="fa-IR"/>
          </a:p>
        </p:txBody>
      </p:sp>
      <p:sp>
        <p:nvSpPr>
          <p:cNvPr id="7" name="Slide Number Placeholder 6"/>
          <p:cNvSpPr>
            <a:spLocks noGrp="1"/>
          </p:cNvSpPr>
          <p:nvPr>
            <p:ph type="sldNum" sz="quarter" idx="12"/>
          </p:nvPr>
        </p:nvSpPr>
        <p:spPr>
          <a:xfrm>
            <a:off x="10862452" y="381000"/>
            <a:ext cx="643748" cy="365125"/>
          </a:xfrm>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3248198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F0A9741-C02C-4E25-9371-A09541D0FD2F}" type="datetimeFigureOut">
              <a:rPr lang="fa-IR" smtClean="0"/>
              <a:t>07/18/1441</a:t>
            </a:fld>
            <a:endParaRPr lang="fa-IR"/>
          </a:p>
        </p:txBody>
      </p:sp>
      <p:sp>
        <p:nvSpPr>
          <p:cNvPr id="6" name="Footer Placeholder 5"/>
          <p:cNvSpPr>
            <a:spLocks noGrp="1"/>
          </p:cNvSpPr>
          <p:nvPr>
            <p:ph type="ftr" sz="quarter" idx="11"/>
          </p:nvPr>
        </p:nvSpPr>
        <p:spPr>
          <a:xfrm>
            <a:off x="685800" y="379941"/>
            <a:ext cx="6991492" cy="365125"/>
          </a:xfrm>
        </p:spPr>
        <p:txBody>
          <a:bodyPr/>
          <a:lstStyle/>
          <a:p>
            <a:endParaRPr lang="fa-IR"/>
          </a:p>
        </p:txBody>
      </p:sp>
      <p:sp>
        <p:nvSpPr>
          <p:cNvPr id="7" name="Slide Number Placeholder 6"/>
          <p:cNvSpPr>
            <a:spLocks noGrp="1"/>
          </p:cNvSpPr>
          <p:nvPr>
            <p:ph type="sldNum" sz="quarter" idx="12"/>
          </p:nvPr>
        </p:nvSpPr>
        <p:spPr>
          <a:xfrm>
            <a:off x="10862452" y="381000"/>
            <a:ext cx="643748" cy="365125"/>
          </a:xfrm>
        </p:spPr>
        <p:txBody>
          <a:bodyPr/>
          <a:lstStyle/>
          <a:p>
            <a:fld id="{5AC3794C-8EA0-4EF2-AD47-0835EFF2F60D}" type="slidenum">
              <a:rPr lang="fa-IR" smtClean="0"/>
              <a:t>‹#›</a:t>
            </a:fld>
            <a:endParaRPr lang="fa-I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59841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F0A9741-C02C-4E25-9371-A09541D0FD2F}" type="datetimeFigureOut">
              <a:rPr lang="fa-IR" smtClean="0"/>
              <a:t>07/18/1441</a:t>
            </a:fld>
            <a:endParaRPr lang="fa-IR"/>
          </a:p>
        </p:txBody>
      </p:sp>
      <p:sp>
        <p:nvSpPr>
          <p:cNvPr id="6" name="Footer Placeholder 5"/>
          <p:cNvSpPr>
            <a:spLocks noGrp="1"/>
          </p:cNvSpPr>
          <p:nvPr>
            <p:ph type="ftr" sz="quarter" idx="11"/>
          </p:nvPr>
        </p:nvSpPr>
        <p:spPr>
          <a:xfrm>
            <a:off x="685800" y="378883"/>
            <a:ext cx="6991492" cy="365125"/>
          </a:xfrm>
        </p:spPr>
        <p:txBody>
          <a:bodyPr/>
          <a:lstStyle/>
          <a:p>
            <a:endParaRPr lang="fa-IR"/>
          </a:p>
        </p:txBody>
      </p:sp>
      <p:sp>
        <p:nvSpPr>
          <p:cNvPr id="7" name="Slide Number Placeholder 6"/>
          <p:cNvSpPr>
            <a:spLocks noGrp="1"/>
          </p:cNvSpPr>
          <p:nvPr>
            <p:ph type="sldNum" sz="quarter" idx="12"/>
          </p:nvPr>
        </p:nvSpPr>
        <p:spPr>
          <a:xfrm>
            <a:off x="10862452" y="381000"/>
            <a:ext cx="643748" cy="365125"/>
          </a:xfrm>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363661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F0A9741-C02C-4E25-9371-A09541D0FD2F}" type="datetimeFigureOut">
              <a:rPr lang="fa-IR" smtClean="0"/>
              <a:t>07/18/1441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157274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F0A9741-C02C-4E25-9371-A09541D0FD2F}" type="datetimeFigureOut">
              <a:rPr lang="fa-IR" smtClean="0"/>
              <a:t>07/18/1441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136821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0A9741-C02C-4E25-9371-A09541D0FD2F}" type="datetimeFigureOut">
              <a:rPr lang="fa-IR" smtClean="0"/>
              <a:t>07/18/1441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298661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F0A9741-C02C-4E25-9371-A09541D0FD2F}" type="datetimeFigureOut">
              <a:rPr lang="fa-IR" smtClean="0"/>
              <a:t>07/18/1441</a:t>
            </a:fld>
            <a:endParaRPr lang="fa-IR"/>
          </a:p>
        </p:txBody>
      </p:sp>
      <p:sp>
        <p:nvSpPr>
          <p:cNvPr id="5" name="Footer Placeholder 4"/>
          <p:cNvSpPr>
            <a:spLocks noGrp="1"/>
          </p:cNvSpPr>
          <p:nvPr>
            <p:ph type="ftr" sz="quarter" idx="11"/>
          </p:nvPr>
        </p:nvSpPr>
        <p:spPr>
          <a:xfrm>
            <a:off x="685800" y="381000"/>
            <a:ext cx="6991492" cy="365125"/>
          </a:xfrm>
        </p:spPr>
        <p:txBody>
          <a:bodyPr/>
          <a:lstStyle/>
          <a:p>
            <a:endParaRPr lang="fa-IR"/>
          </a:p>
        </p:txBody>
      </p:sp>
      <p:sp>
        <p:nvSpPr>
          <p:cNvPr id="6" name="Slide Number Placeholder 5"/>
          <p:cNvSpPr>
            <a:spLocks noGrp="1"/>
          </p:cNvSpPr>
          <p:nvPr>
            <p:ph type="sldNum" sz="quarter" idx="12"/>
          </p:nvPr>
        </p:nvSpPr>
        <p:spPr>
          <a:xfrm>
            <a:off x="10862452" y="381000"/>
            <a:ext cx="643748" cy="365125"/>
          </a:xfrm>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29677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0A9741-C02C-4E25-9371-A09541D0FD2F}" type="datetimeFigureOut">
              <a:rPr lang="fa-IR" smtClean="0"/>
              <a:t>07/18/1441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279774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F0A9741-C02C-4E25-9371-A09541D0FD2F}" type="datetimeFigureOut">
              <a:rPr lang="fa-IR" smtClean="0"/>
              <a:t>07/18/1441</a:t>
            </a:fld>
            <a:endParaRPr lang="fa-IR"/>
          </a:p>
        </p:txBody>
      </p:sp>
      <p:sp>
        <p:nvSpPr>
          <p:cNvPr id="5" name="Footer Placeholder 4"/>
          <p:cNvSpPr>
            <a:spLocks noGrp="1"/>
          </p:cNvSpPr>
          <p:nvPr>
            <p:ph type="ftr" sz="quarter" idx="11"/>
          </p:nvPr>
        </p:nvSpPr>
        <p:spPr>
          <a:xfrm>
            <a:off x="685800" y="381001"/>
            <a:ext cx="6991492" cy="364065"/>
          </a:xfrm>
        </p:spPr>
        <p:txBody>
          <a:bodyPr/>
          <a:lstStyle/>
          <a:p>
            <a:endParaRPr lang="fa-IR"/>
          </a:p>
        </p:txBody>
      </p:sp>
      <p:sp>
        <p:nvSpPr>
          <p:cNvPr id="6" name="Slide Number Placeholder 5"/>
          <p:cNvSpPr>
            <a:spLocks noGrp="1"/>
          </p:cNvSpPr>
          <p:nvPr>
            <p:ph type="sldNum" sz="quarter" idx="12"/>
          </p:nvPr>
        </p:nvSpPr>
        <p:spPr>
          <a:xfrm>
            <a:off x="10862452" y="381000"/>
            <a:ext cx="643748" cy="365125"/>
          </a:xfrm>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316455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0A9741-C02C-4E25-9371-A09541D0FD2F}" type="datetimeFigureOut">
              <a:rPr lang="fa-IR" smtClean="0"/>
              <a:t>07/18/1441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414855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0A9741-C02C-4E25-9371-A09541D0FD2F}" type="datetimeFigureOut">
              <a:rPr lang="fa-IR" smtClean="0"/>
              <a:t>07/18/1441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250055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0A9741-C02C-4E25-9371-A09541D0FD2F}" type="datetimeFigureOut">
              <a:rPr lang="fa-IR" smtClean="0"/>
              <a:t>07/18/1441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1995180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A9741-C02C-4E25-9371-A09541D0FD2F}" type="datetimeFigureOut">
              <a:rPr lang="fa-IR" smtClean="0"/>
              <a:t>07/18/1441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286388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0A9741-C02C-4E25-9371-A09541D0FD2F}" type="datetimeFigureOut">
              <a:rPr lang="fa-IR" smtClean="0"/>
              <a:t>07/18/1441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75323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0A9741-C02C-4E25-9371-A09541D0FD2F}" type="datetimeFigureOut">
              <a:rPr lang="fa-IR" smtClean="0"/>
              <a:t>07/18/1441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AC3794C-8EA0-4EF2-AD47-0835EFF2F60D}" type="slidenum">
              <a:rPr lang="fa-IR" smtClean="0"/>
              <a:t>‹#›</a:t>
            </a:fld>
            <a:endParaRPr lang="fa-IR"/>
          </a:p>
        </p:txBody>
      </p:sp>
    </p:spTree>
    <p:extLst>
      <p:ext uri="{BB962C8B-B14F-4D97-AF65-F5344CB8AC3E}">
        <p14:creationId xmlns:p14="http://schemas.microsoft.com/office/powerpoint/2010/main" val="711551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F0A9741-C02C-4E25-9371-A09541D0FD2F}" type="datetimeFigureOut">
              <a:rPr lang="fa-IR" smtClean="0"/>
              <a:t>07/18/1441</a:t>
            </a:fld>
            <a:endParaRPr lang="fa-I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AC3794C-8EA0-4EF2-AD47-0835EFF2F60D}" type="slidenum">
              <a:rPr lang="fa-IR" smtClean="0"/>
              <a:t>‹#›</a:t>
            </a:fld>
            <a:endParaRPr lang="fa-IR"/>
          </a:p>
        </p:txBody>
      </p:sp>
    </p:spTree>
    <p:extLst>
      <p:ext uri="{BB962C8B-B14F-4D97-AF65-F5344CB8AC3E}">
        <p14:creationId xmlns:p14="http://schemas.microsoft.com/office/powerpoint/2010/main" val="36634862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r" defTabSz="914400" rtl="1"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978044"/>
          </a:xfrm>
        </p:spPr>
        <p:txBody>
          <a:bodyPr>
            <a:normAutofit fontScale="90000"/>
          </a:bodyPr>
          <a:lstStyle/>
          <a:p>
            <a:pPr algn="ctr"/>
            <a:r>
              <a:rPr lang="fa-IR" dirty="0" smtClean="0"/>
              <a:t>بهایابی  1</a:t>
            </a:r>
            <a:br>
              <a:rPr lang="fa-IR" dirty="0" smtClean="0"/>
            </a:br>
            <a:r>
              <a:rPr lang="fa-IR" dirty="0"/>
              <a:t/>
            </a:r>
            <a:br>
              <a:rPr lang="fa-IR" dirty="0"/>
            </a:br>
            <a:r>
              <a:rPr lang="fa-IR" dirty="0" smtClean="0"/>
              <a:t/>
            </a:r>
            <a:br>
              <a:rPr lang="fa-IR" dirty="0" smtClean="0"/>
            </a:br>
            <a:r>
              <a:rPr lang="fa-IR" dirty="0" smtClean="0"/>
              <a:t>مدرس : رویاء زارعشاهی</a:t>
            </a:r>
            <a:br>
              <a:rPr lang="fa-IR" dirty="0" smtClean="0"/>
            </a:br>
            <a:endParaRPr lang="fa-IR" dirty="0"/>
          </a:p>
        </p:txBody>
      </p:sp>
      <p:sp>
        <p:nvSpPr>
          <p:cNvPr id="3" name="Text Placeholder 2"/>
          <p:cNvSpPr>
            <a:spLocks noGrp="1"/>
          </p:cNvSpPr>
          <p:nvPr>
            <p:ph type="body" idx="1"/>
          </p:nvPr>
        </p:nvSpPr>
        <p:spPr>
          <a:xfrm>
            <a:off x="831850" y="3532909"/>
            <a:ext cx="10515600" cy="2556741"/>
          </a:xfrm>
        </p:spPr>
        <p:txBody>
          <a:bodyPr/>
          <a:lstStyle/>
          <a:p>
            <a:pPr algn="ctr"/>
            <a:r>
              <a:rPr lang="fa-IR" dirty="0" smtClean="0"/>
              <a:t>فصل دوم: طبقه بندی هزینه ها بر مبنای دوره های انتفاع</a:t>
            </a:r>
            <a:endParaRPr lang="fa-IR" dirty="0"/>
          </a:p>
        </p:txBody>
      </p:sp>
    </p:spTree>
    <p:extLst>
      <p:ext uri="{BB962C8B-B14F-4D97-AF65-F5344CB8AC3E}">
        <p14:creationId xmlns:p14="http://schemas.microsoft.com/office/powerpoint/2010/main" val="1665757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7466" y="1429555"/>
            <a:ext cx="5451516" cy="923330"/>
          </a:xfrm>
          <a:prstGeom prst="rect">
            <a:avLst/>
          </a:prstGeom>
          <a:noFill/>
        </p:spPr>
        <p:txBody>
          <a:bodyPr wrap="square" rtlCol="1">
            <a:spAutoFit/>
          </a:bodyPr>
          <a:lstStyle/>
          <a:p>
            <a:r>
              <a:rPr lang="fa-IR" dirty="0" smtClean="0"/>
              <a:t>موسسه تولیدی ........</a:t>
            </a:r>
          </a:p>
          <a:p>
            <a:r>
              <a:rPr lang="fa-IR" dirty="0" smtClean="0"/>
              <a:t>جدول بهای تمام شده کالای فروش رفته</a:t>
            </a:r>
          </a:p>
          <a:p>
            <a:r>
              <a:rPr lang="fa-IR" dirty="0" smtClean="0"/>
              <a:t>برای دوره مالی منتهی به....</a:t>
            </a:r>
            <a:endParaRPr lang="fa-IR" dirty="0"/>
          </a:p>
        </p:txBody>
      </p:sp>
      <p:sp>
        <p:nvSpPr>
          <p:cNvPr id="4" name="TextBox 3"/>
          <p:cNvSpPr txBox="1"/>
          <p:nvPr/>
        </p:nvSpPr>
        <p:spPr>
          <a:xfrm>
            <a:off x="4275786" y="2884868"/>
            <a:ext cx="5628068" cy="2862322"/>
          </a:xfrm>
          <a:prstGeom prst="rect">
            <a:avLst/>
          </a:prstGeom>
          <a:noFill/>
        </p:spPr>
        <p:txBody>
          <a:bodyPr wrap="square" rtlCol="1">
            <a:spAutoFit/>
          </a:bodyPr>
          <a:lstStyle/>
          <a:p>
            <a:pPr algn="r">
              <a:lnSpc>
                <a:spcPct val="200000"/>
              </a:lnSpc>
            </a:pPr>
            <a:r>
              <a:rPr lang="fa-IR" dirty="0" smtClean="0"/>
              <a:t>موجودی کالای ساخته شده اول دوره                        *</a:t>
            </a:r>
          </a:p>
          <a:p>
            <a:pPr algn="r">
              <a:lnSpc>
                <a:spcPct val="200000"/>
              </a:lnSpc>
            </a:pPr>
            <a:r>
              <a:rPr lang="fa-IR" dirty="0" smtClean="0"/>
              <a:t>+ بهای تمام شده کالای ساخته شده طی دوره               </a:t>
            </a:r>
            <a:r>
              <a:rPr lang="fa-IR" u="sng" dirty="0" smtClean="0"/>
              <a:t>*</a:t>
            </a:r>
            <a:r>
              <a:rPr lang="fa-IR" dirty="0" smtClean="0"/>
              <a:t> </a:t>
            </a:r>
          </a:p>
          <a:p>
            <a:pPr algn="r">
              <a:lnSpc>
                <a:spcPct val="200000"/>
              </a:lnSpc>
            </a:pPr>
            <a:r>
              <a:rPr lang="fa-IR" dirty="0" smtClean="0"/>
              <a:t>بهای تمام شده کالای اماده برای فروش                     * </a:t>
            </a:r>
          </a:p>
          <a:p>
            <a:pPr algn="r">
              <a:lnSpc>
                <a:spcPct val="200000"/>
              </a:lnSpc>
            </a:pPr>
            <a:r>
              <a:rPr lang="fa-IR" dirty="0" smtClean="0"/>
              <a:t>موجودی کالای ساخته شده پایان دوره                     </a:t>
            </a:r>
            <a:r>
              <a:rPr lang="fa-IR" u="sng" dirty="0" smtClean="0"/>
              <a:t>(*)</a:t>
            </a:r>
            <a:r>
              <a:rPr lang="fa-IR" dirty="0" smtClean="0"/>
              <a:t>           </a:t>
            </a:r>
          </a:p>
          <a:p>
            <a:pPr algn="r">
              <a:lnSpc>
                <a:spcPct val="200000"/>
              </a:lnSpc>
            </a:pPr>
            <a:r>
              <a:rPr lang="fa-IR" dirty="0" smtClean="0"/>
              <a:t>بهای تمام شده کالای فروش رفته                           * </a:t>
            </a:r>
            <a:endParaRPr lang="fa-IR" dirty="0"/>
          </a:p>
        </p:txBody>
      </p:sp>
      <p:cxnSp>
        <p:nvCxnSpPr>
          <p:cNvPr id="6" name="Straight Connector 5"/>
          <p:cNvCxnSpPr/>
          <p:nvPr/>
        </p:nvCxnSpPr>
        <p:spPr>
          <a:xfrm flipH="1" flipV="1">
            <a:off x="4997003" y="2498501"/>
            <a:ext cx="4997003" cy="386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AUD-20200312-WA000312121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2533" y="491398"/>
            <a:ext cx="609600" cy="609600"/>
          </a:xfrm>
          <a:prstGeom prst="rect">
            <a:avLst/>
          </a:prstGeom>
        </p:spPr>
      </p:pic>
    </p:spTree>
    <p:extLst>
      <p:ext uri="{BB962C8B-B14F-4D97-AF65-F5344CB8AC3E}">
        <p14:creationId xmlns:p14="http://schemas.microsoft.com/office/powerpoint/2010/main" val="28624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7320" y="1371600"/>
            <a:ext cx="10070635" cy="3785652"/>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wrap="square" rtlCol="1">
            <a:spAutoFit/>
          </a:bodyPr>
          <a:lstStyle/>
          <a:p>
            <a:pPr algn="r">
              <a:lnSpc>
                <a:spcPct val="150000"/>
              </a:lnSpc>
            </a:pPr>
            <a:r>
              <a:rPr lang="fa-IR" sz="2000" dirty="0" smtClean="0">
                <a:ln w="0"/>
                <a:solidFill>
                  <a:schemeClr val="tx1"/>
                </a:solidFill>
                <a:effectLst>
                  <a:outerShdw blurRad="38100" dist="19050" dir="2700000" algn="tl" rotWithShape="0">
                    <a:schemeClr val="dk1">
                      <a:alpha val="40000"/>
                    </a:schemeClr>
                  </a:outerShdw>
                </a:effectLst>
              </a:rPr>
              <a:t>1- مواد اولیه :</a:t>
            </a:r>
          </a:p>
          <a:p>
            <a:pPr algn="r">
              <a:lnSpc>
                <a:spcPct val="150000"/>
              </a:lnSpc>
            </a:pPr>
            <a:r>
              <a:rPr lang="fa-IR" sz="2000" dirty="0" smtClean="0">
                <a:ln w="0"/>
                <a:solidFill>
                  <a:schemeClr val="tx1"/>
                </a:solidFill>
                <a:effectLst>
                  <a:outerShdw blurRad="38100" dist="19050" dir="2700000" algn="tl" rotWithShape="0">
                    <a:schemeClr val="dk1">
                      <a:alpha val="40000"/>
                    </a:schemeClr>
                  </a:outerShdw>
                </a:effectLst>
              </a:rPr>
              <a:t>موجودی هایی که به منظور ساخت محصول یا ارایه خدمات توسط واحد تجاری تحصیل شده اما وارد فرایند تولید نشده اند</a:t>
            </a:r>
          </a:p>
          <a:p>
            <a:pPr algn="r">
              <a:lnSpc>
                <a:spcPct val="150000"/>
              </a:lnSpc>
            </a:pPr>
            <a:r>
              <a:rPr lang="fa-IR" sz="2000" dirty="0" smtClean="0">
                <a:ln w="0"/>
                <a:solidFill>
                  <a:schemeClr val="tx1"/>
                </a:solidFill>
                <a:effectLst>
                  <a:outerShdw blurRad="38100" dist="19050" dir="2700000" algn="tl" rotWithShape="0">
                    <a:schemeClr val="dk1">
                      <a:alpha val="40000"/>
                    </a:schemeClr>
                  </a:outerShdw>
                </a:effectLst>
              </a:rPr>
              <a:t>2- کالای در جریان ساخت:</a:t>
            </a:r>
          </a:p>
          <a:p>
            <a:pPr algn="r">
              <a:lnSpc>
                <a:spcPct val="150000"/>
              </a:lnSpc>
            </a:pPr>
            <a:r>
              <a:rPr lang="fa-IR" sz="2000" dirty="0" smtClean="0">
                <a:ln w="0"/>
                <a:solidFill>
                  <a:schemeClr val="tx1"/>
                </a:solidFill>
                <a:effectLst>
                  <a:outerShdw blurRad="38100" dist="19050" dir="2700000" algn="tl" rotWithShape="0">
                    <a:schemeClr val="dk1">
                      <a:alpha val="40000"/>
                    </a:schemeClr>
                  </a:outerShdw>
                </a:effectLst>
              </a:rPr>
              <a:t>موجودی که فرایند تولید آنها کامل نشده و آماده فروش نشده است.</a:t>
            </a:r>
          </a:p>
          <a:p>
            <a:pPr algn="r">
              <a:lnSpc>
                <a:spcPct val="150000"/>
              </a:lnSpc>
            </a:pPr>
            <a:r>
              <a:rPr lang="fa-IR" sz="2000" dirty="0" smtClean="0">
                <a:ln w="0"/>
                <a:solidFill>
                  <a:schemeClr val="tx1"/>
                </a:solidFill>
                <a:effectLst>
                  <a:outerShdw blurRad="38100" dist="19050" dir="2700000" algn="tl" rotWithShape="0">
                    <a:schemeClr val="dk1">
                      <a:alpha val="40000"/>
                    </a:schemeClr>
                  </a:outerShdw>
                </a:effectLst>
              </a:rPr>
              <a:t>3- کالای ساخته شده :</a:t>
            </a:r>
          </a:p>
          <a:p>
            <a:pPr algn="r">
              <a:lnSpc>
                <a:spcPct val="150000"/>
              </a:lnSpc>
            </a:pPr>
            <a:r>
              <a:rPr lang="fa-IR" sz="2000" dirty="0" smtClean="0">
                <a:ln w="0"/>
                <a:solidFill>
                  <a:schemeClr val="tx1"/>
                </a:solidFill>
                <a:effectLst>
                  <a:outerShdw blurRad="38100" dist="19050" dir="2700000" algn="tl" rotWithShape="0">
                    <a:schemeClr val="dk1">
                      <a:alpha val="40000"/>
                    </a:schemeClr>
                  </a:outerShdw>
                </a:effectLst>
              </a:rPr>
              <a:t>موجودی که فرایند تولید را طی کرده وبرای فروش آماده می باشد</a:t>
            </a:r>
          </a:p>
          <a:p>
            <a:pPr algn="r">
              <a:lnSpc>
                <a:spcPct val="150000"/>
              </a:lnSpc>
            </a:pPr>
            <a:r>
              <a:rPr lang="fa-IR" sz="2000" dirty="0" smtClean="0">
                <a:ln w="0"/>
                <a:solidFill>
                  <a:schemeClr val="tx1"/>
                </a:solidFill>
                <a:effectLst>
                  <a:outerShdw blurRad="38100" dist="19050" dir="2700000" algn="tl" rotWithShape="0">
                    <a:schemeClr val="dk1">
                      <a:alpha val="40000"/>
                    </a:schemeClr>
                  </a:outerShdw>
                </a:effectLst>
              </a:rPr>
              <a:t>4- موجودی های متفرقه:</a:t>
            </a:r>
          </a:p>
          <a:p>
            <a:pPr algn="r">
              <a:lnSpc>
                <a:spcPct val="150000"/>
              </a:lnSpc>
            </a:pPr>
            <a:r>
              <a:rPr lang="fa-IR" sz="2000" dirty="0" smtClean="0">
                <a:ln w="0"/>
                <a:solidFill>
                  <a:schemeClr val="tx1"/>
                </a:solidFill>
                <a:effectLst>
                  <a:outerShdw blurRad="38100" dist="19050" dir="2700000" algn="tl" rotWithShape="0">
                    <a:schemeClr val="dk1">
                      <a:alpha val="40000"/>
                    </a:schemeClr>
                  </a:outerShdw>
                </a:effectLst>
              </a:rPr>
              <a:t>اقلامی مانند ملزومات اداری و مواد بسته بندی می باشد که در هنگام تحصیل به بهای تمام شده ثبت شده باشد</a:t>
            </a:r>
            <a:endParaRPr lang="fa-IR" sz="200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6722772" y="0"/>
            <a:ext cx="3786389" cy="830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a:t>انواع موجودی ها در موسسات تولیدی</a:t>
            </a:r>
            <a:endParaRPr lang="fa-IR" dirty="0"/>
          </a:p>
        </p:txBody>
      </p:sp>
      <p:pic>
        <p:nvPicPr>
          <p:cNvPr id="3" name="AUD-20200312-WA000111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94844" y="491544"/>
            <a:ext cx="609600" cy="609600"/>
          </a:xfrm>
          <a:prstGeom prst="rect">
            <a:avLst/>
          </a:prstGeom>
        </p:spPr>
      </p:pic>
    </p:spTree>
    <p:extLst>
      <p:ext uri="{BB962C8B-B14F-4D97-AF65-F5344CB8AC3E}">
        <p14:creationId xmlns:p14="http://schemas.microsoft.com/office/powerpoint/2010/main" val="33677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96507" y="893836"/>
            <a:ext cx="6096000" cy="923330"/>
          </a:xfrm>
          <a:prstGeom prst="rect">
            <a:avLst/>
          </a:prstGeom>
        </p:spPr>
        <p:txBody>
          <a:bodyPr>
            <a:spAutoFit/>
          </a:bodyPr>
          <a:lstStyle/>
          <a:p>
            <a:r>
              <a:rPr lang="fa-IR" dirty="0"/>
              <a:t>موسسه تولیدی ........</a:t>
            </a:r>
          </a:p>
          <a:p>
            <a:r>
              <a:rPr lang="fa-IR" dirty="0"/>
              <a:t>جدول بهای تمام شده کالای </a:t>
            </a:r>
            <a:r>
              <a:rPr lang="fa-IR" dirty="0" smtClean="0"/>
              <a:t>ساخته شده </a:t>
            </a:r>
            <a:endParaRPr lang="fa-IR" dirty="0"/>
          </a:p>
          <a:p>
            <a:r>
              <a:rPr lang="fa-IR" dirty="0"/>
              <a:t>برای دوره مالی منتهی به....</a:t>
            </a:r>
          </a:p>
        </p:txBody>
      </p:sp>
      <p:sp>
        <p:nvSpPr>
          <p:cNvPr id="3" name="TextBox 2"/>
          <p:cNvSpPr txBox="1"/>
          <p:nvPr/>
        </p:nvSpPr>
        <p:spPr>
          <a:xfrm>
            <a:off x="4250028" y="2356834"/>
            <a:ext cx="7005619" cy="6671506"/>
          </a:xfrm>
          <a:prstGeom prst="rect">
            <a:avLst/>
          </a:prstGeom>
          <a:noFill/>
        </p:spPr>
        <p:txBody>
          <a:bodyPr wrap="square" rtlCol="1">
            <a:spAutoFit/>
          </a:bodyPr>
          <a:lstStyle/>
          <a:p>
            <a:pPr algn="r">
              <a:lnSpc>
                <a:spcPct val="150000"/>
              </a:lnSpc>
            </a:pPr>
            <a:r>
              <a:rPr lang="fa-IR" sz="2400" dirty="0" smtClean="0"/>
              <a:t>مواد مستقیم مصرف شده                                           *</a:t>
            </a:r>
          </a:p>
          <a:p>
            <a:pPr algn="r">
              <a:lnSpc>
                <a:spcPct val="150000"/>
              </a:lnSpc>
            </a:pPr>
            <a:r>
              <a:rPr lang="fa-IR" sz="2400" dirty="0" smtClean="0"/>
              <a:t>دستمزد مستقیم                                                       *</a:t>
            </a:r>
          </a:p>
          <a:p>
            <a:pPr algn="r">
              <a:lnSpc>
                <a:spcPct val="150000"/>
              </a:lnSpc>
            </a:pPr>
            <a:r>
              <a:rPr lang="fa-IR" sz="2400" dirty="0" smtClean="0"/>
              <a:t>سربار ساخت                                                        </a:t>
            </a:r>
            <a:r>
              <a:rPr lang="fa-IR" sz="2400" u="sng" dirty="0" smtClean="0"/>
              <a:t>* </a:t>
            </a:r>
          </a:p>
          <a:p>
            <a:pPr algn="r">
              <a:lnSpc>
                <a:spcPct val="150000"/>
              </a:lnSpc>
            </a:pPr>
            <a:r>
              <a:rPr lang="fa-IR" sz="2400" dirty="0" smtClean="0"/>
              <a:t>جمع هزینه های تولید                                               *  </a:t>
            </a:r>
          </a:p>
          <a:p>
            <a:pPr algn="r">
              <a:lnSpc>
                <a:spcPct val="150000"/>
              </a:lnSpc>
            </a:pPr>
            <a:r>
              <a:rPr lang="fa-IR" sz="2400" dirty="0" smtClean="0"/>
              <a:t>+ موجودی کالای در جریان ساخت ابتدای دوره               </a:t>
            </a:r>
            <a:r>
              <a:rPr lang="fa-IR" sz="2400" u="sng" dirty="0" smtClean="0"/>
              <a:t> *</a:t>
            </a:r>
          </a:p>
          <a:p>
            <a:pPr algn="r">
              <a:lnSpc>
                <a:spcPct val="150000"/>
              </a:lnSpc>
            </a:pPr>
            <a:r>
              <a:rPr lang="fa-IR" sz="2400" dirty="0" smtClean="0"/>
              <a:t>بهای تمام شده کالای دز جریان ساخت طی دوره               *</a:t>
            </a:r>
          </a:p>
          <a:p>
            <a:pPr algn="r">
              <a:lnSpc>
                <a:spcPct val="150000"/>
              </a:lnSpc>
            </a:pPr>
            <a:r>
              <a:rPr lang="fa-IR" sz="2400" dirty="0" smtClean="0"/>
              <a:t>- موجودی کالای در جریان ساخت پایان دوره                 </a:t>
            </a:r>
            <a:r>
              <a:rPr lang="fa-IR" sz="2400" u="sng" dirty="0" smtClean="0"/>
              <a:t>(*)</a:t>
            </a:r>
          </a:p>
          <a:p>
            <a:pPr algn="r">
              <a:lnSpc>
                <a:spcPct val="150000"/>
              </a:lnSpc>
            </a:pPr>
            <a:r>
              <a:rPr lang="fa-IR" sz="2400" dirty="0" smtClean="0"/>
              <a:t>بهای تمام شده کالای ساخته شده  طی دوره                      *</a:t>
            </a:r>
          </a:p>
          <a:p>
            <a:pPr algn="r">
              <a:lnSpc>
                <a:spcPct val="150000"/>
              </a:lnSpc>
            </a:pPr>
            <a:r>
              <a:rPr lang="fa-IR" sz="2400" dirty="0" smtClean="0"/>
              <a:t>                   </a:t>
            </a:r>
          </a:p>
          <a:p>
            <a:pPr algn="r">
              <a:lnSpc>
                <a:spcPct val="150000"/>
              </a:lnSpc>
            </a:pPr>
            <a:endParaRPr lang="fa-IR" sz="2400" dirty="0"/>
          </a:p>
          <a:p>
            <a:pPr algn="r">
              <a:lnSpc>
                <a:spcPct val="150000"/>
              </a:lnSpc>
            </a:pPr>
            <a:endParaRPr lang="fa-IR" sz="2400" dirty="0" smtClean="0"/>
          </a:p>
          <a:p>
            <a:pPr algn="r">
              <a:lnSpc>
                <a:spcPct val="150000"/>
              </a:lnSpc>
            </a:pPr>
            <a:r>
              <a:rPr lang="fa-IR" sz="2400" dirty="0" smtClean="0"/>
              <a:t>                                      </a:t>
            </a:r>
            <a:r>
              <a:rPr lang="en-US" sz="2400" dirty="0" smtClean="0"/>
              <a:t> </a:t>
            </a:r>
            <a:endParaRPr lang="fa-IR" sz="2400" dirty="0"/>
          </a:p>
        </p:txBody>
      </p:sp>
      <p:cxnSp>
        <p:nvCxnSpPr>
          <p:cNvPr id="5" name="Straight Connector 4"/>
          <p:cNvCxnSpPr/>
          <p:nvPr/>
        </p:nvCxnSpPr>
        <p:spPr>
          <a:xfrm flipH="1" flipV="1">
            <a:off x="4842456" y="1996225"/>
            <a:ext cx="6413191" cy="38637"/>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UD-2WA0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5111" y="745901"/>
            <a:ext cx="609600" cy="609600"/>
          </a:xfrm>
          <a:prstGeom prst="rect">
            <a:avLst/>
          </a:prstGeom>
        </p:spPr>
      </p:pic>
    </p:spTree>
    <p:extLst>
      <p:ext uri="{BB962C8B-B14F-4D97-AF65-F5344CB8AC3E}">
        <p14:creationId xmlns:p14="http://schemas.microsoft.com/office/powerpoint/2010/main" val="280136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0941" y="352924"/>
            <a:ext cx="7624293" cy="923330"/>
          </a:xfrm>
          <a:prstGeom prst="rect">
            <a:avLst/>
          </a:prstGeom>
        </p:spPr>
        <p:txBody>
          <a:bodyPr wrap="square">
            <a:spAutoFit/>
          </a:bodyPr>
          <a:lstStyle/>
          <a:p>
            <a:pPr algn="ctr"/>
            <a:r>
              <a:rPr lang="fa-IR" dirty="0"/>
              <a:t>موسسه تولیدی ........</a:t>
            </a:r>
          </a:p>
          <a:p>
            <a:pPr algn="ctr"/>
            <a:r>
              <a:rPr lang="fa-IR" dirty="0"/>
              <a:t>جدول بهای تمام شده </a:t>
            </a:r>
            <a:r>
              <a:rPr lang="fa-IR" dirty="0" smtClean="0"/>
              <a:t>مواد مستقیم مصرف شده</a:t>
            </a:r>
            <a:endParaRPr lang="fa-IR" dirty="0"/>
          </a:p>
          <a:p>
            <a:pPr algn="ctr"/>
            <a:r>
              <a:rPr lang="fa-IR" dirty="0"/>
              <a:t>برای دوره مالی منتهی به....</a:t>
            </a:r>
          </a:p>
        </p:txBody>
      </p:sp>
      <p:cxnSp>
        <p:nvCxnSpPr>
          <p:cNvPr id="4" name="Straight Connector 3"/>
          <p:cNvCxnSpPr/>
          <p:nvPr/>
        </p:nvCxnSpPr>
        <p:spPr>
          <a:xfrm flipH="1">
            <a:off x="5834130" y="1416676"/>
            <a:ext cx="516442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353059" y="1970468"/>
            <a:ext cx="7062051" cy="3266985"/>
          </a:xfrm>
          <a:prstGeom prst="rect">
            <a:avLst/>
          </a:prstGeom>
          <a:noFill/>
        </p:spPr>
        <p:txBody>
          <a:bodyPr wrap="square" rtlCol="1">
            <a:spAutoFit/>
          </a:bodyPr>
          <a:lstStyle/>
          <a:p>
            <a:pPr algn="r">
              <a:lnSpc>
                <a:spcPct val="150000"/>
              </a:lnSpc>
            </a:pPr>
            <a:r>
              <a:rPr lang="fa-IR" sz="2000" dirty="0" smtClean="0"/>
              <a:t>موجودی مواد مستقیم ابتدای دوره                                                      *</a:t>
            </a:r>
          </a:p>
          <a:p>
            <a:pPr algn="r">
              <a:lnSpc>
                <a:spcPct val="150000"/>
              </a:lnSpc>
            </a:pPr>
            <a:r>
              <a:rPr lang="fa-IR" sz="2000" dirty="0" smtClean="0"/>
              <a:t>مواد مستقیم خریداری شده                                     *</a:t>
            </a:r>
          </a:p>
          <a:p>
            <a:pPr algn="r">
              <a:lnSpc>
                <a:spcPct val="150000"/>
              </a:lnSpc>
            </a:pPr>
            <a:r>
              <a:rPr lang="fa-IR" sz="2000" dirty="0" smtClean="0"/>
              <a:t>+ هزینه حمل مواد خریداری شده                           </a:t>
            </a:r>
            <a:r>
              <a:rPr lang="fa-IR" sz="2000" u="sng" dirty="0" smtClean="0"/>
              <a:t> *   </a:t>
            </a:r>
          </a:p>
          <a:p>
            <a:pPr algn="r">
              <a:lnSpc>
                <a:spcPct val="150000"/>
              </a:lnSpc>
            </a:pPr>
            <a:r>
              <a:rPr lang="fa-IR" sz="2000" dirty="0" smtClean="0"/>
              <a:t>بهای تمام شده مواد خریداری شده طی دوره                                         </a:t>
            </a:r>
            <a:r>
              <a:rPr lang="fa-IR" sz="2000" u="sng" dirty="0" smtClean="0"/>
              <a:t> *  </a:t>
            </a:r>
          </a:p>
          <a:p>
            <a:pPr algn="r">
              <a:lnSpc>
                <a:spcPct val="150000"/>
              </a:lnSpc>
            </a:pPr>
            <a:r>
              <a:rPr lang="fa-IR" sz="2000" dirty="0" smtClean="0"/>
              <a:t>بهای تمام شده مواد آماده برای مصرف                                               *</a:t>
            </a:r>
          </a:p>
          <a:p>
            <a:pPr algn="r">
              <a:lnSpc>
                <a:spcPct val="150000"/>
              </a:lnSpc>
            </a:pPr>
            <a:r>
              <a:rPr lang="fa-IR" sz="2000" dirty="0" smtClean="0"/>
              <a:t>موجودی مواد مستقیم پایان دوره                                                      </a:t>
            </a:r>
            <a:r>
              <a:rPr lang="fa-IR" sz="2000" u="sng" dirty="0" smtClean="0"/>
              <a:t>(*)  </a:t>
            </a:r>
          </a:p>
          <a:p>
            <a:pPr algn="r">
              <a:lnSpc>
                <a:spcPct val="150000"/>
              </a:lnSpc>
            </a:pPr>
            <a:r>
              <a:rPr lang="fa-IR" sz="2000" dirty="0" smtClean="0"/>
              <a:t>بهای تمام شده مواد مستقیم مصرف شده                                               *</a:t>
            </a:r>
            <a:endParaRPr lang="fa-IR" sz="2000" dirty="0"/>
          </a:p>
        </p:txBody>
      </p:sp>
      <p:pic>
        <p:nvPicPr>
          <p:cNvPr id="3" name="AUD-20200312-WA00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223" y="0"/>
            <a:ext cx="609600" cy="609600"/>
          </a:xfrm>
          <a:prstGeom prst="rect">
            <a:avLst/>
          </a:prstGeom>
        </p:spPr>
      </p:pic>
    </p:spTree>
    <p:extLst>
      <p:ext uri="{BB962C8B-B14F-4D97-AF65-F5344CB8AC3E}">
        <p14:creationId xmlns:p14="http://schemas.microsoft.com/office/powerpoint/2010/main" val="451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Rectangle 11"/>
          <p:cNvSpPr/>
          <p:nvPr/>
        </p:nvSpPr>
        <p:spPr>
          <a:xfrm>
            <a:off x="4835683" y="2431534"/>
            <a:ext cx="5780750" cy="769441"/>
          </a:xfrm>
          <a:prstGeom prst="rect">
            <a:avLst/>
          </a:prstGeom>
          <a:pattFill prst="pct50">
            <a:fgClr>
              <a:schemeClr val="accent1"/>
            </a:fgClr>
            <a:bgClr>
              <a:schemeClr val="bg1"/>
            </a:bgClr>
          </a:pattFill>
        </p:spPr>
        <p:txBody>
          <a:bodyPr wrap="none">
            <a:spAutoFit/>
          </a:bodyPr>
          <a:lstStyle/>
          <a:p>
            <a:r>
              <a:rPr lang="fa-IR" sz="4400" b="1" dirty="0"/>
              <a:t>با سپاس از توجه شما عزیزان</a:t>
            </a:r>
          </a:p>
        </p:txBody>
      </p:sp>
    </p:spTree>
    <p:extLst>
      <p:ext uri="{BB962C8B-B14F-4D97-AF65-F5344CB8AC3E}">
        <p14:creationId xmlns:p14="http://schemas.microsoft.com/office/powerpoint/2010/main" val="1673939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1" y="1163782"/>
            <a:ext cx="8705276" cy="6494085"/>
          </a:xfrm>
          <a:prstGeom prst="rect">
            <a:avLst/>
          </a:prstGeom>
          <a:noFill/>
        </p:spPr>
        <p:txBody>
          <a:bodyPr wrap="square" rtlCol="1">
            <a:spAutoFit/>
          </a:bodyPr>
          <a:lstStyle/>
          <a:p>
            <a:pPr algn="r"/>
            <a:r>
              <a:rPr lang="fa-IR" sz="3200" dirty="0"/>
              <a:t> </a:t>
            </a:r>
            <a:r>
              <a:rPr lang="fa-IR" sz="3200" b="1" dirty="0" smtClean="0"/>
              <a:t>طبقه بندی  هزینه ها در دوره انتفاع:</a:t>
            </a:r>
          </a:p>
          <a:p>
            <a:pPr algn="r"/>
            <a:r>
              <a:rPr lang="fa-IR" sz="3200" b="1" dirty="0"/>
              <a:t> </a:t>
            </a:r>
            <a:r>
              <a:rPr lang="fa-IR" sz="3200" dirty="0" smtClean="0"/>
              <a:t>این نوع طبقه بندی به منظور  تطابق هزینه ها با درآمد و اندازه گیری دقیق سود دوره مالی ضروری است .</a:t>
            </a:r>
          </a:p>
          <a:p>
            <a:pPr algn="r"/>
            <a:r>
              <a:rPr lang="fa-IR" sz="3200" dirty="0" smtClean="0"/>
              <a:t>که براین اساس به دو دسته تقسیم می شوند:</a:t>
            </a:r>
          </a:p>
          <a:p>
            <a:pPr algn="r"/>
            <a:r>
              <a:rPr lang="fa-IR" sz="3200" dirty="0" smtClean="0"/>
              <a:t>1- هزینه های سرمایه ای:هزینه های هستند که منافع انها مربوط به بیش از یک دوره مالی است بنابر این در زمان وقوع به حساب دارایی منظور می شودودر دوره ای که منافع تحقق یافت به حساب هزینه منظور می شود</a:t>
            </a:r>
            <a:endParaRPr lang="fa-IR" sz="3200" dirty="0"/>
          </a:p>
          <a:p>
            <a:pPr algn="r"/>
            <a:r>
              <a:rPr lang="fa-IR" sz="3200" dirty="0" smtClean="0"/>
              <a:t>2- هزینه های جاری: هزینه هایی هستند که منافع آن ها صرفا مربوط به یک دوره مالی بوده ولذا در زمان وقوع به عنوان هزینه دوره ثبت میشود</a:t>
            </a:r>
          </a:p>
          <a:p>
            <a:pPr algn="r"/>
            <a:endParaRPr lang="fa-IR" sz="3200" dirty="0" smtClean="0"/>
          </a:p>
          <a:p>
            <a:pPr algn="r"/>
            <a:r>
              <a:rPr lang="fa-IR" sz="3200" dirty="0" smtClean="0"/>
              <a:t> </a:t>
            </a:r>
            <a:endParaRPr lang="fa-IR" sz="3200" dirty="0"/>
          </a:p>
        </p:txBody>
      </p:sp>
    </p:spTree>
    <p:extLst>
      <p:ext uri="{BB962C8B-B14F-4D97-AF65-F5344CB8AC3E}">
        <p14:creationId xmlns:p14="http://schemas.microsoft.com/office/powerpoint/2010/main" val="2085494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3273" y="748145"/>
            <a:ext cx="9809019" cy="5509200"/>
          </a:xfrm>
          <a:prstGeom prst="rect">
            <a:avLst/>
          </a:prstGeom>
          <a:noFill/>
        </p:spPr>
        <p:txBody>
          <a:bodyPr wrap="square" rtlCol="1">
            <a:spAutoFit/>
          </a:bodyPr>
          <a:lstStyle/>
          <a:p>
            <a:pPr algn="r"/>
            <a:r>
              <a:rPr lang="fa-IR" sz="3200" b="1" dirty="0" smtClean="0"/>
              <a:t>طبقه بندی هزینه ها برمبنای قابلیت کنترل </a:t>
            </a:r>
            <a:r>
              <a:rPr lang="fa-IR" b="1" dirty="0" smtClean="0"/>
              <a:t>:</a:t>
            </a:r>
            <a:endParaRPr lang="fa-IR" sz="3200" dirty="0" smtClean="0"/>
          </a:p>
          <a:p>
            <a:pPr algn="r">
              <a:lnSpc>
                <a:spcPct val="200000"/>
              </a:lnSpc>
            </a:pPr>
            <a:r>
              <a:rPr lang="fa-IR" sz="3200" dirty="0" smtClean="0"/>
              <a:t>هزینه ها به دو دسته تقسیم می شوند:</a:t>
            </a:r>
          </a:p>
          <a:p>
            <a:pPr algn="r">
              <a:lnSpc>
                <a:spcPct val="200000"/>
              </a:lnSpc>
            </a:pPr>
            <a:r>
              <a:rPr lang="fa-IR" sz="3200" dirty="0" smtClean="0"/>
              <a:t>1- هزینه های قابل کنترل :هزینه هایی هستند که تصمیمات واقدامات مدیریت در کوتاه مدت روی آنها تاثیر گذار است.</a:t>
            </a:r>
          </a:p>
          <a:p>
            <a:pPr algn="r">
              <a:lnSpc>
                <a:spcPct val="200000"/>
              </a:lnSpc>
            </a:pPr>
            <a:r>
              <a:rPr lang="fa-IR" sz="3200" dirty="0" smtClean="0"/>
              <a:t>2- هزینه های غیر قابل کنترل: هزینه هایی هستند که تصمیمات واقدامات مدیریت در کوتاه مدت روی آنها تاثیر گذار نیست.</a:t>
            </a:r>
          </a:p>
        </p:txBody>
      </p:sp>
    </p:spTree>
    <p:extLst>
      <p:ext uri="{BB962C8B-B14F-4D97-AF65-F5344CB8AC3E}">
        <p14:creationId xmlns:p14="http://schemas.microsoft.com/office/powerpoint/2010/main" val="2636499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9236" y="762000"/>
            <a:ext cx="8511314" cy="5940088"/>
          </a:xfrm>
          <a:prstGeom prst="rect">
            <a:avLst/>
          </a:prstGeom>
          <a:noFill/>
        </p:spPr>
        <p:txBody>
          <a:bodyPr wrap="square" rtlCol="1">
            <a:spAutoFit/>
          </a:bodyPr>
          <a:lstStyle/>
          <a:p>
            <a:pPr algn="r"/>
            <a:r>
              <a:rPr lang="fa-IR" sz="2800" b="1" dirty="0"/>
              <a:t>دو عامل در بررسی قابلیت کنترل هزینه ها مورد توجه است</a:t>
            </a:r>
            <a:r>
              <a:rPr lang="fa-IR" sz="2800" b="1" dirty="0" smtClean="0"/>
              <a:t>:</a:t>
            </a:r>
          </a:p>
          <a:p>
            <a:pPr algn="r"/>
            <a:endParaRPr lang="fa-IR" sz="3200" b="1" dirty="0"/>
          </a:p>
          <a:p>
            <a:pPr algn="r"/>
            <a:r>
              <a:rPr lang="fa-IR" sz="3200" dirty="0"/>
              <a:t>1- توانایی اعمال نفوذ مدیران بر هزینه ها: برخی هزینه ها برا مدیران رده بالا قابل کنترل وبرای مدیران میانی غیر قابل کنترل </a:t>
            </a:r>
          </a:p>
          <a:p>
            <a:pPr algn="r"/>
            <a:r>
              <a:rPr lang="fa-IR" sz="3200" dirty="0"/>
              <a:t>مانند هزینه اجاره ساختمان برای مدیر عامل قابل کنترل ولی برای مدیران سطوح دیگر غیر قابل </a:t>
            </a:r>
            <a:r>
              <a:rPr lang="fa-IR" sz="3200" dirty="0" smtClean="0"/>
              <a:t>کنترل</a:t>
            </a:r>
          </a:p>
          <a:p>
            <a:pPr algn="r"/>
            <a:endParaRPr lang="fa-IR" sz="3200" dirty="0"/>
          </a:p>
          <a:p>
            <a:pPr algn="r"/>
            <a:r>
              <a:rPr lang="fa-IR" sz="3200" dirty="0"/>
              <a:t>2- چارچوب زمانی هزینه ها:برخی از هزینه ها در بلند مدت قابل کنترل اما در کوتاه مدت غیر قابل کنترل می باشد. مانند هزینه اجاره ساختمان در کوتاه مدت غیر قابل کنترل ولی در بلندمدت </a:t>
            </a:r>
            <a:r>
              <a:rPr lang="fa-IR" sz="3200" dirty="0" smtClean="0"/>
              <a:t>قابل </a:t>
            </a:r>
            <a:r>
              <a:rPr lang="fa-IR" sz="3200" dirty="0"/>
              <a:t>کنترل می باشد</a:t>
            </a:r>
            <a:r>
              <a:rPr lang="fa-IR" dirty="0"/>
              <a:t>.</a:t>
            </a:r>
          </a:p>
        </p:txBody>
      </p:sp>
    </p:spTree>
    <p:extLst>
      <p:ext uri="{BB962C8B-B14F-4D97-AF65-F5344CB8AC3E}">
        <p14:creationId xmlns:p14="http://schemas.microsoft.com/office/powerpoint/2010/main" val="252514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218" y="997527"/>
            <a:ext cx="11698937" cy="6986528"/>
          </a:xfrm>
          <a:prstGeom prst="rect">
            <a:avLst/>
          </a:prstGeom>
          <a:noFill/>
        </p:spPr>
        <p:txBody>
          <a:bodyPr wrap="square" rtlCol="1">
            <a:spAutoFit/>
          </a:bodyPr>
          <a:lstStyle/>
          <a:p>
            <a:pPr algn="r">
              <a:lnSpc>
                <a:spcPct val="200000"/>
              </a:lnSpc>
            </a:pPr>
            <a:r>
              <a:rPr lang="fa-IR" sz="2800" dirty="0" smtClean="0">
                <a:ln>
                  <a:solidFill>
                    <a:srgbClr val="92D050"/>
                  </a:solidFill>
                </a:ln>
              </a:rPr>
              <a:t>طبقه بندی  هزینه ها بر مبنای ماهیت طبیعی:</a:t>
            </a:r>
          </a:p>
          <a:p>
            <a:pPr algn="r">
              <a:lnSpc>
                <a:spcPct val="200000"/>
              </a:lnSpc>
            </a:pPr>
            <a:r>
              <a:rPr lang="fa-IR" sz="2800" dirty="0" smtClean="0"/>
              <a:t>بر مبنای ماهیت طبیعی نمی توان هزینه هارا تحت دو یا چند سر فصل  خاص طبقه بندی کرد  بنابراین هزینه مواد مستقیم مصرف شده به عنوان هزینه مواد مستقیم و هزینه دستمزد پرسنل جز هزینه دستمزد مستقیم و هزینه برق مصرفی  تحت عنوان هزینه برق  یا به شکل کلی تری هز ینه ای توزیع وفروش وهزینه اداری وعمومی وسربار ساخت  نام برد.</a:t>
            </a:r>
          </a:p>
          <a:p>
            <a:pPr algn="r">
              <a:lnSpc>
                <a:spcPct val="200000"/>
              </a:lnSpc>
            </a:pPr>
            <a:endParaRPr lang="fa-IR" sz="2800" dirty="0"/>
          </a:p>
          <a:p>
            <a:pPr algn="r">
              <a:lnSpc>
                <a:spcPct val="200000"/>
              </a:lnSpc>
            </a:pPr>
            <a:endParaRPr lang="fa-IR" sz="2800" dirty="0" smtClean="0"/>
          </a:p>
          <a:p>
            <a:pPr algn="r">
              <a:lnSpc>
                <a:spcPct val="200000"/>
              </a:lnSpc>
            </a:pPr>
            <a:endParaRPr lang="fa-IR" sz="2800" dirty="0"/>
          </a:p>
        </p:txBody>
      </p:sp>
    </p:spTree>
    <p:extLst>
      <p:ext uri="{BB962C8B-B14F-4D97-AF65-F5344CB8AC3E}">
        <p14:creationId xmlns:p14="http://schemas.microsoft.com/office/powerpoint/2010/main" val="1766175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77794019"/>
              </p:ext>
            </p:extLst>
          </p:nvPr>
        </p:nvGraphicFramePr>
        <p:xfrm>
          <a:off x="554182" y="942108"/>
          <a:ext cx="11374581" cy="5361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6920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1" y="623455"/>
            <a:ext cx="12053455" cy="2431435"/>
          </a:xfrm>
          <a:prstGeom prst="rect">
            <a:avLst/>
          </a:prstGeom>
          <a:noFill/>
        </p:spPr>
        <p:txBody>
          <a:bodyPr wrap="square" rtlCol="1">
            <a:spAutoFit/>
          </a:bodyPr>
          <a:lstStyle/>
          <a:p>
            <a:pPr algn="r"/>
            <a:endParaRPr lang="fa-IR" sz="4000" dirty="0"/>
          </a:p>
          <a:p>
            <a:pPr algn="r"/>
            <a:endParaRPr lang="fa-IR" sz="4000" dirty="0" smtClean="0"/>
          </a:p>
          <a:p>
            <a:pPr algn="r"/>
            <a:r>
              <a:rPr lang="fa-IR" sz="4000" dirty="0" smtClean="0"/>
              <a:t> </a:t>
            </a:r>
          </a:p>
          <a:p>
            <a:pPr algn="r"/>
            <a:r>
              <a:rPr lang="fa-IR" sz="3200" dirty="0" smtClean="0"/>
              <a:t>صورت سود وزیان موسسات  تولیدی وگردش وثبت حسا بهای صنعتی </a:t>
            </a:r>
            <a:endParaRPr lang="fa-IR" sz="3200" dirty="0"/>
          </a:p>
        </p:txBody>
      </p:sp>
      <p:sp>
        <p:nvSpPr>
          <p:cNvPr id="6" name="Flowchart: Punched Tape 5"/>
          <p:cNvSpPr/>
          <p:nvPr/>
        </p:nvSpPr>
        <p:spPr>
          <a:xfrm>
            <a:off x="5731099" y="437882"/>
            <a:ext cx="4056845" cy="173864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400" b="1" dirty="0"/>
              <a:t>فصل دوم</a:t>
            </a:r>
          </a:p>
          <a:p>
            <a:pPr algn="ctr"/>
            <a:endParaRPr lang="fa-IR" dirty="0"/>
          </a:p>
        </p:txBody>
      </p:sp>
    </p:spTree>
    <p:extLst>
      <p:ext uri="{BB962C8B-B14F-4D97-AF65-F5344CB8AC3E}">
        <p14:creationId xmlns:p14="http://schemas.microsoft.com/office/powerpoint/2010/main" val="3028431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4356" y="637310"/>
            <a:ext cx="7315553" cy="6370975"/>
          </a:xfrm>
          <a:prstGeom prst="rect">
            <a:avLst/>
          </a:prstGeom>
          <a:noFill/>
        </p:spPr>
        <p:txBody>
          <a:bodyPr wrap="square" rtlCol="1">
            <a:spAutoFit/>
          </a:bodyPr>
          <a:lstStyle/>
          <a:p>
            <a:pPr algn="ctr">
              <a:lnSpc>
                <a:spcPct val="150000"/>
              </a:lnSpc>
            </a:pPr>
            <a:r>
              <a:rPr lang="fa-IR" sz="2000" b="1" dirty="0" smtClean="0"/>
              <a:t>موسسه تولیدی.............</a:t>
            </a:r>
          </a:p>
          <a:p>
            <a:pPr algn="ctr">
              <a:lnSpc>
                <a:spcPct val="150000"/>
              </a:lnSpc>
            </a:pPr>
            <a:r>
              <a:rPr lang="fa-IR" sz="2000" b="1" dirty="0" smtClean="0"/>
              <a:t>صورت سود وزیان</a:t>
            </a:r>
          </a:p>
          <a:p>
            <a:pPr algn="ctr">
              <a:lnSpc>
                <a:spcPct val="150000"/>
              </a:lnSpc>
            </a:pPr>
            <a:r>
              <a:rPr lang="fa-IR" sz="2000" b="1" dirty="0" smtClean="0"/>
              <a:t>برای دوره مالی  منتهی  به....                          </a:t>
            </a:r>
            <a:r>
              <a:rPr lang="en-US" sz="2000" b="1" dirty="0" smtClean="0"/>
              <a:t>     </a:t>
            </a:r>
            <a:r>
              <a:rPr lang="fa-IR" sz="2000" b="1" dirty="0" smtClean="0"/>
              <a:t>                          </a:t>
            </a:r>
          </a:p>
          <a:p>
            <a:pPr algn="r">
              <a:lnSpc>
                <a:spcPct val="150000"/>
              </a:lnSpc>
            </a:pPr>
            <a:r>
              <a:rPr lang="fa-IR" sz="2000" b="1" dirty="0" smtClean="0"/>
              <a:t>   فروش                     </a:t>
            </a:r>
            <a:r>
              <a:rPr lang="fa-IR" sz="2000" b="1" dirty="0"/>
              <a:t> </a:t>
            </a:r>
            <a:r>
              <a:rPr lang="fa-IR" sz="2000" b="1" dirty="0" smtClean="0"/>
              <a:t>                                 *</a:t>
            </a:r>
          </a:p>
          <a:p>
            <a:pPr algn="r">
              <a:lnSpc>
                <a:spcPct val="150000"/>
              </a:lnSpc>
            </a:pPr>
            <a:r>
              <a:rPr lang="fa-IR" sz="2000" b="1" dirty="0" smtClean="0"/>
              <a:t>-بهای تمام شده کالای فروش رفته                        </a:t>
            </a:r>
            <a:r>
              <a:rPr lang="fa-IR" sz="2000" b="1" u="sng" dirty="0" smtClean="0"/>
              <a:t>(* ) </a:t>
            </a:r>
            <a:r>
              <a:rPr lang="fa-IR" sz="2000" b="1" dirty="0" smtClean="0"/>
              <a:t>    </a:t>
            </a:r>
          </a:p>
          <a:p>
            <a:pPr algn="r">
              <a:lnSpc>
                <a:spcPct val="150000"/>
              </a:lnSpc>
            </a:pPr>
            <a:r>
              <a:rPr lang="fa-IR" sz="2000" b="1" dirty="0" smtClean="0"/>
              <a:t>سود ناخالص                                                  *</a:t>
            </a:r>
          </a:p>
          <a:p>
            <a:pPr algn="r">
              <a:lnSpc>
                <a:spcPct val="150000"/>
              </a:lnSpc>
            </a:pPr>
            <a:r>
              <a:rPr lang="fa-IR" sz="2000" b="1" dirty="0" smtClean="0"/>
              <a:t>- هزینه های عملیاتی                                       </a:t>
            </a:r>
            <a:r>
              <a:rPr lang="fa-IR" sz="2000" b="1" u="sng" dirty="0" smtClean="0"/>
              <a:t>( *) </a:t>
            </a:r>
          </a:p>
          <a:p>
            <a:pPr algn="r">
              <a:lnSpc>
                <a:spcPct val="150000"/>
              </a:lnSpc>
            </a:pPr>
            <a:r>
              <a:rPr lang="fa-IR" sz="2000" b="1" dirty="0" smtClean="0"/>
              <a:t>سود عملیاتی                                                  *</a:t>
            </a:r>
          </a:p>
          <a:p>
            <a:pPr algn="r">
              <a:lnSpc>
                <a:spcPct val="150000"/>
              </a:lnSpc>
            </a:pPr>
            <a:r>
              <a:rPr lang="fa-IR" sz="2000" b="1" dirty="0" smtClean="0"/>
              <a:t>+(-) خالص درامد ها وهزینه های غیر عملیاتی        </a:t>
            </a:r>
            <a:r>
              <a:rPr lang="fa-IR" sz="2000" b="1" u="sng" dirty="0" smtClean="0"/>
              <a:t> *   </a:t>
            </a:r>
            <a:endParaRPr lang="en-US" sz="2000" b="1" u="sng" dirty="0" smtClean="0"/>
          </a:p>
          <a:p>
            <a:pPr algn="r">
              <a:lnSpc>
                <a:spcPct val="150000"/>
              </a:lnSpc>
            </a:pPr>
            <a:r>
              <a:rPr lang="fa-IR" sz="2000" b="1" dirty="0" smtClean="0"/>
              <a:t>سود قبل از مالیات                                           *</a:t>
            </a:r>
          </a:p>
          <a:p>
            <a:pPr algn="r">
              <a:lnSpc>
                <a:spcPct val="150000"/>
              </a:lnSpc>
            </a:pPr>
            <a:r>
              <a:rPr lang="fa-IR" sz="2000" b="1" dirty="0" smtClean="0"/>
              <a:t>- مالیات                                                     </a:t>
            </a:r>
            <a:r>
              <a:rPr lang="fa-IR" sz="2000" b="1" u="sng" dirty="0" smtClean="0"/>
              <a:t>(*  )</a:t>
            </a:r>
          </a:p>
          <a:p>
            <a:pPr algn="r">
              <a:lnSpc>
                <a:spcPct val="150000"/>
              </a:lnSpc>
            </a:pPr>
            <a:r>
              <a:rPr lang="fa-IR" sz="2000" b="1" dirty="0" smtClean="0"/>
              <a:t>سود خالص                                                  *</a:t>
            </a:r>
            <a:r>
              <a:rPr lang="en-US" sz="2000" b="1" dirty="0" smtClean="0"/>
              <a:t>                </a:t>
            </a:r>
          </a:p>
          <a:p>
            <a:pPr algn="r">
              <a:lnSpc>
                <a:spcPct val="150000"/>
              </a:lnSpc>
            </a:pPr>
            <a:r>
              <a:rPr lang="fa-IR" sz="2000" b="1" dirty="0" smtClean="0"/>
              <a:t>                 </a:t>
            </a:r>
          </a:p>
          <a:p>
            <a:pPr algn="r"/>
            <a:endParaRPr lang="fa-IR" dirty="0"/>
          </a:p>
        </p:txBody>
      </p:sp>
      <p:cxnSp>
        <p:nvCxnSpPr>
          <p:cNvPr id="4" name="Straight Connector 3"/>
          <p:cNvCxnSpPr/>
          <p:nvPr/>
        </p:nvCxnSpPr>
        <p:spPr>
          <a:xfrm flipH="1">
            <a:off x="3902299" y="1983346"/>
            <a:ext cx="6709893" cy="12879"/>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UD-20200312-WA0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5111" y="332510"/>
            <a:ext cx="609600" cy="609600"/>
          </a:xfrm>
          <a:prstGeom prst="rect">
            <a:avLst/>
          </a:prstGeom>
        </p:spPr>
      </p:pic>
    </p:spTree>
    <p:extLst>
      <p:ext uri="{BB962C8B-B14F-4D97-AF65-F5344CB8AC3E}">
        <p14:creationId xmlns:p14="http://schemas.microsoft.com/office/powerpoint/2010/main" val="33423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73521" y="940158"/>
            <a:ext cx="3076483" cy="1200329"/>
          </a:xfrm>
          <a:prstGeom prst="rect">
            <a:avLst/>
          </a:prstGeom>
          <a:noFill/>
        </p:spPr>
        <p:txBody>
          <a:bodyPr wrap="none" rtlCol="1">
            <a:spAutoFit/>
          </a:bodyPr>
          <a:lstStyle/>
          <a:p>
            <a:r>
              <a:rPr lang="fa-IR" dirty="0"/>
              <a:t>موسسه </a:t>
            </a:r>
            <a:r>
              <a:rPr lang="fa-IR" dirty="0" smtClean="0"/>
              <a:t>بازرگانی........</a:t>
            </a:r>
            <a:endParaRPr lang="fa-IR" dirty="0"/>
          </a:p>
          <a:p>
            <a:r>
              <a:rPr lang="fa-IR" dirty="0"/>
              <a:t>جدول بهای تمام شده کالای فروش رفته</a:t>
            </a:r>
          </a:p>
          <a:p>
            <a:r>
              <a:rPr lang="fa-IR" dirty="0"/>
              <a:t>برای دوره مالی منتهی به....</a:t>
            </a:r>
          </a:p>
          <a:p>
            <a:endParaRPr lang="fa-IR" dirty="0"/>
          </a:p>
        </p:txBody>
      </p:sp>
      <p:sp>
        <p:nvSpPr>
          <p:cNvPr id="4" name="TextBox 3"/>
          <p:cNvSpPr txBox="1"/>
          <p:nvPr/>
        </p:nvSpPr>
        <p:spPr>
          <a:xfrm>
            <a:off x="4481994" y="2678806"/>
            <a:ext cx="5059536" cy="2776145"/>
          </a:xfrm>
          <a:prstGeom prst="rect">
            <a:avLst/>
          </a:prstGeom>
          <a:noFill/>
        </p:spPr>
        <p:txBody>
          <a:bodyPr wrap="square" rtlCol="1">
            <a:spAutoFit/>
          </a:bodyPr>
          <a:lstStyle/>
          <a:p>
            <a:pPr algn="r">
              <a:lnSpc>
                <a:spcPct val="200000"/>
              </a:lnSpc>
            </a:pPr>
            <a:r>
              <a:rPr lang="fa-IR" dirty="0" smtClean="0"/>
              <a:t>موجودی  کالای اول دوره                      *</a:t>
            </a:r>
          </a:p>
          <a:p>
            <a:pPr algn="r">
              <a:lnSpc>
                <a:spcPct val="200000"/>
              </a:lnSpc>
            </a:pPr>
            <a:r>
              <a:rPr lang="fa-IR" dirty="0" smtClean="0"/>
              <a:t>خرید                                              </a:t>
            </a:r>
            <a:r>
              <a:rPr lang="fa-IR" u="sng" dirty="0" smtClean="0"/>
              <a:t>*</a:t>
            </a:r>
          </a:p>
          <a:p>
            <a:pPr algn="r">
              <a:lnSpc>
                <a:spcPct val="200000"/>
              </a:lnSpc>
            </a:pPr>
            <a:r>
              <a:rPr lang="fa-IR" dirty="0" smtClean="0"/>
              <a:t>بهای تمام شده کالای آماده برای فروش       *</a:t>
            </a:r>
          </a:p>
          <a:p>
            <a:pPr algn="r">
              <a:lnSpc>
                <a:spcPct val="200000"/>
              </a:lnSpc>
            </a:pPr>
            <a:r>
              <a:rPr lang="fa-IR" dirty="0" smtClean="0"/>
              <a:t>موجودی کالای پایان دوره                    </a:t>
            </a:r>
            <a:r>
              <a:rPr lang="fa-IR" u="sng" dirty="0" smtClean="0"/>
              <a:t>(*)</a:t>
            </a:r>
          </a:p>
          <a:p>
            <a:pPr algn="r">
              <a:lnSpc>
                <a:spcPct val="200000"/>
              </a:lnSpc>
            </a:pPr>
            <a:r>
              <a:rPr lang="fa-IR" dirty="0" smtClean="0"/>
              <a:t>بهای تمام شده کالای فروش رفته              *              </a:t>
            </a:r>
            <a:r>
              <a:rPr lang="en-US" dirty="0" smtClean="0"/>
              <a:t>    </a:t>
            </a:r>
            <a:endParaRPr lang="fa-IR" dirty="0"/>
          </a:p>
        </p:txBody>
      </p:sp>
      <p:cxnSp>
        <p:nvCxnSpPr>
          <p:cNvPr id="6" name="Straight Connector 5"/>
          <p:cNvCxnSpPr/>
          <p:nvPr/>
        </p:nvCxnSpPr>
        <p:spPr>
          <a:xfrm flipH="1">
            <a:off x="4456091" y="2140487"/>
            <a:ext cx="5756855"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AUD-20200312-WA0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9289" y="330558"/>
            <a:ext cx="609600" cy="609600"/>
          </a:xfrm>
          <a:prstGeom prst="rect">
            <a:avLst/>
          </a:prstGeom>
        </p:spPr>
      </p:pic>
    </p:spTree>
    <p:extLst>
      <p:ext uri="{BB962C8B-B14F-4D97-AF65-F5344CB8AC3E}">
        <p14:creationId xmlns:p14="http://schemas.microsoft.com/office/powerpoint/2010/main" val="36409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TM04033937[[fn=Vapor Trail]]</Template>
  <TotalTime>619</TotalTime>
  <Words>823</Words>
  <Application>Microsoft Office PowerPoint</Application>
  <PresentationFormat>Widescreen</PresentationFormat>
  <Paragraphs>94</Paragraphs>
  <Slides>14</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Times New Roman</vt:lpstr>
      <vt:lpstr>Vapor Trail</vt:lpstr>
      <vt:lpstr>بهایابی  1   مدرس : رویاء زارعشاهی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بهایابی  1</dc:title>
  <dc:creator>S.shargh</dc:creator>
  <cp:lastModifiedBy>S.shargh</cp:lastModifiedBy>
  <cp:revision>34</cp:revision>
  <dcterms:created xsi:type="dcterms:W3CDTF">2020-03-10T12:49:59Z</dcterms:created>
  <dcterms:modified xsi:type="dcterms:W3CDTF">2020-03-12T18:35:23Z</dcterms:modified>
</cp:coreProperties>
</file>