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1"/>
  </p:notesMasterIdLst>
  <p:handoutMasterIdLst>
    <p:handoutMasterId r:id="rId22"/>
  </p:handoutMasterIdLst>
  <p:sldIdLst>
    <p:sldId id="320" r:id="rId6"/>
    <p:sldId id="321" r:id="rId7"/>
    <p:sldId id="301" r:id="rId8"/>
    <p:sldId id="308" r:id="rId9"/>
    <p:sldId id="287" r:id="rId10"/>
    <p:sldId id="322" r:id="rId11"/>
    <p:sldId id="323" r:id="rId12"/>
    <p:sldId id="324" r:id="rId13"/>
    <p:sldId id="325" r:id="rId14"/>
    <p:sldId id="326" r:id="rId15"/>
    <p:sldId id="327" r:id="rId16"/>
    <p:sldId id="328" r:id="rId17"/>
    <p:sldId id="329" r:id="rId18"/>
    <p:sldId id="330"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1/19/2013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08/03/1434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08/03/1434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08/03/1434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08/03/1434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08/03/1434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08/03/1434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08/03/1434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08/03/1434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08/03/1434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08/03/1434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08/03/1434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1/19/2013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1/19/2013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1/19/2013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1/19/2013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1/19/2013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1/19/2013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1/19/2013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1/19/2013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1/19/2013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1/19/2013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1/19/2013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1/19/2013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1/19/2013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1/19/2013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1/19/2013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1/19/2013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1/19/2013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1/19/2013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1/19/2013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1/19/2013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1/19/2013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08/03/1434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1/19/2013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1/19/2013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424936" cy="5544616"/>
          </a:xfrm>
        </p:spPr>
        <p:txBody>
          <a:bodyPr>
            <a:normAutofit/>
          </a:bodyPr>
          <a:lstStyle/>
          <a:p>
            <a:pPr marL="0" indent="0" algn="just" rtl="1">
              <a:buNone/>
            </a:pPr>
            <a:r>
              <a:rPr lang="fa-IR" sz="2400" dirty="0" smtClean="0">
                <a:cs typeface="0 Zar" panose="00000400000000000000" pitchFamily="2" charset="-78"/>
              </a:rPr>
              <a:t>کاربرد دیگر حسابداری منابع انسانی، استفاده از آن برای اندازه گیری هزینه و ارزش منابع انسانی است. </a:t>
            </a:r>
          </a:p>
          <a:p>
            <a:pPr marL="0" indent="0" algn="just" rtl="1">
              <a:buNone/>
            </a:pPr>
            <a:r>
              <a:rPr lang="fa-IR" sz="2400" dirty="0" smtClean="0">
                <a:cs typeface="0 Zar" panose="00000400000000000000" pitchFamily="2" charset="-78"/>
              </a:rPr>
              <a:t>متخصصان منابع انسانی می توانند هزینه های اخراج و برکناری را اندازه گیری کنند (برآورد هزینه جایگزینی به دلیل جانشین کردن نیروی کار از دست رفته ).</a:t>
            </a:r>
          </a:p>
          <a:p>
            <a:pPr marL="0" indent="0" algn="just" rtl="1">
              <a:buNone/>
            </a:pPr>
            <a:r>
              <a:rPr lang="fa-IR" sz="2400" dirty="0" smtClean="0">
                <a:cs typeface="0 Zar" panose="00000400000000000000" pitchFamily="2" charset="-78"/>
              </a:rPr>
              <a:t>نکته اساسی این نیست که شرکت نباید سیاست برکناری و اخراج اتخاذ کند، بلکه مدیریت باید تمام هزینه ها و منافع اینگونه تصمیم ها را مد نظر قرار دهد. </a:t>
            </a:r>
          </a:p>
          <a:p>
            <a:pPr marL="0" indent="0" algn="just" rtl="1">
              <a:buNone/>
            </a:pPr>
            <a:r>
              <a:rPr lang="fa-IR" sz="2400" dirty="0" smtClean="0">
                <a:cs typeface="0 Zar" panose="00000400000000000000" pitchFamily="2" charset="-78"/>
              </a:rPr>
              <a:t>بنابراین نقش دیگر حسابداری منابع انسانی تهیه و ارائه اطلاعات لازم برای جذب، توسعه و پیشرفت، تخصیص، حفظ و نگهداری، ارزش یابی و پاداش منابع انسانی است.</a:t>
            </a:r>
          </a:p>
          <a:p>
            <a:pPr marL="0" indent="0" algn="just" rtl="1">
              <a:buNone/>
            </a:pPr>
            <a:r>
              <a:rPr lang="fa-IR" sz="2400" dirty="0" smtClean="0">
                <a:cs typeface="0 Zar" panose="00000400000000000000" pitchFamily="2" charset="-78"/>
              </a:rPr>
              <a:t>حسابداری منابع انسانی می تواند بر فرهنگ سازمانی تاثیر بگذارد و انسان ها منابع سازمانی با ارزشی تلقی شوند که به جای آن که تنها ارئه کننده خدمات باشند، در تصمیم گیری ها و اقدامات به وضوح نقش پیدا کنند.</a:t>
            </a:r>
            <a:endParaRPr lang="en-US" sz="2400" dirty="0">
              <a:cs typeface="0 Zar" panose="00000400000000000000" pitchFamily="2" charset="-78"/>
            </a:endParaRPr>
          </a:p>
        </p:txBody>
      </p:sp>
    </p:spTree>
    <p:extLst>
      <p:ext uri="{BB962C8B-B14F-4D97-AF65-F5344CB8AC3E}">
        <p14:creationId xmlns:p14="http://schemas.microsoft.com/office/powerpoint/2010/main" val="47935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424936" cy="4608512"/>
          </a:xfrm>
        </p:spPr>
        <p:txBody>
          <a:bodyPr>
            <a:normAutofit/>
          </a:bodyPr>
          <a:lstStyle/>
          <a:p>
            <a:pPr marL="0" indent="0" algn="just" rtl="1">
              <a:buNone/>
            </a:pPr>
            <a:r>
              <a:rPr lang="fa-IR" sz="2400" dirty="0" smtClean="0">
                <a:cs typeface="0 Zar" panose="00000400000000000000" pitchFamily="2" charset="-78"/>
              </a:rPr>
              <a:t>اطلاعات منابع انسانی، یا اطلاعاتی که دارایی های غیرملموس را در سازمان انعکاس می دهند، به ویژه برای تصمیم گیری در رابطه با سرمایه گذاری و قیمت های سهام، دارای اهمیت است.</a:t>
            </a:r>
          </a:p>
          <a:p>
            <a:pPr marL="0" indent="0" algn="just" rtl="1">
              <a:buNone/>
            </a:pPr>
            <a:r>
              <a:rPr lang="fa-IR" sz="2400" dirty="0" smtClean="0">
                <a:cs typeface="0 Zar" panose="00000400000000000000" pitchFamily="2" charset="-78"/>
              </a:rPr>
              <a:t>تلاش های اخیر برای تعیین ارتباط بین اطلاعات سرمایه گذاری منابع انسانی و ارزش منعکس شده، توصیه می کند که اطلاعات مرتبط با منابع انسانی که در جهت تصمیمات صحیح سرمایه گذاری هستند، مخصوصا در شرکت های دانش پایه،یا شرکت هایی دارای اهمیت بالایی هستند که واقعا به منابع انسانی خود وابسته اند.</a:t>
            </a:r>
          </a:p>
          <a:p>
            <a:pPr marL="0" indent="0" algn="just" rtl="1">
              <a:buNone/>
            </a:pPr>
            <a:r>
              <a:rPr lang="fa-IR" sz="2400" dirty="0" smtClean="0">
                <a:cs typeface="0 Zar" panose="00000400000000000000" pitchFamily="2" charset="-78"/>
              </a:rPr>
              <a:t>لوش وهاروی اقدام به ترسیم نوعی ماتریس در خصوص انتقاد به حسابداری سنتی کردند که می توان آن را در قالب جدول زیر نشان داد:</a:t>
            </a:r>
            <a:endParaRPr lang="en-US" sz="2400" dirty="0">
              <a:cs typeface="0 Zar" panose="00000400000000000000" pitchFamily="2" charset="-78"/>
            </a:endParaRPr>
          </a:p>
        </p:txBody>
      </p:sp>
      <p:sp>
        <p:nvSpPr>
          <p:cNvPr id="4" name="Title 1"/>
          <p:cNvSpPr txBox="1">
            <a:spLocks/>
          </p:cNvSpPr>
          <p:nvPr/>
        </p:nvSpPr>
        <p:spPr>
          <a:xfrm>
            <a:off x="539552" y="274638"/>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3200" b="1" dirty="0" smtClean="0">
                <a:effectLst>
                  <a:outerShdw blurRad="38100" dist="38100" dir="2700000" algn="tl">
                    <a:srgbClr val="000000">
                      <a:alpha val="43137"/>
                    </a:srgbClr>
                  </a:outerShdw>
                </a:effectLst>
                <a:cs typeface="0 Zar" panose="00000400000000000000" pitchFamily="2" charset="-78"/>
              </a:rPr>
              <a:t>اطلاعات حسابداری منابع انسانی و تصمیمات سرمایه گذاری</a:t>
            </a:r>
            <a:endParaRPr lang="fa-IR" sz="3200" b="1" dirty="0">
              <a:effectLst>
                <a:outerShdw blurRad="38100" dist="38100" dir="2700000" algn="tl">
                  <a:srgbClr val="000000">
                    <a:alpha val="43137"/>
                  </a:srgbClr>
                </a:outerShdw>
              </a:effectLst>
              <a:cs typeface="0 Zar" panose="00000400000000000000" pitchFamily="2" charset="-78"/>
            </a:endParaRPr>
          </a:p>
        </p:txBody>
      </p:sp>
    </p:spTree>
    <p:extLst>
      <p:ext uri="{BB962C8B-B14F-4D97-AF65-F5344CB8AC3E}">
        <p14:creationId xmlns:p14="http://schemas.microsoft.com/office/powerpoint/2010/main" val="302973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2139319"/>
              </p:ext>
            </p:extLst>
          </p:nvPr>
        </p:nvGraphicFramePr>
        <p:xfrm>
          <a:off x="179512" y="1628775"/>
          <a:ext cx="8712967" cy="5090160"/>
        </p:xfrm>
        <a:graphic>
          <a:graphicData uri="http://schemas.openxmlformats.org/drawingml/2006/table">
            <a:tbl>
              <a:tblPr firstRow="1" bandRow="1">
                <a:tableStyleId>{F5AB1C69-6EDB-4FF4-983F-18BD219EF322}</a:tableStyleId>
              </a:tblPr>
              <a:tblGrid>
                <a:gridCol w="2670632"/>
                <a:gridCol w="2682910"/>
                <a:gridCol w="3359425"/>
              </a:tblGrid>
              <a:tr h="370840">
                <a:tc>
                  <a:txBody>
                    <a:bodyPr/>
                    <a:lstStyle/>
                    <a:p>
                      <a:r>
                        <a:rPr lang="fa-IR" sz="2800" dirty="0" smtClean="0">
                          <a:cs typeface="0 Zar" panose="00000400000000000000" pitchFamily="2" charset="-78"/>
                        </a:rPr>
                        <a:t>دارایی های نا</a:t>
                      </a:r>
                      <a:r>
                        <a:rPr lang="fa-IR" sz="2800" baseline="0" dirty="0" smtClean="0">
                          <a:cs typeface="0 Zar" panose="00000400000000000000" pitchFamily="2" charset="-78"/>
                        </a:rPr>
                        <a:t> مشهود </a:t>
                      </a:r>
                      <a:endParaRPr lang="en-US" sz="2800" dirty="0">
                        <a:cs typeface="0 Zar" panose="00000400000000000000" pitchFamily="2" charset="-78"/>
                      </a:endParaRPr>
                    </a:p>
                  </a:txBody>
                  <a:tcPr/>
                </a:tc>
                <a:tc>
                  <a:txBody>
                    <a:bodyPr/>
                    <a:lstStyle/>
                    <a:p>
                      <a:r>
                        <a:rPr lang="fa-IR" sz="2800" dirty="0" smtClean="0">
                          <a:cs typeface="0 Zar" panose="00000400000000000000" pitchFamily="2" charset="-78"/>
                        </a:rPr>
                        <a:t>دارایی های مشهود </a:t>
                      </a:r>
                      <a:endParaRPr lang="en-US" sz="2800" dirty="0">
                        <a:cs typeface="0 Zar" panose="00000400000000000000" pitchFamily="2" charset="-78"/>
                      </a:endParaRPr>
                    </a:p>
                  </a:txBody>
                  <a:tcPr/>
                </a:tc>
                <a:tc>
                  <a:txBody>
                    <a:bodyPr/>
                    <a:lstStyle/>
                    <a:p>
                      <a:pPr algn="ctr"/>
                      <a:r>
                        <a:rPr lang="fa-IR" sz="2800" dirty="0" smtClean="0">
                          <a:cs typeface="0 Zar" panose="00000400000000000000" pitchFamily="2" charset="-78"/>
                        </a:rPr>
                        <a:t>منابع</a:t>
                      </a:r>
                      <a:r>
                        <a:rPr lang="fa-IR" sz="2800" baseline="0" dirty="0" smtClean="0">
                          <a:cs typeface="0 Zar" panose="00000400000000000000" pitchFamily="2" charset="-78"/>
                        </a:rPr>
                        <a:t> </a:t>
                      </a:r>
                      <a:r>
                        <a:rPr lang="fa-IR" sz="2800" dirty="0" smtClean="0">
                          <a:cs typeface="0 Zar" panose="00000400000000000000" pitchFamily="2" charset="-78"/>
                        </a:rPr>
                        <a:t> </a:t>
                      </a:r>
                      <a:endParaRPr lang="en-US" sz="2800" dirty="0">
                        <a:cs typeface="0 Zar" panose="00000400000000000000" pitchFamily="2" charset="-78"/>
                      </a:endParaRPr>
                    </a:p>
                  </a:txBody>
                  <a:tcPr/>
                </a:tc>
              </a:tr>
              <a:tr h="370840">
                <a:tc>
                  <a:txBody>
                    <a:bodyPr/>
                    <a:lstStyle/>
                    <a:p>
                      <a:pPr algn="ctr"/>
                      <a:r>
                        <a:rPr lang="fa-IR" sz="2400" dirty="0" smtClean="0">
                          <a:cs typeface="0 Zar" panose="00000400000000000000" pitchFamily="2" charset="-78"/>
                        </a:rPr>
                        <a:t>1- سرقفلی</a:t>
                      </a:r>
                      <a:endParaRPr lang="en-US" sz="2400" dirty="0">
                        <a:cs typeface="0 Zar" panose="00000400000000000000" pitchFamily="2" charset="-78"/>
                      </a:endParaRPr>
                    </a:p>
                  </a:txBody>
                  <a:tcPr/>
                </a:tc>
                <a:tc>
                  <a:txBody>
                    <a:bodyPr/>
                    <a:lstStyle/>
                    <a:p>
                      <a:pPr marL="0" indent="0" algn="ctr">
                        <a:buNone/>
                      </a:pPr>
                      <a:r>
                        <a:rPr lang="fa-IR" sz="2400" dirty="0" smtClean="0">
                          <a:cs typeface="0 Zar" panose="00000400000000000000" pitchFamily="2" charset="-78"/>
                        </a:rPr>
                        <a:t>1- کارخانه</a:t>
                      </a:r>
                    </a:p>
                    <a:p>
                      <a:pPr marL="0" indent="0" algn="ctr">
                        <a:buNone/>
                      </a:pPr>
                      <a:r>
                        <a:rPr lang="fa-IR" sz="2400" dirty="0" smtClean="0">
                          <a:cs typeface="0 Zar" panose="00000400000000000000" pitchFamily="2" charset="-78"/>
                        </a:rPr>
                        <a:t>2-</a:t>
                      </a:r>
                      <a:r>
                        <a:rPr lang="fa-IR" sz="2400" baseline="0" dirty="0" smtClean="0">
                          <a:cs typeface="0 Zar" panose="00000400000000000000" pitchFamily="2" charset="-78"/>
                        </a:rPr>
                        <a:t> تجهیزات </a:t>
                      </a:r>
                    </a:p>
                    <a:p>
                      <a:pPr marL="0" indent="0" algn="ctr">
                        <a:buNone/>
                      </a:pPr>
                      <a:r>
                        <a:rPr lang="fa-IR" sz="2400" baseline="0" dirty="0" smtClean="0">
                          <a:cs typeface="0 Zar" panose="00000400000000000000" pitchFamily="2" charset="-78"/>
                        </a:rPr>
                        <a:t>3- موجودی مواد و کالا </a:t>
                      </a:r>
                    </a:p>
                    <a:p>
                      <a:pPr marL="0" indent="0" algn="ctr">
                        <a:buNone/>
                      </a:pPr>
                      <a:endParaRPr lang="fa-IR" sz="2400" dirty="0" smtClean="0">
                        <a:cs typeface="0 Zar" panose="00000400000000000000" pitchFamily="2" charset="-78"/>
                      </a:endParaRPr>
                    </a:p>
                  </a:txBody>
                  <a:tcPr/>
                </a:tc>
                <a:tc>
                  <a:txBody>
                    <a:bodyPr/>
                    <a:lstStyle/>
                    <a:p>
                      <a:pPr algn="ctr"/>
                      <a:r>
                        <a:rPr lang="fa-IR" sz="2400" dirty="0" smtClean="0">
                          <a:cs typeface="0 Zar" panose="00000400000000000000" pitchFamily="2" charset="-78"/>
                        </a:rPr>
                        <a:t>منابعی</a:t>
                      </a:r>
                      <a:r>
                        <a:rPr lang="fa-IR" sz="2400" baseline="0" dirty="0" smtClean="0">
                          <a:cs typeface="0 Zar" panose="00000400000000000000" pitchFamily="2" charset="-78"/>
                        </a:rPr>
                        <a:t> که در حساب ها می آیند </a:t>
                      </a:r>
                      <a:endParaRPr lang="en-US" sz="2400" dirty="0">
                        <a:cs typeface="0 Zar" panose="00000400000000000000" pitchFamily="2" charset="-78"/>
                      </a:endParaRPr>
                    </a:p>
                  </a:txBody>
                  <a:tcPr/>
                </a:tc>
              </a:tr>
              <a:tr h="370840">
                <a:tc>
                  <a:txBody>
                    <a:bodyPr/>
                    <a:lstStyle/>
                    <a:p>
                      <a:pPr algn="ctr"/>
                      <a:r>
                        <a:rPr lang="fa-IR" sz="2400" dirty="0" smtClean="0">
                          <a:cs typeface="0 Zar" panose="00000400000000000000" pitchFamily="2" charset="-78"/>
                        </a:rPr>
                        <a:t>1- طرح</a:t>
                      </a:r>
                    </a:p>
                    <a:p>
                      <a:pPr algn="ctr"/>
                      <a:r>
                        <a:rPr lang="fa-IR" sz="2400" dirty="0" smtClean="0">
                          <a:cs typeface="0 Zar" panose="00000400000000000000" pitchFamily="2" charset="-78"/>
                        </a:rPr>
                        <a:t>2- نشان تجاری</a:t>
                      </a:r>
                    </a:p>
                    <a:p>
                      <a:pPr algn="ctr"/>
                      <a:r>
                        <a:rPr lang="fa-IR" sz="2400" dirty="0" smtClean="0">
                          <a:cs typeface="0 Zar" panose="00000400000000000000" pitchFamily="2" charset="-78"/>
                        </a:rPr>
                        <a:t>3- تصور ذهنی</a:t>
                      </a:r>
                    </a:p>
                    <a:p>
                      <a:pPr algn="ctr"/>
                      <a:r>
                        <a:rPr lang="fa-IR" sz="2400" dirty="0" smtClean="0">
                          <a:cs typeface="0 Zar" panose="00000400000000000000" pitchFamily="2" charset="-78"/>
                        </a:rPr>
                        <a:t>4-</a:t>
                      </a:r>
                      <a:r>
                        <a:rPr lang="fa-IR" sz="2400" baseline="0" dirty="0" smtClean="0">
                          <a:cs typeface="0 Zar" panose="00000400000000000000" pitchFamily="2" charset="-78"/>
                        </a:rPr>
                        <a:t> ارتباطات صاحبان سهام</a:t>
                      </a:r>
                    </a:p>
                    <a:p>
                      <a:pPr algn="ctr"/>
                      <a:r>
                        <a:rPr lang="fa-IR" sz="2400" baseline="0" dirty="0" smtClean="0">
                          <a:cs typeface="0 Zar" panose="00000400000000000000" pitchFamily="2" charset="-78"/>
                        </a:rPr>
                        <a:t>5- ارتباطات با بانکها و سرمایه گذاران </a:t>
                      </a:r>
                    </a:p>
                    <a:p>
                      <a:pPr algn="ctr"/>
                      <a:r>
                        <a:rPr lang="fa-IR" sz="2400" baseline="0" dirty="0" smtClean="0">
                          <a:cs typeface="0 Zar" panose="00000400000000000000" pitchFamily="2" charset="-78"/>
                        </a:rPr>
                        <a:t>6- فرهنگ سازمانی </a:t>
                      </a:r>
                    </a:p>
                    <a:p>
                      <a:pPr algn="ctr"/>
                      <a:endParaRPr lang="en-US" sz="2400" dirty="0">
                        <a:cs typeface="0 Zar" panose="00000400000000000000" pitchFamily="2" charset="-78"/>
                      </a:endParaRPr>
                    </a:p>
                  </a:txBody>
                  <a:tcPr/>
                </a:tc>
                <a:tc>
                  <a:txBody>
                    <a:bodyPr/>
                    <a:lstStyle/>
                    <a:p>
                      <a:pPr algn="ctr"/>
                      <a:r>
                        <a:rPr lang="fa-IR" sz="2400" dirty="0" smtClean="0">
                          <a:cs typeface="0 Zar" panose="00000400000000000000" pitchFamily="2" charset="-78"/>
                        </a:rPr>
                        <a:t>1- کارکنان </a:t>
                      </a:r>
                    </a:p>
                    <a:p>
                      <a:pPr algn="ctr"/>
                      <a:r>
                        <a:rPr lang="fa-IR" sz="2400" dirty="0" smtClean="0">
                          <a:cs typeface="0 Zar" panose="00000400000000000000" pitchFamily="2" charset="-78"/>
                        </a:rPr>
                        <a:t>2-</a:t>
                      </a:r>
                      <a:r>
                        <a:rPr lang="fa-IR" sz="2400" baseline="0" dirty="0" smtClean="0">
                          <a:cs typeface="0 Zar" panose="00000400000000000000" pitchFamily="2" charset="-78"/>
                        </a:rPr>
                        <a:t> فناوری</a:t>
                      </a:r>
                    </a:p>
                    <a:p>
                      <a:pPr algn="ctr"/>
                      <a:r>
                        <a:rPr lang="fa-IR" sz="2400" baseline="0" dirty="0" smtClean="0">
                          <a:cs typeface="0 Zar" panose="00000400000000000000" pitchFamily="2" charset="-78"/>
                        </a:rPr>
                        <a:t>3- کانال های توزیع</a:t>
                      </a:r>
                    </a:p>
                    <a:p>
                      <a:pPr algn="ctr"/>
                      <a:r>
                        <a:rPr lang="fa-IR" sz="2400" baseline="0" dirty="0" smtClean="0">
                          <a:cs typeface="0 Zar" panose="00000400000000000000" pitchFamily="2" charset="-78"/>
                        </a:rPr>
                        <a:t>4- سیستم اطلاعات </a:t>
                      </a:r>
                    </a:p>
                    <a:p>
                      <a:pPr algn="ctr"/>
                      <a:r>
                        <a:rPr lang="fa-IR" sz="2400" baseline="0" dirty="0" smtClean="0">
                          <a:cs typeface="0 Zar" panose="00000400000000000000" pitchFamily="2" charset="-78"/>
                        </a:rPr>
                        <a:t>5- هیات مدیره </a:t>
                      </a:r>
                      <a:endParaRPr lang="en-US" sz="2400" dirty="0">
                        <a:cs typeface="0 Zar" panose="00000400000000000000" pitchFamily="2" charset="-78"/>
                      </a:endParaRPr>
                    </a:p>
                  </a:txBody>
                  <a:tcPr/>
                </a:tc>
                <a:tc>
                  <a:txBody>
                    <a:bodyPr/>
                    <a:lstStyle/>
                    <a:p>
                      <a:pPr algn="ctr"/>
                      <a:r>
                        <a:rPr lang="fa-IR" sz="2400" dirty="0" smtClean="0">
                          <a:cs typeface="0 Zar" panose="00000400000000000000" pitchFamily="2" charset="-78"/>
                        </a:rPr>
                        <a:t>منابعی که در حساب ها نمی آیند</a:t>
                      </a:r>
                      <a:endParaRPr lang="en-US" sz="2400" dirty="0">
                        <a:cs typeface="0 Zar" panose="00000400000000000000" pitchFamily="2" charset="-78"/>
                      </a:endParaRPr>
                    </a:p>
                  </a:txBody>
                  <a:tcPr/>
                </a:tc>
              </a:tr>
            </a:tbl>
          </a:graphicData>
        </a:graphic>
      </p:graphicFrame>
      <p:sp>
        <p:nvSpPr>
          <p:cNvPr id="4" name="Title 1"/>
          <p:cNvSpPr txBox="1">
            <a:spLocks/>
          </p:cNvSpPr>
          <p:nvPr/>
        </p:nvSpPr>
        <p:spPr>
          <a:xfrm>
            <a:off x="179512" y="274638"/>
            <a:ext cx="8712968" cy="114300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4000" b="1" dirty="0" smtClean="0">
                <a:effectLst>
                  <a:outerShdw blurRad="38100" dist="38100" dir="2700000" algn="tl">
                    <a:srgbClr val="000000">
                      <a:alpha val="43137"/>
                    </a:srgbClr>
                  </a:outerShdw>
                </a:effectLst>
                <a:cs typeface="0 Zar" panose="00000400000000000000" pitchFamily="2" charset="-78"/>
              </a:rPr>
              <a:t>ماتریس حسابداری منابع انسانی </a:t>
            </a:r>
            <a:endParaRPr lang="fa-IR" sz="4000" b="1" dirty="0">
              <a:effectLst>
                <a:outerShdw blurRad="38100" dist="38100" dir="2700000" algn="tl">
                  <a:srgbClr val="000000">
                    <a:alpha val="43137"/>
                  </a:srgbClr>
                </a:outerShdw>
              </a:effectLst>
              <a:cs typeface="0 Zar" panose="00000400000000000000" pitchFamily="2" charset="-78"/>
            </a:endParaRPr>
          </a:p>
        </p:txBody>
      </p:sp>
    </p:spTree>
    <p:extLst>
      <p:ext uri="{BB962C8B-B14F-4D97-AF65-F5344CB8AC3E}">
        <p14:creationId xmlns:p14="http://schemas.microsoft.com/office/powerpoint/2010/main" val="757512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424936" cy="5040560"/>
          </a:xfrm>
        </p:spPr>
        <p:txBody>
          <a:bodyPr>
            <a:normAutofit lnSpcReduction="10000"/>
          </a:bodyPr>
          <a:lstStyle/>
          <a:p>
            <a:pPr marL="0" indent="0" algn="just" rtl="1">
              <a:buNone/>
            </a:pPr>
            <a:r>
              <a:rPr lang="fa-IR" sz="2400" dirty="0" smtClean="0">
                <a:cs typeface="0 Zar" panose="00000400000000000000" pitchFamily="2" charset="-78"/>
              </a:rPr>
              <a:t>با ترسیم این ماتریس لوش و هاروی خواهان توجه بیشتر به قسمت تحتانی ماتریس بودند و اینکه نشان دهند حسابداری سنتی می تواند به خوبی گزارشی یکنواخت را از منابعی که ارزش سازمان را بالا می برد تهیه کند.</a:t>
            </a:r>
          </a:p>
          <a:p>
            <a:pPr marL="0" indent="0" algn="just" rtl="1">
              <a:buNone/>
            </a:pPr>
            <a:r>
              <a:rPr lang="fa-IR" sz="2400" dirty="0" smtClean="0">
                <a:cs typeface="0 Zar" panose="00000400000000000000" pitchFamily="2" charset="-78"/>
              </a:rPr>
              <a:t>انها نشان دادند که دارایی های نامشهود در ترازنامه سنتی جایی نداشته و حتی دارایی های مشهود مهم را نیز از حساب ها حذف کرده اند. به هر حال آنها تعریف وسیعی را به این شکل ارائه کردندکه:</a:t>
            </a:r>
          </a:p>
          <a:p>
            <a:pPr marL="0" indent="0" algn="just" rtl="1">
              <a:buNone/>
            </a:pPr>
            <a:r>
              <a:rPr lang="fa-IR" sz="2400" dirty="0" smtClean="0">
                <a:cs typeface="0 Zar" panose="00000400000000000000" pitchFamily="2" charset="-78"/>
              </a:rPr>
              <a:t>مشکل مذکور به دلیل این حقیقت است که حسابداران سنتی در سرمایه ساختاری غرق شده اند تا در سرمایه فکری و آنها با شرکت های دانش بر بیشتر در ارتباطند تا با شرکت های دانش پایه.</a:t>
            </a:r>
          </a:p>
          <a:p>
            <a:pPr marL="0" indent="0" algn="just" rtl="1">
              <a:buNone/>
            </a:pPr>
            <a:r>
              <a:rPr lang="fa-IR" sz="2400" dirty="0" smtClean="0">
                <a:cs typeface="0 Zar" panose="00000400000000000000" pitchFamily="2" charset="-78"/>
              </a:rPr>
              <a:t>این دو محقق معتقدند که روابط ساختاری هر دو در ارتباط با محیط اطراف سازمان هستند و به همان شیوه به تدریج دارایی های نامشهودی در این حسابها وارد می شوند که در حسابداری سنتی در حساب ها نمی آیند.</a:t>
            </a:r>
          </a:p>
          <a:p>
            <a:pPr marL="0" indent="0" algn="just" rtl="1">
              <a:buNone/>
            </a:pPr>
            <a:r>
              <a:rPr lang="fa-IR" sz="2400" dirty="0" smtClean="0">
                <a:cs typeface="0 Zar" panose="00000400000000000000" pitchFamily="2" charset="-78"/>
              </a:rPr>
              <a:t>لذا با توجه به این توضیحات باید بتوان ابزاری را طراحی کرد تا بدان وسیله بتوان بین نظام حسابداری سنتی و حسابداری نوین، ارتباط منطقی را برقرار کرد.</a:t>
            </a:r>
            <a:endParaRPr lang="en-US" sz="2400" dirty="0">
              <a:cs typeface="0 Zar" panose="00000400000000000000" pitchFamily="2" charset="-78"/>
            </a:endParaRPr>
          </a:p>
        </p:txBody>
      </p:sp>
      <p:sp>
        <p:nvSpPr>
          <p:cNvPr id="4" name="Title 1"/>
          <p:cNvSpPr txBox="1">
            <a:spLocks/>
          </p:cNvSpPr>
          <p:nvPr/>
        </p:nvSpPr>
        <p:spPr>
          <a:xfrm>
            <a:off x="395536" y="188640"/>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3200" b="1" dirty="0" smtClean="0">
                <a:effectLst>
                  <a:outerShdw blurRad="38100" dist="38100" dir="2700000" algn="tl">
                    <a:srgbClr val="000000">
                      <a:alpha val="43137"/>
                    </a:srgbClr>
                  </a:outerShdw>
                </a:effectLst>
                <a:cs typeface="0 Zar" panose="00000400000000000000" pitchFamily="2" charset="-78"/>
              </a:rPr>
              <a:t>تشریح ماتریس حسابداری منابع انسانی</a:t>
            </a:r>
            <a:endParaRPr lang="fa-IR" sz="3200" b="1" dirty="0">
              <a:effectLst>
                <a:outerShdw blurRad="38100" dist="38100" dir="2700000" algn="tl">
                  <a:srgbClr val="000000">
                    <a:alpha val="43137"/>
                  </a:srgbClr>
                </a:outerShdw>
              </a:effectLst>
              <a:cs typeface="0 Zar" panose="00000400000000000000" pitchFamily="2" charset="-78"/>
            </a:endParaRPr>
          </a:p>
        </p:txBody>
      </p:sp>
    </p:spTree>
    <p:extLst>
      <p:ext uri="{BB962C8B-B14F-4D97-AF65-F5344CB8AC3E}">
        <p14:creationId xmlns:p14="http://schemas.microsoft.com/office/powerpoint/2010/main" val="64475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424936" cy="5373216"/>
          </a:xfrm>
        </p:spPr>
        <p:txBody>
          <a:bodyPr>
            <a:normAutofit fontScale="92500" lnSpcReduction="20000"/>
          </a:bodyPr>
          <a:lstStyle/>
          <a:p>
            <a:pPr marL="0" indent="0" algn="just" rtl="1">
              <a:buNone/>
            </a:pPr>
            <a:r>
              <a:rPr lang="fa-IR" sz="2400" dirty="0" smtClean="0">
                <a:cs typeface="0 Zar" panose="00000400000000000000" pitchFamily="2" charset="-78"/>
              </a:rPr>
              <a:t>این الگو چارچوبی است برای تجزیه و تحلیل مسائل و موضوعات مدیریت از دیدگاه حسابداری منابع انسانی – الگوی مدیریت منابع انسانی که مبتنی بر نظریه سیستم ها است.</a:t>
            </a:r>
          </a:p>
          <a:p>
            <a:pPr marL="0" indent="0" algn="just" rtl="1">
              <a:buNone/>
            </a:pPr>
            <a:r>
              <a:rPr lang="fa-IR" sz="2400" dirty="0" smtClean="0">
                <a:cs typeface="0 Zar" panose="00000400000000000000" pitchFamily="2" charset="-78"/>
              </a:rPr>
              <a:t>مدیریت منابع انسانی سیستمی طراحی شده برای تبدیل داده ها (منابع انسانی) به ستانده ها (خدمات انسانی) است.</a:t>
            </a:r>
          </a:p>
          <a:p>
            <a:pPr marL="0" indent="0" algn="just" rtl="1">
              <a:buNone/>
            </a:pPr>
            <a:r>
              <a:rPr lang="fa-IR" sz="2400" dirty="0" smtClean="0">
                <a:cs typeface="0 Zar" panose="00000400000000000000" pitchFamily="2" charset="-78"/>
              </a:rPr>
              <a:t>داده ها، انسان ها هستند:افراد،گروه ها و در مجموع «سازمان های </a:t>
            </a:r>
            <a:r>
              <a:rPr lang="fa-IR" sz="2400" smtClean="0">
                <a:cs typeface="0 Zar" panose="00000400000000000000" pitchFamily="2" charset="-78"/>
              </a:rPr>
              <a:t>انسانی».</a:t>
            </a:r>
          </a:p>
          <a:p>
            <a:pPr marL="0" indent="0" algn="just" rtl="1">
              <a:buNone/>
            </a:pPr>
            <a:r>
              <a:rPr lang="fa-IR" sz="2400" smtClean="0">
                <a:cs typeface="0 Zar" panose="00000400000000000000" pitchFamily="2" charset="-78"/>
              </a:rPr>
              <a:t>فرآیند </a:t>
            </a:r>
            <a:r>
              <a:rPr lang="fa-IR" sz="2400" dirty="0" smtClean="0">
                <a:cs typeface="0 Zar" panose="00000400000000000000" pitchFamily="2" charset="-78"/>
              </a:rPr>
              <a:t>انتقال برای جذب، رشد و بهبود، تخصیص، حفظ و نگهداری، بهره برداری، ارزشیابی و پاداش افراد زیر سیستم های مدیریتی است.</a:t>
            </a:r>
          </a:p>
          <a:p>
            <a:pPr marL="0" indent="0" algn="just" rtl="1">
              <a:buNone/>
            </a:pPr>
            <a:r>
              <a:rPr lang="fa-IR" sz="2400" dirty="0" smtClean="0">
                <a:cs typeface="0 Zar" panose="00000400000000000000" pitchFamily="2" charset="-78"/>
              </a:rPr>
              <a:t>بازده، خدمات ارایه شده توسط افراد و گروه هاست. این خدمات ارزش افراد یک سازمان را تعیین می کند.</a:t>
            </a:r>
          </a:p>
          <a:p>
            <a:pPr marL="0" indent="0" algn="just" rtl="1">
              <a:buNone/>
            </a:pPr>
            <a:r>
              <a:rPr lang="fa-IR" sz="2400" dirty="0" smtClean="0">
                <a:cs typeface="0 Zar" panose="00000400000000000000" pitchFamily="2" charset="-78"/>
              </a:rPr>
              <a:t>هدف نهایی مدیریت منابع انسانی، بالا بردن ارزش شرکت از طریق انتقال داده های خام انسانی به ستانده های ارزشمند سازمانی است.</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پس به طور کلی از دیدگاه مدیریتی، نقش اول حسابداری منابع انسانی، تهیه اطلاعات لازم برای جذب، توسعه، تخصیص، حفظ و نگهداری، بهره برداری، ارزشیابی و پاداش منابع انسانی است. این بدان معنی است که متخصصان و حسابداری منابع انسانی به اطلاعات گوناگون برای فرآیند انتقال نیازمند هستند.</a:t>
            </a:r>
          </a:p>
          <a:p>
            <a:pPr marL="0" indent="0" algn="just" rtl="1">
              <a:buNone/>
            </a:pPr>
            <a:r>
              <a:rPr lang="fa-IR" sz="2400" dirty="0" smtClean="0">
                <a:cs typeface="0 Zar" panose="00000400000000000000" pitchFamily="2" charset="-78"/>
              </a:rPr>
              <a:t>  </a:t>
            </a:r>
            <a:endParaRPr lang="en-US" sz="2400" dirty="0">
              <a:cs typeface="0 Zar" panose="00000400000000000000" pitchFamily="2" charset="-78"/>
            </a:endParaRPr>
          </a:p>
        </p:txBody>
      </p:sp>
      <p:sp>
        <p:nvSpPr>
          <p:cNvPr id="4" name="Title 1"/>
          <p:cNvSpPr txBox="1">
            <a:spLocks/>
          </p:cNvSpPr>
          <p:nvPr/>
        </p:nvSpPr>
        <p:spPr>
          <a:xfrm>
            <a:off x="395536" y="188640"/>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sz="3200" b="1" dirty="0" smtClean="0">
                <a:effectLst>
                  <a:outerShdw blurRad="38100" dist="38100" dir="2700000" algn="tl">
                    <a:srgbClr val="000000">
                      <a:alpha val="43137"/>
                    </a:srgbClr>
                  </a:outerShdw>
                </a:effectLst>
                <a:cs typeface="0 Zar" panose="00000400000000000000" pitchFamily="2" charset="-78"/>
              </a:rPr>
              <a:t>کاربردهای خاص حسابداری منابع انسانی</a:t>
            </a:r>
            <a:endParaRPr lang="fa-IR" sz="3200" b="1" dirty="0">
              <a:effectLst>
                <a:outerShdw blurRad="38100" dist="38100" dir="2700000" algn="tl">
                  <a:srgbClr val="000000">
                    <a:alpha val="43137"/>
                  </a:srgbClr>
                </a:outerShdw>
              </a:effectLst>
              <a:cs typeface="0 Zar" panose="00000400000000000000" pitchFamily="2" charset="-78"/>
            </a:endParaRPr>
          </a:p>
        </p:txBody>
      </p:sp>
    </p:spTree>
    <p:extLst>
      <p:ext uri="{BB962C8B-B14F-4D97-AF65-F5344CB8AC3E}">
        <p14:creationId xmlns:p14="http://schemas.microsoft.com/office/powerpoint/2010/main" val="96446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15</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971600" y="274638"/>
            <a:ext cx="6934200"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حسابداری منابع انسانی </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کارشناسی حسابداری ترم 3</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5</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0"/>
            <a:ext cx="3008313" cy="4953000"/>
          </a:xfrm>
        </p:spPr>
        <p:txBody>
          <a:bodyPr/>
          <a:lstStyle/>
          <a:p>
            <a:endParaRPr lang="fa-IR" dirty="0"/>
          </a:p>
        </p:txBody>
      </p:sp>
      <p:pic>
        <p:nvPicPr>
          <p:cNvPr id="1026" name="Picture 2" descr="F:\New Folder\عکس هنری\VwSign10.jpg"/>
          <p:cNvPicPr>
            <a:picLocks noGrp="1" noChangeAspect="1" noChangeArrowheads="1"/>
          </p:cNvPicPr>
          <p:nvPr>
            <p:ph idx="1"/>
          </p:nvPr>
        </p:nvPicPr>
        <p:blipFill>
          <a:blip r:embed="rId2"/>
          <a:stretch>
            <a:fillRect/>
          </a:stretch>
        </p:blipFill>
        <p:spPr bwMode="auto">
          <a:xfrm>
            <a:off x="3581400" y="381000"/>
            <a:ext cx="5486400" cy="6172200"/>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 Placeholder 5"/>
          <p:cNvSpPr>
            <a:spLocks noGrp="1"/>
          </p:cNvSpPr>
          <p:nvPr>
            <p:ph type="body" sz="half" idx="2"/>
          </p:nvPr>
        </p:nvSpPr>
        <p:spPr>
          <a:xfrm>
            <a:off x="152401" y="2667000"/>
            <a:ext cx="3313114" cy="4114800"/>
          </a:xfrm>
        </p:spPr>
        <p:style>
          <a:lnRef idx="1">
            <a:schemeClr val="accent3"/>
          </a:lnRef>
          <a:fillRef idx="2">
            <a:schemeClr val="accent3"/>
          </a:fillRef>
          <a:effectRef idx="1">
            <a:schemeClr val="accent3"/>
          </a:effectRef>
          <a:fontRef idx="minor">
            <a:schemeClr val="dk1"/>
          </a:fontRef>
        </p:style>
        <p:txBody>
          <a:bodyPr>
            <a:normAutofit/>
          </a:bodyPr>
          <a:lstStyle/>
          <a:p>
            <a:pPr algn="ctr" rtl="1">
              <a:lnSpc>
                <a:spcPct val="160000"/>
              </a:lnSpc>
            </a:pP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از اشتباهات دیگران پند بگیرید</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lgn="ctr" rtl="1">
              <a:lnSpc>
                <a:spcPct val="160000"/>
              </a:lnSpc>
            </a:pP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شما آنقدر عمر </a:t>
            </a: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نخواهید</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کرد که همه آن اشتباهات را خودتان تجربه کنید</a:t>
            </a: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7" name="Picture 3" descr="F:\New Folder\عکس هنری\572-bored-kid.jpg"/>
          <p:cNvPicPr>
            <a:picLocks noChangeAspect="1" noChangeArrowheads="1"/>
          </p:cNvPicPr>
          <p:nvPr/>
        </p:nvPicPr>
        <p:blipFill>
          <a:blip r:embed="rId3"/>
          <a:srcRect/>
          <a:stretch>
            <a:fillRect/>
          </a:stretch>
        </p:blipFill>
        <p:spPr bwMode="auto">
          <a:xfrm>
            <a:off x="152400" y="76200"/>
            <a:ext cx="3276600" cy="2590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p:spPr>
        <p:style>
          <a:lnRef idx="0">
            <a:schemeClr val="accent2"/>
          </a:lnRef>
          <a:fillRef idx="3">
            <a:schemeClr val="accent2"/>
          </a:fillRef>
          <a:effectRef idx="3">
            <a:schemeClr val="accent2"/>
          </a:effectRef>
          <a:fontRef idx="minor">
            <a:schemeClr val="lt1"/>
          </a:fontRef>
        </p:style>
        <p:txBody>
          <a:bodyPr>
            <a:normAutofit/>
          </a:bodyPr>
          <a:lstStyle/>
          <a:p>
            <a:r>
              <a:rPr lang="fa-IR" dirty="0" smtClean="0"/>
              <a:t>چالش های حسابداری منابع انسانی</a:t>
            </a:r>
            <a:endParaRPr lang="fa-IR" dirty="0"/>
          </a:p>
        </p:txBody>
      </p:sp>
      <p:sp>
        <p:nvSpPr>
          <p:cNvPr id="4" name="Content Placeholder 3"/>
          <p:cNvSpPr>
            <a:spLocks noGrp="1"/>
          </p:cNvSpPr>
          <p:nvPr>
            <p:ph idx="1"/>
          </p:nvPr>
        </p:nvSpPr>
        <p:spPr>
          <a:xfrm>
            <a:off x="323528" y="1600201"/>
            <a:ext cx="8363272" cy="4925143"/>
          </a:xfrm>
        </p:spPr>
        <p:txBody>
          <a:bodyPr>
            <a:normAutofit fontScale="92500" lnSpcReduction="10000"/>
          </a:bodyPr>
          <a:lstStyle/>
          <a:p>
            <a:pPr algn="just" rtl="1"/>
            <a:r>
              <a:rPr lang="fa-IR" sz="2400" dirty="0" smtClean="0">
                <a:cs typeface="0 Zar" panose="00000400000000000000" pitchFamily="2" charset="-78"/>
              </a:rPr>
              <a:t>از وقتی حسابداری منابع انسانی به عنوان یک دیدگاه مورد توجه قرار گرفت دیدگاه های متفاوتی در خصوص آن به وجود آمد که عمدتا به شرح ذیل است:</a:t>
            </a:r>
          </a:p>
          <a:p>
            <a:pPr marL="0" indent="0" algn="just" rtl="1">
              <a:buNone/>
            </a:pPr>
            <a:r>
              <a:rPr lang="fa-IR" sz="2400" dirty="0" smtClean="0">
                <a:cs typeface="0 Zar" panose="00000400000000000000" pitchFamily="2" charset="-78"/>
              </a:rPr>
              <a:t>1- برخی معتقدند انسان ها قابل تملک نیستند و لذا نباید به عنوان دارایی تلقی و مستهلک شوند.</a:t>
            </a:r>
          </a:p>
          <a:p>
            <a:pPr marL="0" indent="0" algn="just" rtl="1">
              <a:buNone/>
            </a:pPr>
            <a:r>
              <a:rPr lang="fa-IR" sz="2400" dirty="0" smtClean="0">
                <a:solidFill>
                  <a:srgbClr val="0070C0"/>
                </a:solidFill>
                <a:cs typeface="0 Zar" panose="00000400000000000000" pitchFamily="2" charset="-78"/>
              </a:rPr>
              <a:t>درپاسخ به این گروه طرفداران این رشته اظهار داشتند آنچه در حسابداری منابع انسانی برای دارایی تلقی کردن مورد بحث قرار می گیرد خدمات متصور ومورد انتظار وانتفاع آتی از منابع انسانی در طول عمرخدمتی آن در سازمان است نه خود انسان .</a:t>
            </a:r>
          </a:p>
          <a:p>
            <a:pPr marL="0" indent="0" algn="just" rtl="1">
              <a:buNone/>
            </a:pPr>
            <a:r>
              <a:rPr lang="fa-IR" sz="2400" dirty="0" smtClean="0">
                <a:cs typeface="0 Zar" panose="00000400000000000000" pitchFamily="2" charset="-78"/>
              </a:rPr>
              <a:t>2- برخی معتقدند در مورد منافع آتی و خدمات مورد انتظار از نیروی انسانی و نیز برآورد عمر مفید این منابع و تعیین دوره منافع آتی سرمایه گذاری در این منابع عدم اطمینان وجود دارد و گاها معتقدند که ارزش کلی خدمات نیروی انسانی در هر دوره مالی کاملا برابر با هزینه ای است که در همان دوره برای این منظور صرف می شود(هزینه حقوق) و بنا بر اصل محافظه کاری، سرمایه گذاری درمنابع انسانی باید به عنوان هزینه در گزارشات منظور شود و نه به عنوان دارایی. </a:t>
            </a:r>
          </a:p>
          <a:p>
            <a:pPr marL="0" indent="0" algn="just" rtl="1">
              <a:buNone/>
            </a:pPr>
            <a:r>
              <a:rPr lang="fa-IR" sz="2400" dirty="0" smtClean="0">
                <a:solidFill>
                  <a:srgbClr val="0070C0"/>
                </a:solidFill>
                <a:cs typeface="0 Zar" panose="00000400000000000000" pitchFamily="2" charset="-78"/>
              </a:rPr>
              <a:t>پاسخ این است که گرچه تا حدودی این ادعا معتبر و قابل قبول است وگر چه این عدم اطمینان در مورد عمر مفید دیگر دارایی ها نیز تا حدودی وجود دارد ولی در مورد دارایی های انسانی محسوس تر و پررنگ تر است. باید توجه داشت آنچه اهمیت دارد رعایت اصل تطابق درآمد و هزینه هاست و این اصل هیچگاه نباید فدای اصل محافظه کاری شود.</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12968" cy="5793509"/>
          </a:xfrm>
        </p:spPr>
        <p:txBody>
          <a:bodyPr>
            <a:normAutofit/>
          </a:bodyPr>
          <a:lstStyle/>
          <a:p>
            <a:pPr marL="0" indent="0" algn="just" rtl="1">
              <a:buNone/>
            </a:pPr>
            <a:r>
              <a:rPr lang="fa-IR" sz="2200" dirty="0" smtClean="0">
                <a:cs typeface="0 Zar" panose="00000400000000000000" pitchFamily="2" charset="-78"/>
              </a:rPr>
              <a:t>3- برخی معتقدند که در سیستم حسابداری سنتی، بهای تمام شده منابع انسانی هزینه تلقی می شود. انتقاد از این موضوع یکی از عوامل رشدو توسعه حسابداری منابع انسانی به شمار می رود زیرا دارایی های انسانی در نظر گرفته نمی شود.</a:t>
            </a:r>
          </a:p>
          <a:p>
            <a:pPr marL="0" indent="0" algn="just" rtl="1">
              <a:buNone/>
            </a:pPr>
            <a:endParaRPr lang="fa-IR" sz="2200" dirty="0" smtClean="0">
              <a:cs typeface="0 Zar" panose="00000400000000000000" pitchFamily="2" charset="-78"/>
            </a:endParaRPr>
          </a:p>
          <a:p>
            <a:pPr marL="0" indent="0" algn="just" rtl="1">
              <a:buNone/>
            </a:pPr>
            <a:r>
              <a:rPr lang="fa-IR" sz="2200" dirty="0" smtClean="0">
                <a:cs typeface="0 Zar" panose="00000400000000000000" pitchFamily="2" charset="-78"/>
              </a:rPr>
              <a:t>4- کمبود اطلاعات لازم برای بهتر اتخاذ تصمیمات صحیح در زمینه برنامه ریزی و کنترل در سیستم حسابداری سنتی. به طوری که اطلاعات سیستم حسابداری سنتی بیشتر شامل وضعیت مالی، سطح تولید، هزینه های تولید و .... است و در مورد نیروی انسانی جهت تشخیص کارآمد و استفاده بهینه از ان در جهت بازدهی بهتر اشاره ای نمی شود. در حالیکه در حسابداری منابع انسانی اطلاعات مورد نظر مدیران مورد توجه محققان قرار گرفته است.</a:t>
            </a:r>
          </a:p>
          <a:p>
            <a:pPr marL="0" indent="0" algn="just" rtl="1">
              <a:buNone/>
            </a:pPr>
            <a:endParaRPr lang="fa-IR" sz="2200" dirty="0" smtClean="0">
              <a:cs typeface="0 Zar" panose="00000400000000000000" pitchFamily="2" charset="-78"/>
            </a:endParaRPr>
          </a:p>
          <a:p>
            <a:pPr marL="0" indent="0" algn="just" rtl="1">
              <a:buNone/>
            </a:pPr>
            <a:r>
              <a:rPr lang="fa-IR" sz="2200" dirty="0" smtClean="0">
                <a:cs typeface="0 Zar" panose="00000400000000000000" pitchFamily="2" charset="-78"/>
              </a:rPr>
              <a:t>5- عدم امکان تفکیک میان بهای تمام شده منابع انسانی و هزینه های مربوط به این منابع در سیستم های حسابداری سنتی. اشاره چندانی به مبالغ سرمایه گذاری شده در منابع انسانی، مخارج کارمندیابی، استقرار و انتصاب جایگزین نمی شود و نیز اطلاعاتی در جهت تعیین بهای تمام شده منابع انسانی به طور واضح در اختیار مدیران قرار نمی گیرد.</a:t>
            </a:r>
          </a:p>
        </p:txBody>
      </p:sp>
    </p:spTree>
    <p:extLst>
      <p:ext uri="{BB962C8B-B14F-4D97-AF65-F5344CB8AC3E}">
        <p14:creationId xmlns:p14="http://schemas.microsoft.com/office/powerpoint/2010/main" val="291222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9512" y="116632"/>
            <a:ext cx="8712968" cy="600953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endParaRPr lang="fa-IR" sz="2200" dirty="0" smtClean="0">
              <a:cs typeface="0 Zar" panose="00000400000000000000" pitchFamily="2" charset="-78"/>
            </a:endParaRPr>
          </a:p>
          <a:p>
            <a:pPr marL="0" indent="0" algn="just" rtl="1">
              <a:buNone/>
            </a:pPr>
            <a:r>
              <a:rPr lang="fa-IR" sz="2200" dirty="0" smtClean="0">
                <a:cs typeface="0 Zar" panose="00000400000000000000" pitchFamily="2" charset="-78"/>
              </a:rPr>
              <a:t>6- </a:t>
            </a:r>
            <a:r>
              <a:rPr lang="fa-IR" sz="2200" dirty="0">
                <a:cs typeface="0 Zar" panose="00000400000000000000" pitchFamily="2" charset="-78"/>
              </a:rPr>
              <a:t>امروزه هدف شرکت ها تنها کسب سود نیست بلکه پذیرش مسئولیت های اجتماعی نیز یکی دیگر از اهداف مهم شرکت هاست.همان طور که شرکت ها در جهت حفظ محیط زیست کوشش می کنند بایستی در جهت پرورش و ارتقای توسعه منابع انسانی نیز تلاش کنند. متاسفانه صورت های مالی سنتی هیچ گونه اطلاعاتی در زمینه مشارکت در مسئولیت های اجتماعی در اختیار کاربران قرار نمی دهد.</a:t>
            </a:r>
          </a:p>
          <a:p>
            <a:pPr marL="0" indent="0" algn="just" rtl="1">
              <a:buNone/>
            </a:pPr>
            <a:endParaRPr lang="fa-IR" sz="2200" dirty="0">
              <a:cs typeface="0 Zar" panose="00000400000000000000" pitchFamily="2" charset="-78"/>
            </a:endParaRPr>
          </a:p>
          <a:p>
            <a:pPr marL="0" indent="0" algn="just" rtl="1">
              <a:buNone/>
            </a:pPr>
            <a:r>
              <a:rPr lang="fa-IR" sz="2200" dirty="0" smtClean="0">
                <a:cs typeface="0 Zar" panose="00000400000000000000" pitchFamily="2" charset="-78"/>
              </a:rPr>
              <a:t>7- برخی </a:t>
            </a:r>
            <a:r>
              <a:rPr lang="fa-IR" sz="2200" dirty="0">
                <a:cs typeface="0 Zar" panose="00000400000000000000" pitchFamily="2" charset="-78"/>
              </a:rPr>
              <a:t>معتقدند که کارایی مدیریت منابع انسانی با تسهیل بر اورد خط مشی های اداری از قبیل مراحل استنتاجی برنامه های اموزشی و غیره روندی رو به رشد دارد. عدم </a:t>
            </a:r>
            <a:r>
              <a:rPr lang="fa-IR" sz="2200" dirty="0" smtClean="0">
                <a:cs typeface="0 Zar" panose="00000400000000000000" pitchFamily="2" charset="-78"/>
              </a:rPr>
              <a:t>ارایه </a:t>
            </a:r>
            <a:r>
              <a:rPr lang="fa-IR" sz="2200" dirty="0">
                <a:cs typeface="0 Zar" panose="00000400000000000000" pitchFamily="2" charset="-78"/>
              </a:rPr>
              <a:t>و نارسایی در ارایه </a:t>
            </a:r>
            <a:r>
              <a:rPr lang="fa-IR" sz="2200" dirty="0" smtClean="0">
                <a:cs typeface="0 Zar" panose="00000400000000000000" pitchFamily="2" charset="-78"/>
              </a:rPr>
              <a:t>اطلاعات به مدیران موجب گرفتن تصمیمات نامناسب می شود و در نتیجه هزینه مربوط به کار و برنامه ریزی مورد توجه قرار نمی گیرد. تحلیلگران اقتصادی معتقدند سرمایه گذاری در منابع انسانی منجر به کارایی می شود. </a:t>
            </a:r>
          </a:p>
          <a:p>
            <a:pPr marL="0" indent="0" algn="just" rtl="1">
              <a:buNone/>
            </a:pPr>
            <a:r>
              <a:rPr lang="fa-IR" sz="2200" dirty="0" smtClean="0">
                <a:cs typeface="0 Zar" panose="00000400000000000000" pitchFamily="2" charset="-78"/>
              </a:rPr>
              <a:t>کاهش سرمایه گذاری در منابع انسانی ممکن است که باعث افزایش سود کوتاه مدت شود اما تهدیدی جدی برای سودآوری سازمان بلند مدت است. حداقل مزیت حسابداری منابع انسانی در دسترس قرار دادن چنین اطلاعاتی برای سرمایه گذاران است.</a:t>
            </a:r>
          </a:p>
          <a:p>
            <a:pPr marL="0" indent="0" algn="just" rtl="1">
              <a:buNone/>
            </a:pPr>
            <a:r>
              <a:rPr lang="fa-IR" sz="2200" dirty="0" smtClean="0">
                <a:cs typeface="0 Zar" panose="00000400000000000000" pitchFamily="2" charset="-78"/>
              </a:rPr>
              <a:t>در آمریکا برخی معتقدند که حسابداری منابع انسانی می تواند در مورد چگونگی وضع و پرداخت مالیات اثر با اهمیتی داشته باشد. زیرا افزایش حرکت تدریجی اقتصاد غرب از بخش صنعتی وتولیدی به سمت صنایع خدماتی موجب افزایش سرمایه گذاری در زمینه دانش، مهارت ها و تجربه های کارکنان در این نوع سازمان ها می شود.</a:t>
            </a:r>
            <a:endParaRPr lang="fa-IR" sz="2200" dirty="0">
              <a:cs typeface="0 Zar" panose="00000400000000000000" pitchFamily="2" charset="-78"/>
            </a:endParaRPr>
          </a:p>
        </p:txBody>
      </p:sp>
    </p:spTree>
    <p:extLst>
      <p:ext uri="{BB962C8B-B14F-4D97-AF65-F5344CB8AC3E}">
        <p14:creationId xmlns:p14="http://schemas.microsoft.com/office/powerpoint/2010/main" val="247191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effectLst>
                <a:outerShdw blurRad="38100" dist="38100" dir="2700000" algn="tl">
                  <a:srgbClr val="000000">
                    <a:alpha val="43137"/>
                  </a:srgbClr>
                </a:outerShdw>
              </a:effectLst>
              <a:cs typeface="0 Zar" panose="00000400000000000000" pitchFamily="2" charset="-78"/>
            </a:endParaRPr>
          </a:p>
        </p:txBody>
      </p:sp>
      <p:sp>
        <p:nvSpPr>
          <p:cNvPr id="3" name="Content Placeholder 2"/>
          <p:cNvSpPr>
            <a:spLocks noGrp="1"/>
          </p:cNvSpPr>
          <p:nvPr>
            <p:ph idx="1"/>
          </p:nvPr>
        </p:nvSpPr>
        <p:spPr>
          <a:xfrm>
            <a:off x="457200" y="1417639"/>
            <a:ext cx="8229600" cy="4708526"/>
          </a:xfrm>
        </p:spPr>
        <p:txBody>
          <a:bodyPr>
            <a:noAutofit/>
          </a:bodyPr>
          <a:lstStyle/>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مشکلات در مورد حسابداری منابع انسانی بر محورهای اساسی زیر متمرکز است:</a:t>
            </a:r>
          </a:p>
          <a:p>
            <a:pPr marL="0" indent="0" algn="just" rtl="1">
              <a:buNone/>
            </a:pPr>
            <a:r>
              <a:rPr lang="fa-IR" sz="2400" dirty="0" smtClean="0">
                <a:cs typeface="0 Zar" panose="00000400000000000000" pitchFamily="2" charset="-78"/>
              </a:rPr>
              <a:t>1- فقدان اطلاعات لازم؛</a:t>
            </a:r>
          </a:p>
          <a:p>
            <a:pPr marL="0" indent="0" algn="just" rtl="1">
              <a:buNone/>
            </a:pPr>
            <a:r>
              <a:rPr lang="fa-IR" sz="2400" dirty="0" smtClean="0">
                <a:cs typeface="0 Zar" panose="00000400000000000000" pitchFamily="2" charset="-78"/>
              </a:rPr>
              <a:t>2- رفتارهای مدیریت سازمان و اهمیت بیش از حد به فعالیت های اجرایی مدیران را محتاط و مجبور به مقاومت در مقابل حسابداری منابع انسانی می کند؛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3- پیچیدگی الگوهای اندازه گیری ؛</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4- نگرانی مدیران در مورد واکنش کارکنان نسبت به موضوع، یک سیستم حسابداری منابع انسانی ممکن است موجب مقاومت هایی در کارکنان سازمان شود زیرا انان این مساله را به عنوان عرصه ای برای اندازه گیری فعالیت برای خود تلقی می کنند.</a:t>
            </a:r>
          </a:p>
        </p:txBody>
      </p:sp>
      <p:sp>
        <p:nvSpPr>
          <p:cNvPr id="6" name="Title 1"/>
          <p:cNvSpPr txBox="1">
            <a:spLocks/>
          </p:cNvSpPr>
          <p:nvPr/>
        </p:nvSpPr>
        <p:spPr>
          <a:xfrm>
            <a:off x="539552" y="274638"/>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b="1" dirty="0" smtClean="0">
                <a:effectLst>
                  <a:outerShdw blurRad="38100" dist="38100" dir="2700000" algn="tl">
                    <a:srgbClr val="000000">
                      <a:alpha val="43137"/>
                    </a:srgbClr>
                  </a:outerShdw>
                </a:effectLst>
                <a:cs typeface="0 Zar" panose="00000400000000000000" pitchFamily="2" charset="-78"/>
              </a:rPr>
              <a:t>مشکلات و موانع حسابداری منابع انسانی </a:t>
            </a:r>
            <a:endParaRPr lang="fa-IR" b="1" dirty="0">
              <a:effectLst>
                <a:outerShdw blurRad="38100" dist="38100" dir="2700000" algn="tl">
                  <a:srgbClr val="000000">
                    <a:alpha val="43137"/>
                  </a:srgbClr>
                </a:outerShdw>
              </a:effectLst>
              <a:cs typeface="0 Zar" panose="00000400000000000000" pitchFamily="2" charset="-78"/>
            </a:endParaRPr>
          </a:p>
        </p:txBody>
      </p:sp>
    </p:spTree>
    <p:extLst>
      <p:ext uri="{BB962C8B-B14F-4D97-AF65-F5344CB8AC3E}">
        <p14:creationId xmlns:p14="http://schemas.microsoft.com/office/powerpoint/2010/main" val="237670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کاربردهای حسابداری منابع انسانی</a:t>
            </a:r>
            <a:endParaRPr lang="en-US" b="1" dirty="0">
              <a:effectLst>
                <a:outerShdw blurRad="38100" dist="38100" dir="2700000" algn="tl">
                  <a:srgbClr val="000000">
                    <a:alpha val="43137"/>
                  </a:srgbClr>
                </a:outerShdw>
              </a:effectLst>
              <a:cs typeface="0 Zar" panose="00000400000000000000" pitchFamily="2" charset="-78"/>
            </a:endParaRPr>
          </a:p>
        </p:txBody>
      </p:sp>
      <p:sp>
        <p:nvSpPr>
          <p:cNvPr id="3" name="Content Placeholder 2"/>
          <p:cNvSpPr>
            <a:spLocks noGrp="1"/>
          </p:cNvSpPr>
          <p:nvPr>
            <p:ph idx="1"/>
          </p:nvPr>
        </p:nvSpPr>
        <p:spPr>
          <a:xfrm>
            <a:off x="457200" y="1417639"/>
            <a:ext cx="8229600" cy="4708526"/>
          </a:xfrm>
        </p:spPr>
        <p:txBody>
          <a:bodyPr>
            <a:normAutofit/>
          </a:bodyPr>
          <a:lstStyle/>
          <a:p>
            <a:pPr marL="0" indent="0" algn="just" rtl="1">
              <a:buNone/>
            </a:pPr>
            <a:r>
              <a:rPr lang="fa-IR" sz="2400" dirty="0" smtClean="0">
                <a:cs typeface="0 Zar" panose="00000400000000000000" pitchFamily="2" charset="-78"/>
              </a:rPr>
              <a:t>حسابداری منابع انسانی تحولی سازنده برای شرکت های در حال توسعه است که با شیوه های سنتی سروکار داشته اند. بیشتر شرکت هایی با رکود اقتصادی مواجه شدند شروع به برکناری افراد کردند که نتیجه فوری آن کاهش هزینه های حقوق و دستمزد و بهبود سود خالص شرکت بود. اگرچه استراتژی برکناری کارکنان هزینه های پنهانی بیشتری را در بر دارد، اما به وسیله حسابداری متداول قابل اندازه گیری نیست. خصوصا انکه برخی افراد برکنار شده ممکن است در شرکت دیگری استخدام شوند و زمانی که فعالیت شرکت دوباره می یابد به کار قبلی باز نگردند، در نتیجه شرکت باید برای آموزش افراد جدید سرمایه گذاری نماید که مستلزم صرف هزینه جایگزینی پنهانی از این بابت است که در آینده ممکن است متحمل آن شود. </a:t>
            </a:r>
          </a:p>
          <a:p>
            <a:pPr marL="0" indent="0" algn="just" rtl="1">
              <a:buNone/>
            </a:pPr>
            <a:r>
              <a:rPr lang="fa-IR" sz="2400" dirty="0" smtClean="0">
                <a:cs typeface="0 Zar" panose="00000400000000000000" pitchFamily="2" charset="-78"/>
              </a:rPr>
              <a:t>در نتیجه حسابداری منابع انسانی دیدگاهی است برای تحلیل نتایج تصمیم گیری ها (مانند اخراج و برکناری) بر سازمان انسانی و تشریح نتایج به دست آمده برای مدیریت و هزینه های پنهانی در اثر تصمیم گیر های مهم تجاری.</a:t>
            </a:r>
            <a:endParaRPr lang="en-US" sz="2400" dirty="0">
              <a:cs typeface="0 Zar" panose="00000400000000000000" pitchFamily="2" charset="-78"/>
            </a:endParaRPr>
          </a:p>
        </p:txBody>
      </p:sp>
      <p:sp>
        <p:nvSpPr>
          <p:cNvPr id="4" name="Title 1"/>
          <p:cNvSpPr txBox="1">
            <a:spLocks/>
          </p:cNvSpPr>
          <p:nvPr/>
        </p:nvSpPr>
        <p:spPr>
          <a:xfrm>
            <a:off x="539552" y="274638"/>
            <a:ext cx="8229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a-IR" b="1" dirty="0" smtClean="0">
                <a:effectLst>
                  <a:outerShdw blurRad="38100" dist="38100" dir="2700000" algn="tl">
                    <a:srgbClr val="000000">
                      <a:alpha val="43137"/>
                    </a:srgbClr>
                  </a:outerShdw>
                </a:effectLst>
                <a:cs typeface="0 Zar" panose="00000400000000000000" pitchFamily="2" charset="-78"/>
              </a:rPr>
              <a:t>کاربردهای حسابداری منابع انسانی </a:t>
            </a:r>
            <a:endParaRPr lang="fa-IR" b="1" dirty="0">
              <a:effectLst>
                <a:outerShdw blurRad="38100" dist="38100" dir="2700000" algn="tl">
                  <a:srgbClr val="000000">
                    <a:alpha val="43137"/>
                  </a:srgbClr>
                </a:outerShdw>
              </a:effectLst>
              <a:cs typeface="0 Zar" panose="00000400000000000000" pitchFamily="2" charset="-78"/>
            </a:endParaRPr>
          </a:p>
        </p:txBody>
      </p:sp>
    </p:spTree>
    <p:extLst>
      <p:ext uri="{BB962C8B-B14F-4D97-AF65-F5344CB8AC3E}">
        <p14:creationId xmlns:p14="http://schemas.microsoft.com/office/powerpoint/2010/main" val="128500006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6848</TotalTime>
  <Words>1764</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15</vt:i4>
      </vt:variant>
    </vt:vector>
  </HeadingPairs>
  <TitlesOfParts>
    <vt:vector size="35" baseType="lpstr">
      <vt:lpstr>0 Zar</vt:lpstr>
      <vt:lpstr>Arial</vt:lpstr>
      <vt:lpstr>B Mitra</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PowerPoint Presentation</vt:lpstr>
      <vt:lpstr>چالش های حسابداری منابع انسانی</vt:lpstr>
      <vt:lpstr>PowerPoint Presentation</vt:lpstr>
      <vt:lpstr>PowerPoint Presentation</vt:lpstr>
      <vt:lpstr>PowerPoint Presentation</vt:lpstr>
      <vt:lpstr>کاربردهای حسابداری منابع انسانی</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194</cp:revision>
  <dcterms:created xsi:type="dcterms:W3CDTF">2006-08-16T00:00:00Z</dcterms:created>
  <dcterms:modified xsi:type="dcterms:W3CDTF">2013-01-19T20:32:18Z</dcterms:modified>
  <cp:contentStatus>121212</cp:contentStatus>
</cp:coreProperties>
</file>