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70" r:id="rId11"/>
    <p:sldId id="265" r:id="rId12"/>
    <p:sldId id="266" r:id="rId13"/>
    <p:sldId id="271" r:id="rId14"/>
    <p:sldId id="267" r:id="rId15"/>
    <p:sldId id="272" r:id="rId16"/>
    <p:sldId id="268"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3/28/2020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3/28/2020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29677" y="956256"/>
            <a:ext cx="8001000" cy="2971801"/>
          </a:xfrm>
        </p:spPr>
        <p:txBody>
          <a:bodyPr/>
          <a:lstStyle/>
          <a:p>
            <a:pPr algn="ctr"/>
            <a:r>
              <a:rPr lang="fa-IR" dirty="0">
                <a:latin typeface="Calibri" panose="020F0502020204030204" pitchFamily="34" charset="0"/>
                <a:ea typeface="Calibri" panose="020F0502020204030204" pitchFamily="34" charset="0"/>
                <a:cs typeface="Arial" panose="020B0604020202020204" pitchFamily="34" charset="0"/>
              </a:rPr>
              <a:t>به نام خدا</a:t>
            </a:r>
            <a:r>
              <a:rPr lang="en-US" dirty="0">
                <a:latin typeface="Calibri" panose="020F0502020204030204" pitchFamily="34" charset="0"/>
                <a:ea typeface="Calibri" panose="020F0502020204030204" pitchFamily="34" charset="0"/>
                <a:cs typeface="Arial" panose="020B0604020202020204" pitchFamily="34" charset="0"/>
              </a:rPr>
              <a:t/>
            </a:r>
            <a:br>
              <a:rPr lang="en-US" dirty="0">
                <a:latin typeface="Calibri" panose="020F0502020204030204" pitchFamily="34" charset="0"/>
                <a:ea typeface="Calibri" panose="020F0502020204030204" pitchFamily="34" charset="0"/>
                <a:cs typeface="Arial" panose="020B0604020202020204" pitchFamily="34" charset="0"/>
              </a:rPr>
            </a:br>
            <a:r>
              <a:rPr lang="fa-IR" dirty="0">
                <a:latin typeface="Calibri" panose="020F0502020204030204" pitchFamily="34" charset="0"/>
                <a:ea typeface="Calibri" panose="020F0502020204030204" pitchFamily="34" charset="0"/>
                <a:cs typeface="Arial" panose="020B0604020202020204" pitchFamily="34" charset="0"/>
              </a:rPr>
              <a:t>نام درس:  </a:t>
            </a:r>
            <a:r>
              <a:rPr lang="fa-IR" dirty="0" smtClean="0">
                <a:latin typeface="Calibri" panose="020F0502020204030204" pitchFamily="34" charset="0"/>
                <a:ea typeface="Calibri" panose="020F0502020204030204" pitchFamily="34" charset="0"/>
                <a:cs typeface="Arial" panose="020B0604020202020204" pitchFamily="34" charset="0"/>
              </a:rPr>
              <a:t>آزمایشگاه پایگاه داده</a:t>
            </a:r>
            <a:r>
              <a:rPr lang="en-US" dirty="0">
                <a:latin typeface="Calibri" panose="020F0502020204030204" pitchFamily="34" charset="0"/>
                <a:ea typeface="Calibri" panose="020F0502020204030204" pitchFamily="34" charset="0"/>
                <a:cs typeface="Arial" panose="020B0604020202020204" pitchFamily="34" charset="0"/>
              </a:rPr>
              <a:t/>
            </a:r>
            <a:br>
              <a:rPr lang="en-US" dirty="0">
                <a:latin typeface="Calibri" panose="020F0502020204030204" pitchFamily="34" charset="0"/>
                <a:ea typeface="Calibri" panose="020F0502020204030204" pitchFamily="34" charset="0"/>
                <a:cs typeface="Arial" panose="020B0604020202020204" pitchFamily="34" charset="0"/>
              </a:rPr>
            </a:br>
            <a:r>
              <a:rPr lang="fa-IR" dirty="0">
                <a:latin typeface="Calibri" panose="020F0502020204030204" pitchFamily="34" charset="0"/>
                <a:ea typeface="Calibri" panose="020F0502020204030204" pitchFamily="34" charset="0"/>
                <a:cs typeface="Arial" panose="020B0604020202020204" pitchFamily="34" charset="0"/>
              </a:rPr>
              <a:t>نام مدرس :اکرم برخورداری</a:t>
            </a:r>
            <a:endParaRPr lang="en-US" dirty="0"/>
          </a:p>
        </p:txBody>
      </p:sp>
    </p:spTree>
    <p:extLst>
      <p:ext uri="{BB962C8B-B14F-4D97-AF65-F5344CB8AC3E}">
        <p14:creationId xmlns:p14="http://schemas.microsoft.com/office/powerpoint/2010/main" val="32908398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r>
              <a:rPr lang="fa-IR" dirty="0" smtClean="0"/>
              <a:t>خروجی:</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250266275"/>
              </p:ext>
            </p:extLst>
          </p:nvPr>
        </p:nvGraphicFramePr>
        <p:xfrm>
          <a:off x="2137335" y="2846232"/>
          <a:ext cx="6349842" cy="1893195"/>
        </p:xfrm>
        <a:graphic>
          <a:graphicData uri="http://schemas.openxmlformats.org/drawingml/2006/table">
            <a:tbl>
              <a:tblPr firstRow="1" firstCol="1" bandRow="1">
                <a:tableStyleId>{5C22544A-7EE6-4342-B048-85BDC9FD1C3A}</a:tableStyleId>
              </a:tblPr>
              <a:tblGrid>
                <a:gridCol w="1587121"/>
                <a:gridCol w="1562060"/>
                <a:gridCol w="1612861"/>
                <a:gridCol w="1587800"/>
              </a:tblGrid>
              <a:tr h="246925">
                <a:tc>
                  <a:txBody>
                    <a:bodyPr/>
                    <a:lstStyle/>
                    <a:p>
                      <a:pPr marL="0" marR="0" algn="r">
                        <a:lnSpc>
                          <a:spcPct val="107000"/>
                        </a:lnSpc>
                        <a:spcBef>
                          <a:spcPts val="0"/>
                        </a:spcBef>
                        <a:spcAft>
                          <a:spcPts val="0"/>
                        </a:spcAft>
                      </a:pPr>
                      <a:r>
                        <a:rPr lang="en-US" sz="1100" dirty="0">
                          <a:effectLst/>
                        </a:rPr>
                        <a:t>grade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cotitle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stfamily</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stname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47110">
                <a:tc>
                  <a:txBody>
                    <a:bodyPr/>
                    <a:lstStyle/>
                    <a:p>
                      <a:pPr marL="0" marR="0" algn="r" rtl="1">
                        <a:lnSpc>
                          <a:spcPct val="107000"/>
                        </a:lnSpc>
                        <a:spcBef>
                          <a:spcPts val="0"/>
                        </a:spcBef>
                        <a:spcAft>
                          <a:spcPts val="0"/>
                        </a:spcAft>
                      </a:pPr>
                      <a:r>
                        <a:rPr lang="fa-IR" sz="1100">
                          <a:effectLst/>
                        </a:rPr>
                        <a:t>18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Web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ahmadi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zahra</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47110">
                <a:tc>
                  <a:txBody>
                    <a:bodyPr/>
                    <a:lstStyle/>
                    <a:p>
                      <a:pPr marL="0" marR="0" algn="r" rtl="1">
                        <a:lnSpc>
                          <a:spcPct val="107000"/>
                        </a:lnSpc>
                        <a:spcBef>
                          <a:spcPts val="0"/>
                        </a:spcBef>
                        <a:spcAft>
                          <a:spcPts val="0"/>
                        </a:spcAft>
                      </a:pPr>
                      <a:r>
                        <a:rPr lang="fa-IR" sz="1100">
                          <a:effectLst/>
                        </a:rPr>
                        <a:t>15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Andishe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ahmadi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zahra</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47110">
                <a:tc>
                  <a:txBody>
                    <a:bodyPr/>
                    <a:lstStyle/>
                    <a:p>
                      <a:pPr marL="0" marR="0" algn="r" rtl="1">
                        <a:lnSpc>
                          <a:spcPct val="107000"/>
                        </a:lnSpc>
                        <a:spcBef>
                          <a:spcPts val="0"/>
                        </a:spcBef>
                        <a:spcAft>
                          <a:spcPts val="0"/>
                        </a:spcAft>
                      </a:pPr>
                      <a:r>
                        <a:rPr lang="fa-IR" sz="1100">
                          <a:effectLst/>
                        </a:rPr>
                        <a:t>14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Web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dirty="0" err="1">
                          <a:effectLst/>
                        </a:rPr>
                        <a:t>kazemi</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sahar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904940">
                <a:tc>
                  <a:txBody>
                    <a:bodyPr/>
                    <a:lstStyle/>
                    <a:p>
                      <a:pPr marL="0" marR="0" algn="r" rtl="1">
                        <a:lnSpc>
                          <a:spcPct val="107000"/>
                        </a:lnSpc>
                        <a:spcBef>
                          <a:spcPts val="0"/>
                        </a:spcBef>
                        <a:spcAft>
                          <a:spcPts val="0"/>
                        </a:spcAft>
                      </a:pPr>
                      <a:r>
                        <a:rPr lang="fa-IR" sz="1100">
                          <a:effectLst/>
                        </a:rPr>
                        <a:t>19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Paygah</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hamidi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dirty="0" err="1">
                          <a:effectLst/>
                        </a:rPr>
                        <a:t>negar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3198623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5264239"/>
          </a:xfrm>
        </p:spPr>
        <p:txBody>
          <a:bodyPr>
            <a:normAutofit lnSpcReduction="10000"/>
          </a:bodyPr>
          <a:lstStyle/>
          <a:p>
            <a:pPr marL="0" indent="0" algn="r" rtl="1">
              <a:buNone/>
            </a:pPr>
            <a:r>
              <a:rPr lang="fa-IR" dirty="0"/>
              <a:t>عبارت </a:t>
            </a:r>
            <a:r>
              <a:rPr lang="en-US" dirty="0"/>
              <a:t> order by</a:t>
            </a:r>
            <a:r>
              <a:rPr lang="fa-IR" dirty="0"/>
              <a:t>:</a:t>
            </a:r>
            <a:endParaRPr lang="en-US" dirty="0"/>
          </a:p>
          <a:p>
            <a:pPr marL="0" indent="0" algn="r" rtl="1">
              <a:buNone/>
            </a:pPr>
            <a:r>
              <a:rPr lang="fa-IR" dirty="0"/>
              <a:t>برای مرتب کردن جدول نتیجه توسط یک ستون مشخص استفاده می شود.این عبارت به صورت پیش فرض رکوردها را صعودی مرتب می کند .اگر می خواهید رکوردها را نزولی مرتب کنید می توانید از کلمه کلیدی </a:t>
            </a:r>
            <a:r>
              <a:rPr lang="en-US" dirty="0" err="1"/>
              <a:t>desc</a:t>
            </a:r>
            <a:r>
              <a:rPr lang="en-US" dirty="0"/>
              <a:t> </a:t>
            </a:r>
            <a:r>
              <a:rPr lang="fa-IR" dirty="0"/>
              <a:t> استفاده کنید.</a:t>
            </a:r>
            <a:endParaRPr lang="en-US" dirty="0"/>
          </a:p>
          <a:p>
            <a:pPr marL="0" indent="0">
              <a:buNone/>
            </a:pPr>
            <a:r>
              <a:rPr lang="en-US" dirty="0"/>
              <a:t>Select </a:t>
            </a:r>
            <a:r>
              <a:rPr lang="fa-IR" dirty="0"/>
              <a:t> نام فیلدهای موردنظر</a:t>
            </a:r>
            <a:endParaRPr lang="en-US" dirty="0"/>
          </a:p>
          <a:p>
            <a:pPr marL="0" indent="0">
              <a:buNone/>
            </a:pPr>
            <a:r>
              <a:rPr lang="en-US" dirty="0"/>
              <a:t> From </a:t>
            </a:r>
            <a:r>
              <a:rPr lang="fa-IR" dirty="0"/>
              <a:t> نام جدول</a:t>
            </a:r>
            <a:endParaRPr lang="en-US" dirty="0"/>
          </a:p>
          <a:p>
            <a:pPr marL="0" indent="0">
              <a:buNone/>
            </a:pPr>
            <a:r>
              <a:rPr lang="en-US" dirty="0"/>
              <a:t>order by</a:t>
            </a:r>
            <a:r>
              <a:rPr lang="fa-IR" dirty="0"/>
              <a:t>| نام فیلدی که می خواهیم به ترتیب حروف الفبا مرتب شود  </a:t>
            </a:r>
            <a:r>
              <a:rPr lang="en-US" dirty="0" err="1"/>
              <a:t>desc</a:t>
            </a:r>
            <a:endParaRPr lang="en-US" dirty="0"/>
          </a:p>
          <a:p>
            <a:pPr marL="0" indent="0">
              <a:buNone/>
            </a:pPr>
            <a:r>
              <a:rPr lang="en-US" dirty="0"/>
              <a:t> </a:t>
            </a:r>
          </a:p>
          <a:p>
            <a:pPr marL="0" indent="0" algn="r">
              <a:buNone/>
            </a:pPr>
            <a:r>
              <a:rPr lang="fa-IR" dirty="0"/>
              <a:t>مثال:اطلاعات دانشجویان را مرتب شده به ترتیب حروف الفبا بر حسب نام خانوادگی نشان دهید؟</a:t>
            </a:r>
            <a:endParaRPr lang="en-US" dirty="0"/>
          </a:p>
          <a:p>
            <a:pPr marL="0" indent="0">
              <a:buNone/>
            </a:pPr>
            <a:r>
              <a:rPr lang="fa-IR" dirty="0"/>
              <a:t> </a:t>
            </a:r>
            <a:r>
              <a:rPr lang="en-US" b="1" dirty="0"/>
              <a:t>Select * </a:t>
            </a:r>
          </a:p>
          <a:p>
            <a:pPr marL="0" indent="0">
              <a:buNone/>
            </a:pPr>
            <a:r>
              <a:rPr lang="en-US" b="1" dirty="0"/>
              <a:t>From </a:t>
            </a:r>
            <a:r>
              <a:rPr lang="en-US" b="1" dirty="0" err="1"/>
              <a:t>st</a:t>
            </a:r>
            <a:r>
              <a:rPr lang="en-US" b="1" dirty="0"/>
              <a:t> </a:t>
            </a:r>
          </a:p>
          <a:p>
            <a:pPr marL="0" indent="0">
              <a:buNone/>
            </a:pPr>
            <a:r>
              <a:rPr lang="en-US" b="1" dirty="0"/>
              <a:t>Order by </a:t>
            </a:r>
            <a:r>
              <a:rPr lang="en-US" b="1" dirty="0" err="1"/>
              <a:t>stfamily</a:t>
            </a:r>
            <a:r>
              <a:rPr lang="en-US" b="1" dirty="0"/>
              <a:t> </a:t>
            </a:r>
          </a:p>
        </p:txBody>
      </p:sp>
    </p:spTree>
    <p:extLst>
      <p:ext uri="{BB962C8B-B14F-4D97-AF65-F5344CB8AC3E}">
        <p14:creationId xmlns:p14="http://schemas.microsoft.com/office/powerpoint/2010/main" val="34363014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2702" y="801710"/>
            <a:ext cx="8534400" cy="4285445"/>
          </a:xfrm>
        </p:spPr>
        <p:txBody>
          <a:bodyPr>
            <a:normAutofit fontScale="92500" lnSpcReduction="10000"/>
          </a:bodyPr>
          <a:lstStyle/>
          <a:p>
            <a:pPr marL="0" indent="0" algn="r" rtl="1">
              <a:buNone/>
            </a:pPr>
            <a:r>
              <a:rPr lang="fa-IR" dirty="0"/>
              <a:t>عبارت </a:t>
            </a:r>
            <a:r>
              <a:rPr lang="en-US" dirty="0"/>
              <a:t>  insert into</a:t>
            </a:r>
            <a:r>
              <a:rPr lang="fa-IR" dirty="0"/>
              <a:t>:</a:t>
            </a:r>
            <a:endParaRPr lang="en-US" dirty="0"/>
          </a:p>
          <a:p>
            <a:pPr marL="0" indent="0" algn="r" rtl="1">
              <a:buNone/>
            </a:pPr>
            <a:r>
              <a:rPr lang="fa-IR" dirty="0"/>
              <a:t>این عبارت برای درج سطر جدیدی در جدول استفاده می شود. در ضمن ترتیب اطلاعات باید به ترتیب فیلدهای جدول باشد.</a:t>
            </a:r>
            <a:endParaRPr lang="en-US" dirty="0"/>
          </a:p>
          <a:p>
            <a:pPr marL="0" indent="0">
              <a:buNone/>
            </a:pPr>
            <a:r>
              <a:rPr lang="en-US" dirty="0"/>
              <a:t>Insert into </a:t>
            </a:r>
            <a:r>
              <a:rPr lang="fa-IR" dirty="0"/>
              <a:t>نام جدول</a:t>
            </a:r>
            <a:endParaRPr lang="en-US" dirty="0"/>
          </a:p>
          <a:p>
            <a:pPr marL="0" indent="0">
              <a:buNone/>
            </a:pPr>
            <a:r>
              <a:rPr lang="en-US" dirty="0"/>
              <a:t> </a:t>
            </a:r>
            <a:r>
              <a:rPr lang="en-US" smtClean="0"/>
              <a:t>Values(</a:t>
            </a:r>
            <a:r>
              <a:rPr lang="fa-IR" smtClean="0"/>
              <a:t>(.......</a:t>
            </a:r>
            <a:r>
              <a:rPr lang="fa-IR" dirty="0"/>
              <a:t>و مقدار فیلد3 </a:t>
            </a:r>
            <a:r>
              <a:rPr lang="fa-IR" dirty="0" smtClean="0"/>
              <a:t>ومقدار فیلد 2و مقدار فیلد 1</a:t>
            </a:r>
            <a:endParaRPr lang="en-US" dirty="0"/>
          </a:p>
          <a:p>
            <a:pPr marL="0" indent="0" algn="r" rtl="1">
              <a:buNone/>
            </a:pPr>
            <a:r>
              <a:rPr lang="fa-IR" dirty="0"/>
              <a:t> </a:t>
            </a:r>
            <a:endParaRPr lang="fa-IR" dirty="0" smtClean="0"/>
          </a:p>
          <a:p>
            <a:pPr marL="0" indent="0" algn="r" rtl="1">
              <a:buNone/>
            </a:pPr>
            <a:r>
              <a:rPr lang="fa-IR" dirty="0" smtClean="0"/>
              <a:t>مثال</a:t>
            </a:r>
            <a:r>
              <a:rPr lang="fa-IR" dirty="0"/>
              <a:t>: اطلاعات دانشجویی با مشخصات  </a:t>
            </a:r>
            <a:r>
              <a:rPr lang="en-US" dirty="0" err="1"/>
              <a:t>zahra</a:t>
            </a:r>
            <a:r>
              <a:rPr lang="en-US" dirty="0"/>
              <a:t> </a:t>
            </a:r>
            <a:r>
              <a:rPr lang="en-US" dirty="0" err="1"/>
              <a:t>salari</a:t>
            </a:r>
            <a:r>
              <a:rPr lang="en-US" dirty="0"/>
              <a:t> </a:t>
            </a:r>
            <a:r>
              <a:rPr lang="fa-IR" dirty="0"/>
              <a:t>وبا شماره دانشجویی 110که در رشته </a:t>
            </a:r>
            <a:r>
              <a:rPr lang="en-US" dirty="0" err="1"/>
              <a:t>narmafzar</a:t>
            </a:r>
            <a:r>
              <a:rPr lang="fa-IR" dirty="0"/>
              <a:t>و در مقطع </a:t>
            </a:r>
            <a:r>
              <a:rPr lang="en-US" dirty="0" err="1"/>
              <a:t>kardani</a:t>
            </a:r>
            <a:r>
              <a:rPr lang="en-US" dirty="0"/>
              <a:t>  </a:t>
            </a:r>
            <a:r>
              <a:rPr lang="fa-IR" dirty="0"/>
              <a:t>است را به لیست دانشجویان اضافه کنید</a:t>
            </a:r>
            <a:r>
              <a:rPr lang="fa-IR" dirty="0" smtClean="0"/>
              <a:t>؟</a:t>
            </a:r>
          </a:p>
          <a:p>
            <a:pPr marL="0" indent="0" algn="r" rtl="1">
              <a:buNone/>
            </a:pPr>
            <a:endParaRPr lang="en-US" dirty="0"/>
          </a:p>
          <a:p>
            <a:pPr marL="0" indent="0" rtl="1">
              <a:buNone/>
            </a:pPr>
            <a:r>
              <a:rPr lang="en-US" b="1" dirty="0"/>
              <a:t>Insert into </a:t>
            </a:r>
            <a:r>
              <a:rPr lang="en-US" b="1" dirty="0" err="1"/>
              <a:t>st</a:t>
            </a:r>
            <a:endParaRPr lang="en-US" b="1" dirty="0"/>
          </a:p>
          <a:p>
            <a:pPr marL="0" indent="0">
              <a:buNone/>
            </a:pPr>
            <a:r>
              <a:rPr lang="en-US" b="1" dirty="0"/>
              <a:t>Values(110,Zahra,salari,narmafzar,kardani,computer)</a:t>
            </a:r>
          </a:p>
        </p:txBody>
      </p:sp>
    </p:spTree>
    <p:extLst>
      <p:ext uri="{BB962C8B-B14F-4D97-AF65-F5344CB8AC3E}">
        <p14:creationId xmlns:p14="http://schemas.microsoft.com/office/powerpoint/2010/main" val="15957930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3937715"/>
          </a:xfrm>
        </p:spPr>
        <p:txBody>
          <a:bodyPr/>
          <a:lstStyle/>
          <a:p>
            <a:pPr marL="0" indent="0" algn="r">
              <a:buNone/>
            </a:pPr>
            <a:r>
              <a:rPr lang="fa-IR" dirty="0"/>
              <a:t>خروجی:</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555283407"/>
              </p:ext>
            </p:extLst>
          </p:nvPr>
        </p:nvGraphicFramePr>
        <p:xfrm>
          <a:off x="1959927" y="1635615"/>
          <a:ext cx="5982970" cy="2350061"/>
        </p:xfrm>
        <a:graphic>
          <a:graphicData uri="http://schemas.openxmlformats.org/drawingml/2006/table">
            <a:tbl>
              <a:tblPr firstRow="1" firstCol="1" bandRow="1">
                <a:tableStyleId>{5C22544A-7EE6-4342-B048-85BDC9FD1C3A}</a:tableStyleId>
              </a:tblPr>
              <a:tblGrid>
                <a:gridCol w="996950"/>
                <a:gridCol w="996950"/>
                <a:gridCol w="996950"/>
                <a:gridCol w="996950"/>
                <a:gridCol w="997585"/>
                <a:gridCol w="997585"/>
              </a:tblGrid>
              <a:tr h="595451">
                <a:tc>
                  <a:txBody>
                    <a:bodyPr/>
                    <a:lstStyle/>
                    <a:p>
                      <a:pPr marL="0" marR="0" algn="r" rtl="1">
                        <a:lnSpc>
                          <a:spcPct val="107000"/>
                        </a:lnSpc>
                        <a:spcBef>
                          <a:spcPts val="0"/>
                        </a:spcBef>
                        <a:spcAft>
                          <a:spcPts val="0"/>
                        </a:spcAft>
                      </a:pPr>
                      <a:r>
                        <a:rPr lang="en-US" sz="1100" dirty="0">
                          <a:effectLst/>
                        </a:rPr>
                        <a:t> </a:t>
                      </a:r>
                      <a:r>
                        <a:rPr lang="en-US" sz="1000" dirty="0" err="1" smtClean="0">
                          <a:effectLst/>
                        </a:rPr>
                        <a:t>stdeid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tabLst>
                          <a:tab pos="426085" algn="ctr"/>
                          <a:tab pos="852170" algn="r"/>
                        </a:tabLst>
                      </a:pPr>
                      <a:r>
                        <a:rPr lang="en-US" sz="1100" dirty="0">
                          <a:effectLst/>
                        </a:rPr>
                        <a:t>	</a:t>
                      </a:r>
                      <a:r>
                        <a:rPr lang="en-US" sz="1100" dirty="0" err="1" smtClean="0">
                          <a:effectLst/>
                        </a:rPr>
                        <a:t>stdeg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100" dirty="0" err="1" smtClean="0">
                          <a:effectLst/>
                        </a:rPr>
                        <a:t>stmjr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100" dirty="0" err="1" smtClean="0">
                          <a:effectLst/>
                        </a:rPr>
                        <a:t>stfamily</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100" dirty="0" err="1" smtClean="0">
                          <a:effectLst/>
                        </a:rPr>
                        <a:t>stname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tabLst>
                          <a:tab pos="426085" algn="ctr"/>
                        </a:tabLst>
                      </a:pPr>
                      <a:r>
                        <a:rPr lang="en-US" sz="1100" dirty="0" err="1" smtClean="0">
                          <a:effectLst/>
                        </a:rPr>
                        <a:t>Stid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46775">
                <a:tc>
                  <a:txBody>
                    <a:bodyPr/>
                    <a:lstStyle/>
                    <a:p>
                      <a:pPr marL="0" marR="0" algn="r">
                        <a:lnSpc>
                          <a:spcPct val="107000"/>
                        </a:lnSpc>
                        <a:spcBef>
                          <a:spcPts val="0"/>
                        </a:spcBef>
                        <a:spcAft>
                          <a:spcPts val="0"/>
                        </a:spcAft>
                      </a:pPr>
                      <a:r>
                        <a:rPr lang="en-US" sz="1100">
                          <a:effectLst/>
                        </a:rPr>
                        <a:t>computer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kardani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narmafzar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ahmadi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zahra</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dirty="0">
                          <a:effectLst/>
                        </a:rPr>
                        <a:t>100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67510">
                <a:tc>
                  <a:txBody>
                    <a:bodyPr/>
                    <a:lstStyle/>
                    <a:p>
                      <a:pPr marL="0" marR="0" algn="r">
                        <a:lnSpc>
                          <a:spcPct val="107000"/>
                        </a:lnSpc>
                        <a:spcBef>
                          <a:spcPts val="0"/>
                        </a:spcBef>
                        <a:spcAft>
                          <a:spcPts val="0"/>
                        </a:spcAft>
                      </a:pPr>
                      <a:r>
                        <a:rPr lang="en-US" sz="1100">
                          <a:effectLst/>
                        </a:rPr>
                        <a:t>computer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kardani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narmafzar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rajabi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sara</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dirty="0">
                          <a:effectLst/>
                        </a:rPr>
                        <a:t>101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46775">
                <a:tc>
                  <a:txBody>
                    <a:bodyPr/>
                    <a:lstStyle/>
                    <a:p>
                      <a:pPr marL="0" marR="0" algn="r">
                        <a:lnSpc>
                          <a:spcPct val="107000"/>
                        </a:lnSpc>
                        <a:spcBef>
                          <a:spcPts val="0"/>
                        </a:spcBef>
                        <a:spcAft>
                          <a:spcPts val="0"/>
                        </a:spcAft>
                      </a:pPr>
                      <a:r>
                        <a:rPr lang="en-US" sz="1100">
                          <a:effectLst/>
                        </a:rPr>
                        <a:t>computer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Kardani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sakhtafzar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kazemi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sahar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dirty="0">
                          <a:effectLst/>
                        </a:rPr>
                        <a:t>102</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46775">
                <a:tc>
                  <a:txBody>
                    <a:bodyPr/>
                    <a:lstStyle/>
                    <a:p>
                      <a:pPr marL="0" marR="0" algn="r">
                        <a:lnSpc>
                          <a:spcPct val="107000"/>
                        </a:lnSpc>
                        <a:spcBef>
                          <a:spcPts val="0"/>
                        </a:spcBef>
                        <a:spcAft>
                          <a:spcPts val="0"/>
                        </a:spcAft>
                      </a:pPr>
                      <a:r>
                        <a:rPr lang="en-US" sz="1100">
                          <a:effectLst/>
                        </a:rPr>
                        <a:t>computer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kardani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sakhtafzar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hamidi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negar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dirty="0">
                          <a:effectLst/>
                        </a:rPr>
                        <a:t>103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46775">
                <a:tc>
                  <a:txBody>
                    <a:bodyPr/>
                    <a:lstStyle/>
                    <a:p>
                      <a:pPr marL="0" marR="0" algn="r">
                        <a:lnSpc>
                          <a:spcPct val="107000"/>
                        </a:lnSpc>
                        <a:spcBef>
                          <a:spcPts val="0"/>
                        </a:spcBef>
                        <a:spcAft>
                          <a:spcPts val="0"/>
                        </a:spcAft>
                      </a:pPr>
                      <a:r>
                        <a:rPr lang="en-US" sz="1100">
                          <a:effectLst/>
                        </a:rPr>
                        <a:t>computer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kardani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narmafzar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salari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zahra</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dirty="0">
                          <a:effectLst/>
                        </a:rPr>
                        <a:t>110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34967121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5302876"/>
          </a:xfrm>
        </p:spPr>
        <p:txBody>
          <a:bodyPr/>
          <a:lstStyle/>
          <a:p>
            <a:pPr marL="0" indent="0" algn="r" rtl="1">
              <a:buNone/>
            </a:pPr>
            <a:r>
              <a:rPr lang="fa-IR" dirty="0"/>
              <a:t>عبارت</a:t>
            </a:r>
            <a:r>
              <a:rPr lang="en-US" dirty="0"/>
              <a:t>  update</a:t>
            </a:r>
            <a:r>
              <a:rPr lang="fa-IR" dirty="0"/>
              <a:t>:</a:t>
            </a:r>
            <a:endParaRPr lang="en-US" dirty="0"/>
          </a:p>
          <a:p>
            <a:pPr marL="0" indent="0" algn="r" rtl="1">
              <a:buNone/>
            </a:pPr>
            <a:r>
              <a:rPr lang="fa-IR" dirty="0"/>
              <a:t>برای آپدیت کردن و ویرایش کردن رکوردهای یک جدول استفاده می شود.</a:t>
            </a:r>
            <a:endParaRPr lang="en-US" dirty="0"/>
          </a:p>
          <a:p>
            <a:pPr marL="0" indent="0" rtl="1">
              <a:buNone/>
            </a:pPr>
            <a:r>
              <a:rPr lang="en-US" dirty="0"/>
              <a:t>	</a:t>
            </a:r>
            <a:r>
              <a:rPr lang="fa-IR" dirty="0"/>
              <a:t>نام جدول</a:t>
            </a:r>
            <a:r>
              <a:rPr lang="en-US" dirty="0"/>
              <a:t>	Update  </a:t>
            </a:r>
            <a:r>
              <a:rPr lang="fa-IR" dirty="0"/>
              <a:t>  </a:t>
            </a:r>
            <a:endParaRPr lang="en-US" dirty="0"/>
          </a:p>
          <a:p>
            <a:pPr marL="0" indent="0" rtl="1">
              <a:buNone/>
            </a:pPr>
            <a:r>
              <a:rPr lang="en-US" dirty="0"/>
              <a:t>	</a:t>
            </a:r>
            <a:r>
              <a:rPr lang="fa-IR" dirty="0" smtClean="0"/>
              <a:t>مقدار </a:t>
            </a:r>
            <a:r>
              <a:rPr lang="fa-IR" dirty="0"/>
              <a:t>جدید</a:t>
            </a:r>
            <a:r>
              <a:rPr lang="en-US" dirty="0"/>
              <a:t>	</a:t>
            </a:r>
            <a:r>
              <a:rPr lang="fa-IR" dirty="0"/>
              <a:t>=</a:t>
            </a:r>
            <a:r>
              <a:rPr lang="en-US" dirty="0"/>
              <a:t>	</a:t>
            </a:r>
            <a:r>
              <a:rPr lang="fa-IR" dirty="0"/>
              <a:t>نام فیلد</a:t>
            </a:r>
            <a:r>
              <a:rPr lang="en-US" dirty="0"/>
              <a:t>	Set </a:t>
            </a:r>
          </a:p>
          <a:p>
            <a:pPr marL="0" indent="0" rtl="1">
              <a:buNone/>
            </a:pPr>
            <a:r>
              <a:rPr lang="en-US" dirty="0"/>
              <a:t>	</a:t>
            </a:r>
            <a:r>
              <a:rPr lang="fa-IR" dirty="0"/>
              <a:t>مقدار قبلی=نام فیلد</a:t>
            </a:r>
            <a:r>
              <a:rPr lang="en-US" dirty="0"/>
              <a:t>	Where   </a:t>
            </a:r>
          </a:p>
          <a:p>
            <a:pPr marL="0" indent="0" algn="r" rtl="1">
              <a:buNone/>
            </a:pPr>
            <a:endParaRPr lang="fa-IR" dirty="0" smtClean="0"/>
          </a:p>
          <a:p>
            <a:pPr marL="0" indent="0" algn="r" rtl="1">
              <a:buNone/>
            </a:pPr>
            <a:r>
              <a:rPr lang="fa-IR" dirty="0" smtClean="0"/>
              <a:t>مثال </a:t>
            </a:r>
            <a:r>
              <a:rPr lang="fa-IR" dirty="0"/>
              <a:t>:نام دانشجویی با شماره دانشجویی 110 را به </a:t>
            </a:r>
            <a:r>
              <a:rPr lang="en-US" dirty="0"/>
              <a:t> </a:t>
            </a:r>
            <a:r>
              <a:rPr lang="en-US" dirty="0" err="1"/>
              <a:t>neda</a:t>
            </a:r>
            <a:r>
              <a:rPr lang="en-US" dirty="0"/>
              <a:t> </a:t>
            </a:r>
            <a:r>
              <a:rPr lang="fa-IR" dirty="0"/>
              <a:t>تغییر دهید؟</a:t>
            </a:r>
            <a:endParaRPr lang="en-US" dirty="0"/>
          </a:p>
          <a:p>
            <a:pPr marL="0" indent="0" rtl="1">
              <a:buNone/>
            </a:pPr>
            <a:r>
              <a:rPr lang="en-US" b="1" dirty="0"/>
              <a:t>Update </a:t>
            </a:r>
            <a:r>
              <a:rPr lang="en-US" b="1" dirty="0" err="1"/>
              <a:t>st</a:t>
            </a:r>
            <a:endParaRPr lang="en-US" b="1" dirty="0"/>
          </a:p>
          <a:p>
            <a:pPr marL="0" indent="0" rtl="1">
              <a:buNone/>
            </a:pPr>
            <a:r>
              <a:rPr lang="en-US" b="1" dirty="0"/>
              <a:t>Set </a:t>
            </a:r>
            <a:r>
              <a:rPr lang="en-US" b="1" dirty="0" err="1"/>
              <a:t>stname</a:t>
            </a:r>
            <a:r>
              <a:rPr lang="en-US" b="1" dirty="0"/>
              <a:t>=</a:t>
            </a:r>
            <a:r>
              <a:rPr lang="en-US" b="1" dirty="0" err="1"/>
              <a:t>neda</a:t>
            </a:r>
            <a:endParaRPr lang="en-US" b="1" dirty="0"/>
          </a:p>
          <a:p>
            <a:pPr marL="0" indent="0" rtl="1">
              <a:buNone/>
            </a:pPr>
            <a:r>
              <a:rPr lang="en-US" b="1" dirty="0"/>
              <a:t>Where </a:t>
            </a:r>
            <a:r>
              <a:rPr lang="en-US" b="1" dirty="0" err="1"/>
              <a:t>stid</a:t>
            </a:r>
            <a:r>
              <a:rPr lang="en-US" b="1" dirty="0"/>
              <a:t>=110</a:t>
            </a:r>
          </a:p>
          <a:p>
            <a:endParaRPr lang="en-US" dirty="0"/>
          </a:p>
        </p:txBody>
      </p:sp>
    </p:spTree>
    <p:extLst>
      <p:ext uri="{BB962C8B-B14F-4D97-AF65-F5344CB8AC3E}">
        <p14:creationId xmlns:p14="http://schemas.microsoft.com/office/powerpoint/2010/main" val="23241936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4530144"/>
          </a:xfrm>
        </p:spPr>
        <p:txBody>
          <a:bodyPr/>
          <a:lstStyle/>
          <a:p>
            <a:pPr marL="0" indent="0" algn="r">
              <a:buNone/>
            </a:pPr>
            <a:r>
              <a:rPr lang="fa-IR" dirty="0" smtClean="0"/>
              <a:t>خروجی:</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838104810"/>
              </p:ext>
            </p:extLst>
          </p:nvPr>
        </p:nvGraphicFramePr>
        <p:xfrm>
          <a:off x="1959221" y="2269901"/>
          <a:ext cx="5982970" cy="2350061"/>
        </p:xfrm>
        <a:graphic>
          <a:graphicData uri="http://schemas.openxmlformats.org/drawingml/2006/table">
            <a:tbl>
              <a:tblPr firstRow="1" firstCol="1" bandRow="1">
                <a:tableStyleId>{5C22544A-7EE6-4342-B048-85BDC9FD1C3A}</a:tableStyleId>
              </a:tblPr>
              <a:tblGrid>
                <a:gridCol w="996950"/>
                <a:gridCol w="996950"/>
                <a:gridCol w="996950"/>
                <a:gridCol w="996950"/>
                <a:gridCol w="997585"/>
                <a:gridCol w="997585"/>
              </a:tblGrid>
              <a:tr h="595451">
                <a:tc>
                  <a:txBody>
                    <a:bodyPr/>
                    <a:lstStyle/>
                    <a:p>
                      <a:pPr marL="0" marR="0" algn="r" rtl="1">
                        <a:lnSpc>
                          <a:spcPct val="107000"/>
                        </a:lnSpc>
                        <a:spcBef>
                          <a:spcPts val="0"/>
                        </a:spcBef>
                        <a:spcAft>
                          <a:spcPts val="0"/>
                        </a:spcAft>
                      </a:pPr>
                      <a:r>
                        <a:rPr lang="en-US" sz="1100" dirty="0">
                          <a:effectLst/>
                        </a:rPr>
                        <a:t> </a:t>
                      </a:r>
                      <a:r>
                        <a:rPr lang="en-US" sz="1000" dirty="0" err="1" smtClean="0">
                          <a:effectLst/>
                        </a:rPr>
                        <a:t>stdeid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tabLst>
                          <a:tab pos="426085" algn="ctr"/>
                          <a:tab pos="852170" algn="r"/>
                        </a:tabLst>
                      </a:pPr>
                      <a:r>
                        <a:rPr lang="en-US" sz="1100" dirty="0">
                          <a:effectLst/>
                        </a:rPr>
                        <a:t>	</a:t>
                      </a:r>
                      <a:r>
                        <a:rPr lang="en-US" sz="1100" dirty="0" err="1" smtClean="0">
                          <a:effectLst/>
                        </a:rPr>
                        <a:t>stdeg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100" dirty="0" err="1" smtClean="0">
                          <a:effectLst/>
                        </a:rPr>
                        <a:t>stmjr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100" dirty="0" err="1" smtClean="0">
                          <a:effectLst/>
                        </a:rPr>
                        <a:t>stfamily</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100" dirty="0" err="1" smtClean="0">
                          <a:effectLst/>
                        </a:rPr>
                        <a:t>stname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tabLst>
                          <a:tab pos="426085" algn="ctr"/>
                        </a:tabLst>
                      </a:pPr>
                      <a:r>
                        <a:rPr lang="en-US" sz="1100" dirty="0" err="1" smtClean="0">
                          <a:effectLst/>
                        </a:rPr>
                        <a:t>Stid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46775">
                <a:tc>
                  <a:txBody>
                    <a:bodyPr/>
                    <a:lstStyle/>
                    <a:p>
                      <a:pPr marL="0" marR="0" algn="r">
                        <a:lnSpc>
                          <a:spcPct val="107000"/>
                        </a:lnSpc>
                        <a:spcBef>
                          <a:spcPts val="0"/>
                        </a:spcBef>
                        <a:spcAft>
                          <a:spcPts val="0"/>
                        </a:spcAft>
                      </a:pPr>
                      <a:r>
                        <a:rPr lang="en-US" sz="1100">
                          <a:effectLst/>
                        </a:rPr>
                        <a:t>computer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kardani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narmafzar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ahmadi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zahra</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dirty="0">
                          <a:effectLst/>
                        </a:rPr>
                        <a:t>100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67510">
                <a:tc>
                  <a:txBody>
                    <a:bodyPr/>
                    <a:lstStyle/>
                    <a:p>
                      <a:pPr marL="0" marR="0" algn="r">
                        <a:lnSpc>
                          <a:spcPct val="107000"/>
                        </a:lnSpc>
                        <a:spcBef>
                          <a:spcPts val="0"/>
                        </a:spcBef>
                        <a:spcAft>
                          <a:spcPts val="0"/>
                        </a:spcAft>
                      </a:pPr>
                      <a:r>
                        <a:rPr lang="en-US" sz="1100">
                          <a:effectLst/>
                        </a:rPr>
                        <a:t>computer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kardani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narmafzar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rajabi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sara</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dirty="0">
                          <a:effectLst/>
                        </a:rPr>
                        <a:t>101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46775">
                <a:tc>
                  <a:txBody>
                    <a:bodyPr/>
                    <a:lstStyle/>
                    <a:p>
                      <a:pPr marL="0" marR="0" algn="r">
                        <a:lnSpc>
                          <a:spcPct val="107000"/>
                        </a:lnSpc>
                        <a:spcBef>
                          <a:spcPts val="0"/>
                        </a:spcBef>
                        <a:spcAft>
                          <a:spcPts val="0"/>
                        </a:spcAft>
                      </a:pPr>
                      <a:r>
                        <a:rPr lang="en-US" sz="1100">
                          <a:effectLst/>
                        </a:rPr>
                        <a:t>computer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Kardani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sakhtafzar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kazemi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sahar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dirty="0">
                          <a:effectLst/>
                        </a:rPr>
                        <a:t>102</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46775">
                <a:tc>
                  <a:txBody>
                    <a:bodyPr/>
                    <a:lstStyle/>
                    <a:p>
                      <a:pPr marL="0" marR="0" algn="r">
                        <a:lnSpc>
                          <a:spcPct val="107000"/>
                        </a:lnSpc>
                        <a:spcBef>
                          <a:spcPts val="0"/>
                        </a:spcBef>
                        <a:spcAft>
                          <a:spcPts val="0"/>
                        </a:spcAft>
                      </a:pPr>
                      <a:r>
                        <a:rPr lang="en-US" sz="1100">
                          <a:effectLst/>
                        </a:rPr>
                        <a:t>computer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kardani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sakhtafzar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hamidi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negar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dirty="0">
                          <a:effectLst/>
                        </a:rPr>
                        <a:t>103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46775">
                <a:tc>
                  <a:txBody>
                    <a:bodyPr/>
                    <a:lstStyle/>
                    <a:p>
                      <a:pPr marL="0" marR="0" algn="r">
                        <a:lnSpc>
                          <a:spcPct val="107000"/>
                        </a:lnSpc>
                        <a:spcBef>
                          <a:spcPts val="0"/>
                        </a:spcBef>
                        <a:spcAft>
                          <a:spcPts val="0"/>
                        </a:spcAft>
                      </a:pPr>
                      <a:r>
                        <a:rPr lang="en-US" sz="1100">
                          <a:effectLst/>
                        </a:rPr>
                        <a:t>computer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kardani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narmafzar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salari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dirty="0" err="1" smtClean="0">
                          <a:effectLst/>
                          <a:latin typeface="+mn-lt"/>
                          <a:ea typeface="+mn-ea"/>
                          <a:cs typeface="+mn-cs"/>
                        </a:rPr>
                        <a:t>neda</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dirty="0">
                          <a:effectLst/>
                        </a:rPr>
                        <a:t>110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14232091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2" y="685800"/>
            <a:ext cx="8534400" cy="4877873"/>
          </a:xfrm>
        </p:spPr>
        <p:txBody>
          <a:bodyPr/>
          <a:lstStyle/>
          <a:p>
            <a:pPr marL="0" indent="0" algn="r" rtl="1">
              <a:buNone/>
            </a:pPr>
            <a:r>
              <a:rPr lang="en-US" dirty="0"/>
              <a:t> </a:t>
            </a:r>
            <a:r>
              <a:rPr lang="fa-IR" dirty="0" smtClean="0"/>
              <a:t>عبارت </a:t>
            </a:r>
            <a:r>
              <a:rPr lang="en-US" dirty="0"/>
              <a:t>delete </a:t>
            </a:r>
            <a:r>
              <a:rPr lang="fa-IR" dirty="0"/>
              <a:t>:</a:t>
            </a:r>
            <a:endParaRPr lang="en-US" dirty="0"/>
          </a:p>
          <a:p>
            <a:pPr marL="0" indent="0" algn="r" rtl="1">
              <a:buNone/>
            </a:pPr>
            <a:r>
              <a:rPr lang="fa-IR" dirty="0"/>
              <a:t>برای حذف سطرهای یک جدول استفاده می شود.</a:t>
            </a:r>
            <a:endParaRPr lang="en-US" dirty="0"/>
          </a:p>
          <a:p>
            <a:pPr marL="0" indent="0" rtl="1">
              <a:buNone/>
            </a:pPr>
            <a:r>
              <a:rPr lang="en-US" dirty="0"/>
              <a:t>	</a:t>
            </a:r>
            <a:r>
              <a:rPr lang="fa-IR" dirty="0"/>
              <a:t>نام</a:t>
            </a:r>
            <a:r>
              <a:rPr lang="en-US" dirty="0"/>
              <a:t>	</a:t>
            </a:r>
            <a:r>
              <a:rPr lang="fa-IR" dirty="0"/>
              <a:t> جدول</a:t>
            </a:r>
            <a:r>
              <a:rPr lang="en-US" b="1" dirty="0"/>
              <a:t>Delete from          </a:t>
            </a:r>
          </a:p>
          <a:p>
            <a:pPr marL="0" indent="0" rtl="1">
              <a:buNone/>
            </a:pPr>
            <a:r>
              <a:rPr lang="en-US" dirty="0"/>
              <a:t>	</a:t>
            </a:r>
            <a:r>
              <a:rPr lang="fa-IR" dirty="0"/>
              <a:t>مقدار فیلد = نام فیلد</a:t>
            </a:r>
            <a:r>
              <a:rPr lang="en-US" dirty="0"/>
              <a:t>	 </a:t>
            </a:r>
            <a:r>
              <a:rPr lang="en-US" b="1" dirty="0"/>
              <a:t>Where</a:t>
            </a:r>
            <a:r>
              <a:rPr lang="en-US" dirty="0"/>
              <a:t> </a:t>
            </a:r>
          </a:p>
          <a:p>
            <a:pPr marL="0" indent="0" algn="r" rtl="1">
              <a:buNone/>
            </a:pPr>
            <a:r>
              <a:rPr lang="fa-IR" dirty="0"/>
              <a:t>حذف همه سطر ها در یک جدول بدون حذف جدول ممکن است به این معنی که ساختار ،ویژگی ها و فهرست های جدول دست نخورده باقی خواهند ماند.</a:t>
            </a:r>
            <a:endParaRPr lang="en-US" dirty="0"/>
          </a:p>
          <a:p>
            <a:pPr marL="0" indent="0" rtl="1">
              <a:buNone/>
            </a:pPr>
            <a:r>
              <a:rPr lang="fa-IR" dirty="0"/>
              <a:t>نام</a:t>
            </a:r>
            <a:r>
              <a:rPr lang="en-US" dirty="0"/>
              <a:t>	</a:t>
            </a:r>
            <a:r>
              <a:rPr lang="fa-IR" dirty="0"/>
              <a:t> جدول</a:t>
            </a:r>
            <a:r>
              <a:rPr lang="en-US" b="1" dirty="0"/>
              <a:t>Delete  </a:t>
            </a:r>
            <a:r>
              <a:rPr lang="en-US" b="1" dirty="0" smtClean="0"/>
              <a:t>from</a:t>
            </a:r>
            <a:r>
              <a:rPr lang="fa-IR" b="1" dirty="0" smtClean="0"/>
              <a:t> </a:t>
            </a:r>
            <a:endParaRPr lang="fa-IR" dirty="0" smtClean="0"/>
          </a:p>
          <a:p>
            <a:pPr marL="0" indent="0" algn="r" rtl="1">
              <a:buNone/>
            </a:pPr>
            <a:r>
              <a:rPr lang="fa-IR" dirty="0" smtClean="0"/>
              <a:t>مثال</a:t>
            </a:r>
            <a:r>
              <a:rPr lang="fa-IR" dirty="0"/>
              <a:t>: مشخصات دانشجویی با شماره دانشجویی 100 را حذف کنید؟</a:t>
            </a:r>
            <a:endParaRPr lang="en-US" dirty="0"/>
          </a:p>
          <a:p>
            <a:pPr marL="0" indent="0" rtl="1">
              <a:buNone/>
            </a:pPr>
            <a:r>
              <a:rPr lang="fa-IR" dirty="0"/>
              <a:t> </a:t>
            </a:r>
            <a:r>
              <a:rPr lang="en-US" b="1" dirty="0"/>
              <a:t>Delete </a:t>
            </a:r>
            <a:r>
              <a:rPr lang="en-US" b="1" dirty="0" err="1"/>
              <a:t>st</a:t>
            </a:r>
            <a:endParaRPr lang="en-US" b="1" dirty="0"/>
          </a:p>
          <a:p>
            <a:pPr marL="0" indent="0" rtl="1">
              <a:buNone/>
            </a:pPr>
            <a:r>
              <a:rPr lang="en-US" b="1" dirty="0" smtClean="0"/>
              <a:t>W</a:t>
            </a:r>
            <a:r>
              <a:rPr lang="en-US" b="1" dirty="0"/>
              <a:t>h</a:t>
            </a:r>
            <a:r>
              <a:rPr lang="en-US" b="1" dirty="0" smtClean="0"/>
              <a:t>ere </a:t>
            </a:r>
            <a:r>
              <a:rPr lang="en-US" b="1" dirty="0" err="1" smtClean="0"/>
              <a:t>stid</a:t>
            </a:r>
            <a:r>
              <a:rPr lang="en-US" b="1" dirty="0" smtClean="0"/>
              <a:t>=100</a:t>
            </a:r>
            <a:r>
              <a:rPr lang="fa-IR" b="1" dirty="0"/>
              <a:t> </a:t>
            </a:r>
            <a:endParaRPr lang="en-US" b="1" dirty="0" smtClean="0"/>
          </a:p>
          <a:p>
            <a:pPr marL="0" indent="0" algn="r" rtl="1">
              <a:buNone/>
            </a:pPr>
            <a:r>
              <a:rPr lang="en-US" b="1" dirty="0" smtClean="0"/>
              <a:t>       </a:t>
            </a:r>
            <a:endParaRPr lang="en-US" b="1" dirty="0"/>
          </a:p>
        </p:txBody>
      </p:sp>
    </p:spTree>
    <p:extLst>
      <p:ext uri="{BB962C8B-B14F-4D97-AF65-F5344CB8AC3E}">
        <p14:creationId xmlns:p14="http://schemas.microsoft.com/office/powerpoint/2010/main" val="4358722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a:buNone/>
            </a:pPr>
            <a:r>
              <a:rPr lang="fa-IR" dirty="0" smtClean="0"/>
              <a:t>خروجی</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74922977"/>
              </p:ext>
            </p:extLst>
          </p:nvPr>
        </p:nvGraphicFramePr>
        <p:xfrm>
          <a:off x="1830433" y="2269901"/>
          <a:ext cx="5982970" cy="2003286"/>
        </p:xfrm>
        <a:graphic>
          <a:graphicData uri="http://schemas.openxmlformats.org/drawingml/2006/table">
            <a:tbl>
              <a:tblPr firstRow="1" firstCol="1" bandRow="1">
                <a:tableStyleId>{5C22544A-7EE6-4342-B048-85BDC9FD1C3A}</a:tableStyleId>
              </a:tblPr>
              <a:tblGrid>
                <a:gridCol w="996950"/>
                <a:gridCol w="996950"/>
                <a:gridCol w="996950"/>
                <a:gridCol w="996950"/>
                <a:gridCol w="997585"/>
                <a:gridCol w="997585"/>
              </a:tblGrid>
              <a:tr h="595451">
                <a:tc>
                  <a:txBody>
                    <a:bodyPr/>
                    <a:lstStyle/>
                    <a:p>
                      <a:pPr marL="0" marR="0" algn="r" rtl="1">
                        <a:lnSpc>
                          <a:spcPct val="107000"/>
                        </a:lnSpc>
                        <a:spcBef>
                          <a:spcPts val="0"/>
                        </a:spcBef>
                        <a:spcAft>
                          <a:spcPts val="0"/>
                        </a:spcAft>
                      </a:pPr>
                      <a:r>
                        <a:rPr lang="en-US" sz="1100" dirty="0">
                          <a:effectLst/>
                        </a:rPr>
                        <a:t> </a:t>
                      </a:r>
                      <a:r>
                        <a:rPr lang="en-US" sz="1000" dirty="0" err="1" smtClean="0">
                          <a:effectLst/>
                        </a:rPr>
                        <a:t>stdeid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tabLst>
                          <a:tab pos="426085" algn="ctr"/>
                          <a:tab pos="852170" algn="r"/>
                        </a:tabLst>
                      </a:pPr>
                      <a:r>
                        <a:rPr lang="en-US" sz="1100" dirty="0">
                          <a:effectLst/>
                        </a:rPr>
                        <a:t>	</a:t>
                      </a:r>
                      <a:r>
                        <a:rPr lang="en-US" sz="1100" dirty="0" err="1" smtClean="0">
                          <a:effectLst/>
                        </a:rPr>
                        <a:t>stdeg</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100" dirty="0" err="1" smtClean="0">
                          <a:effectLst/>
                        </a:rPr>
                        <a:t>stmjr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100" dirty="0" err="1" smtClean="0">
                          <a:effectLst/>
                        </a:rPr>
                        <a:t>stfamily</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100" dirty="0" err="1" smtClean="0">
                          <a:effectLst/>
                        </a:rPr>
                        <a:t>stname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tabLst>
                          <a:tab pos="426085" algn="ctr"/>
                        </a:tabLst>
                      </a:pPr>
                      <a:r>
                        <a:rPr lang="en-US" sz="1100" dirty="0" err="1" smtClean="0">
                          <a:effectLst/>
                        </a:rPr>
                        <a:t>Stid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67510">
                <a:tc>
                  <a:txBody>
                    <a:bodyPr/>
                    <a:lstStyle/>
                    <a:p>
                      <a:pPr marL="0" marR="0" algn="r">
                        <a:lnSpc>
                          <a:spcPct val="107000"/>
                        </a:lnSpc>
                        <a:spcBef>
                          <a:spcPts val="0"/>
                        </a:spcBef>
                        <a:spcAft>
                          <a:spcPts val="0"/>
                        </a:spcAft>
                      </a:pPr>
                      <a:r>
                        <a:rPr lang="en-US" sz="1100" dirty="0">
                          <a:effectLst/>
                        </a:rPr>
                        <a:t>computer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dirty="0" err="1">
                          <a:effectLst/>
                        </a:rPr>
                        <a:t>kardani</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dirty="0" err="1">
                          <a:effectLst/>
                        </a:rPr>
                        <a:t>narmafzar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rajabi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sara</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dirty="0">
                          <a:effectLst/>
                        </a:rPr>
                        <a:t>101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46775">
                <a:tc>
                  <a:txBody>
                    <a:bodyPr/>
                    <a:lstStyle/>
                    <a:p>
                      <a:pPr marL="0" marR="0" algn="r">
                        <a:lnSpc>
                          <a:spcPct val="107000"/>
                        </a:lnSpc>
                        <a:spcBef>
                          <a:spcPts val="0"/>
                        </a:spcBef>
                        <a:spcAft>
                          <a:spcPts val="0"/>
                        </a:spcAft>
                      </a:pPr>
                      <a:r>
                        <a:rPr lang="en-US" sz="1100">
                          <a:effectLst/>
                        </a:rPr>
                        <a:t>computer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Kardani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sakhtafzar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kazemi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sahar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dirty="0">
                          <a:effectLst/>
                        </a:rPr>
                        <a:t>102</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46775">
                <a:tc>
                  <a:txBody>
                    <a:bodyPr/>
                    <a:lstStyle/>
                    <a:p>
                      <a:pPr marL="0" marR="0" algn="r">
                        <a:lnSpc>
                          <a:spcPct val="107000"/>
                        </a:lnSpc>
                        <a:spcBef>
                          <a:spcPts val="0"/>
                        </a:spcBef>
                        <a:spcAft>
                          <a:spcPts val="0"/>
                        </a:spcAft>
                      </a:pPr>
                      <a:r>
                        <a:rPr lang="en-US" sz="1100">
                          <a:effectLst/>
                        </a:rPr>
                        <a:t>computer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kardani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sakhtafzar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hamidi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dirty="0" err="1">
                          <a:effectLst/>
                        </a:rPr>
                        <a:t>negar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dirty="0">
                          <a:effectLst/>
                        </a:rPr>
                        <a:t>103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46775">
                <a:tc>
                  <a:txBody>
                    <a:bodyPr/>
                    <a:lstStyle/>
                    <a:p>
                      <a:pPr marL="0" marR="0" algn="r">
                        <a:lnSpc>
                          <a:spcPct val="107000"/>
                        </a:lnSpc>
                        <a:spcBef>
                          <a:spcPts val="0"/>
                        </a:spcBef>
                        <a:spcAft>
                          <a:spcPts val="0"/>
                        </a:spcAft>
                      </a:pPr>
                      <a:r>
                        <a:rPr lang="en-US" sz="1100">
                          <a:effectLst/>
                        </a:rPr>
                        <a:t>computer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kardani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narmafzar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salari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dirty="0" err="1" smtClean="0">
                          <a:effectLst/>
                          <a:latin typeface="+mn-lt"/>
                          <a:ea typeface="+mn-ea"/>
                          <a:cs typeface="+mn-cs"/>
                        </a:rPr>
                        <a:t>neda</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dirty="0">
                          <a:effectLst/>
                        </a:rPr>
                        <a:t>110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32231571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378214330"/>
              </p:ext>
            </p:extLst>
          </p:nvPr>
        </p:nvGraphicFramePr>
        <p:xfrm>
          <a:off x="1622737" y="758767"/>
          <a:ext cx="7379594" cy="2847320"/>
        </p:xfrm>
        <a:graphic>
          <a:graphicData uri="http://schemas.openxmlformats.org/drawingml/2006/table">
            <a:tbl>
              <a:tblPr firstRow="1" firstCol="1" bandRow="1">
                <a:tableStyleId>{5C22544A-7EE6-4342-B048-85BDC9FD1C3A}</a:tableStyleId>
              </a:tblPr>
              <a:tblGrid>
                <a:gridCol w="1229671"/>
                <a:gridCol w="1229671"/>
                <a:gridCol w="1229671"/>
                <a:gridCol w="1229671"/>
                <a:gridCol w="1230455"/>
                <a:gridCol w="1230455"/>
              </a:tblGrid>
              <a:tr h="589417">
                <a:tc>
                  <a:txBody>
                    <a:bodyPr/>
                    <a:lstStyle/>
                    <a:p>
                      <a:pPr marL="0" marR="0" algn="r" rtl="1">
                        <a:lnSpc>
                          <a:spcPct val="107000"/>
                        </a:lnSpc>
                        <a:spcBef>
                          <a:spcPts val="0"/>
                        </a:spcBef>
                        <a:spcAft>
                          <a:spcPts val="0"/>
                        </a:spcAft>
                      </a:pPr>
                      <a:r>
                        <a:rPr lang="en-US" sz="1000" dirty="0">
                          <a:effectLst/>
                        </a:rPr>
                        <a:t> </a:t>
                      </a:r>
                      <a:r>
                        <a:rPr lang="fa-IR" sz="800" dirty="0">
                          <a:effectLst/>
                        </a:rPr>
                        <a:t>(گروه آموزشی)</a:t>
                      </a:r>
                      <a:r>
                        <a:rPr lang="en-US" sz="800" dirty="0" err="1">
                          <a:effectLst/>
                        </a:rPr>
                        <a:t>stdeid</a:t>
                      </a:r>
                      <a:endParaRPr lang="en-US" sz="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tabLst>
                          <a:tab pos="426085" algn="ctr"/>
                          <a:tab pos="852170" algn="r"/>
                        </a:tabLst>
                      </a:pPr>
                      <a:r>
                        <a:rPr lang="en-US" sz="1000" dirty="0">
                          <a:effectLst/>
                        </a:rPr>
                        <a:t>	</a:t>
                      </a:r>
                      <a:r>
                        <a:rPr lang="fa-IR" sz="1000" dirty="0">
                          <a:effectLst/>
                        </a:rPr>
                        <a:t> (مدرک)</a:t>
                      </a:r>
                      <a:r>
                        <a:rPr lang="en-US" sz="1000" dirty="0" err="1" smtClean="0">
                          <a:effectLst/>
                        </a:rPr>
                        <a:t>stdeg</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000">
                          <a:effectLst/>
                        </a:rPr>
                        <a:t>(رشته )</a:t>
                      </a:r>
                      <a:r>
                        <a:rPr lang="en-US" sz="1000">
                          <a:effectLst/>
                        </a:rPr>
                        <a:t>stmjr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000">
                          <a:effectLst/>
                        </a:rPr>
                        <a:t>(فامیل)</a:t>
                      </a:r>
                      <a:r>
                        <a:rPr lang="en-US" sz="1000">
                          <a:effectLst/>
                        </a:rPr>
                        <a:t>stfamily</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000">
                          <a:effectLst/>
                        </a:rPr>
                        <a:t>(نام)</a:t>
                      </a:r>
                      <a:r>
                        <a:rPr lang="en-US" sz="1000">
                          <a:effectLst/>
                        </a:rPr>
                        <a:t>stname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tabLst>
                          <a:tab pos="426085" algn="ctr"/>
                        </a:tabLst>
                      </a:pPr>
                      <a:r>
                        <a:rPr lang="en-US" sz="800" dirty="0">
                          <a:effectLst/>
                        </a:rPr>
                        <a:t>	</a:t>
                      </a:r>
                      <a:r>
                        <a:rPr lang="fa-IR" sz="800" dirty="0">
                          <a:effectLst/>
                        </a:rPr>
                        <a:t>شماره دانشجو)</a:t>
                      </a:r>
                      <a:r>
                        <a:rPr lang="en-US" sz="800" dirty="0">
                          <a:effectLst/>
                        </a:rPr>
                        <a:t>)</a:t>
                      </a:r>
                      <a:r>
                        <a:rPr lang="en-US" sz="800" dirty="0" err="1">
                          <a:effectLst/>
                        </a:rPr>
                        <a:t>Stid</a:t>
                      </a:r>
                      <a:endParaRPr lang="en-US" sz="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556162">
                <a:tc>
                  <a:txBody>
                    <a:bodyPr/>
                    <a:lstStyle/>
                    <a:p>
                      <a:pPr marL="0" marR="0" algn="r">
                        <a:lnSpc>
                          <a:spcPct val="107000"/>
                        </a:lnSpc>
                        <a:spcBef>
                          <a:spcPts val="0"/>
                        </a:spcBef>
                        <a:spcAft>
                          <a:spcPts val="0"/>
                        </a:spcAft>
                      </a:pPr>
                      <a:r>
                        <a:rPr lang="en-US" sz="1000">
                          <a:effectLst/>
                        </a:rPr>
                        <a:t>computer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000">
                          <a:effectLst/>
                        </a:rPr>
                        <a:t>kardani</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000">
                          <a:effectLst/>
                        </a:rPr>
                        <a:t>narmafzar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000">
                          <a:effectLst/>
                        </a:rPr>
                        <a:t>ahmadi</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000">
                          <a:effectLst/>
                        </a:rPr>
                        <a:t>zahra</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000" dirty="0">
                          <a:effectLst/>
                        </a:rPr>
                        <a:t>100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589417">
                <a:tc>
                  <a:txBody>
                    <a:bodyPr/>
                    <a:lstStyle/>
                    <a:p>
                      <a:pPr marL="0" marR="0" algn="r">
                        <a:lnSpc>
                          <a:spcPct val="107000"/>
                        </a:lnSpc>
                        <a:spcBef>
                          <a:spcPts val="0"/>
                        </a:spcBef>
                        <a:spcAft>
                          <a:spcPts val="0"/>
                        </a:spcAft>
                      </a:pPr>
                      <a:r>
                        <a:rPr lang="en-US" sz="1000">
                          <a:effectLst/>
                        </a:rPr>
                        <a:t>computer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000">
                          <a:effectLst/>
                        </a:rPr>
                        <a:t>kardani</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000">
                          <a:effectLst/>
                        </a:rPr>
                        <a:t>narmafzar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000">
                          <a:effectLst/>
                        </a:rPr>
                        <a:t>rajabi</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000">
                          <a:effectLst/>
                        </a:rPr>
                        <a:t>sara</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000" dirty="0">
                          <a:effectLst/>
                        </a:rPr>
                        <a:t>101</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556162">
                <a:tc>
                  <a:txBody>
                    <a:bodyPr/>
                    <a:lstStyle/>
                    <a:p>
                      <a:pPr marL="0" marR="0" algn="r">
                        <a:lnSpc>
                          <a:spcPct val="107000"/>
                        </a:lnSpc>
                        <a:spcBef>
                          <a:spcPts val="0"/>
                        </a:spcBef>
                        <a:spcAft>
                          <a:spcPts val="0"/>
                        </a:spcAft>
                      </a:pPr>
                      <a:r>
                        <a:rPr lang="en-US" sz="1000">
                          <a:effectLst/>
                        </a:rPr>
                        <a:t>computer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000">
                          <a:effectLst/>
                        </a:rPr>
                        <a:t>Kardani</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000">
                          <a:effectLst/>
                        </a:rPr>
                        <a:t>sakhtafzar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000">
                          <a:effectLst/>
                        </a:rPr>
                        <a:t>kazemi</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000">
                          <a:effectLst/>
                        </a:rPr>
                        <a:t>sahar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000" dirty="0">
                          <a:effectLst/>
                        </a:rPr>
                        <a:t>102</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556162">
                <a:tc>
                  <a:txBody>
                    <a:bodyPr/>
                    <a:lstStyle/>
                    <a:p>
                      <a:pPr marL="0" marR="0" algn="r">
                        <a:lnSpc>
                          <a:spcPct val="107000"/>
                        </a:lnSpc>
                        <a:spcBef>
                          <a:spcPts val="0"/>
                        </a:spcBef>
                        <a:spcAft>
                          <a:spcPts val="0"/>
                        </a:spcAft>
                      </a:pPr>
                      <a:r>
                        <a:rPr lang="en-US" sz="1000" dirty="0">
                          <a:effectLst/>
                        </a:rPr>
                        <a:t>computer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000" dirty="0" err="1">
                          <a:effectLst/>
                        </a:rPr>
                        <a:t>kardani</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000" dirty="0" err="1">
                          <a:effectLst/>
                        </a:rPr>
                        <a:t>sakhtafzar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000" dirty="0" err="1">
                          <a:effectLst/>
                        </a:rPr>
                        <a:t>hamidi</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000" dirty="0" err="1">
                          <a:effectLst/>
                        </a:rPr>
                        <a:t>negar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000" dirty="0">
                          <a:effectLst/>
                        </a:rPr>
                        <a:t>103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
        <p:nvSpPr>
          <p:cNvPr id="5" name="Rectangle 4"/>
          <p:cNvSpPr/>
          <p:nvPr/>
        </p:nvSpPr>
        <p:spPr>
          <a:xfrm>
            <a:off x="4900328" y="3801322"/>
            <a:ext cx="1567096" cy="388696"/>
          </a:xfrm>
          <a:prstGeom prst="rect">
            <a:avLst/>
          </a:prstGeom>
        </p:spPr>
        <p:txBody>
          <a:bodyPr wrap="none">
            <a:spAutoFit/>
          </a:bodyPr>
          <a:lstStyle/>
          <a:p>
            <a:pPr algn="ctr">
              <a:lnSpc>
                <a:spcPct val="107000"/>
              </a:lnSpc>
              <a:spcAft>
                <a:spcPts val="800"/>
              </a:spcAft>
              <a:tabLst>
                <a:tab pos="3562350" algn="l"/>
              </a:tabLst>
            </a:pPr>
            <a:r>
              <a:rPr lang="en-US" dirty="0">
                <a:latin typeface="Calibri" panose="020F0502020204030204" pitchFamily="34" charset="0"/>
                <a:ea typeface="Calibri" panose="020F0502020204030204" pitchFamily="34" charset="0"/>
                <a:cs typeface="Arial" panose="020B0604020202020204" pitchFamily="34" charset="0"/>
              </a:rPr>
              <a:t>(</a:t>
            </a:r>
            <a:r>
              <a:rPr lang="en-US" dirty="0" err="1">
                <a:latin typeface="Calibri" panose="020F0502020204030204" pitchFamily="34" charset="0"/>
                <a:ea typeface="Calibri" panose="020F0502020204030204" pitchFamily="34" charset="0"/>
                <a:cs typeface="Arial" panose="020B0604020202020204" pitchFamily="34" charset="0"/>
              </a:rPr>
              <a:t>st</a:t>
            </a:r>
            <a:r>
              <a:rPr lang="fa-IR" dirty="0">
                <a:latin typeface="Calibri" panose="020F0502020204030204" pitchFamily="34" charset="0"/>
                <a:ea typeface="Calibri" panose="020F0502020204030204" pitchFamily="34" charset="0"/>
                <a:cs typeface="Arial" panose="020B0604020202020204" pitchFamily="34" charset="0"/>
              </a:rPr>
              <a:t> جدول دانشجو(</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979238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58699451"/>
              </p:ext>
            </p:extLst>
          </p:nvPr>
        </p:nvGraphicFramePr>
        <p:xfrm>
          <a:off x="2039920" y="953036"/>
          <a:ext cx="6511652" cy="1768791"/>
        </p:xfrm>
        <a:graphic>
          <a:graphicData uri="http://schemas.openxmlformats.org/drawingml/2006/table">
            <a:tbl>
              <a:tblPr firstRow="1" firstCol="1" bandRow="1">
                <a:tableStyleId>{5C22544A-7EE6-4342-B048-85BDC9FD1C3A}</a:tableStyleId>
              </a:tblPr>
              <a:tblGrid>
                <a:gridCol w="1562824"/>
                <a:gridCol w="1544916"/>
                <a:gridCol w="1693002"/>
                <a:gridCol w="1710910"/>
              </a:tblGrid>
              <a:tr h="591963">
                <a:tc>
                  <a:txBody>
                    <a:bodyPr/>
                    <a:lstStyle/>
                    <a:p>
                      <a:pPr marL="0" marR="0" algn="r" rtl="1">
                        <a:lnSpc>
                          <a:spcPct val="107000"/>
                        </a:lnSpc>
                        <a:spcBef>
                          <a:spcPts val="0"/>
                        </a:spcBef>
                        <a:spcAft>
                          <a:spcPts val="0"/>
                        </a:spcAft>
                      </a:pPr>
                      <a:r>
                        <a:rPr lang="fa-IR" sz="1100" dirty="0">
                          <a:effectLst/>
                        </a:rPr>
                        <a:t> نوع درس)</a:t>
                      </a:r>
                      <a:r>
                        <a:rPr lang="en-US" sz="1100" dirty="0">
                          <a:effectLst/>
                        </a:rPr>
                        <a:t>) </a:t>
                      </a:r>
                      <a:r>
                        <a:rPr lang="en-US" sz="1100" dirty="0" err="1">
                          <a:effectLst/>
                        </a:rPr>
                        <a:t>cotype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a:effectLst/>
                        </a:rPr>
                        <a:t> تعداد واحد)</a:t>
                      </a:r>
                      <a:r>
                        <a:rPr lang="en-US" sz="1100">
                          <a:effectLst/>
                        </a:rPr>
                        <a:t>) Credit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a:effectLst/>
                        </a:rPr>
                        <a:t> نام درس)</a:t>
                      </a:r>
                      <a:r>
                        <a:rPr lang="en-US" sz="1100">
                          <a:effectLst/>
                        </a:rPr>
                        <a:t>)cotitle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a:effectLst/>
                        </a:rPr>
                        <a:t> (کددرس)</a:t>
                      </a:r>
                      <a:r>
                        <a:rPr lang="en-US" sz="1100">
                          <a:effectLst/>
                        </a:rPr>
                        <a:t>Coid </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00124">
                <a:tc>
                  <a:txBody>
                    <a:bodyPr/>
                    <a:lstStyle/>
                    <a:p>
                      <a:pPr marL="0" marR="0" algn="r">
                        <a:lnSpc>
                          <a:spcPct val="107000"/>
                        </a:lnSpc>
                        <a:spcBef>
                          <a:spcPts val="0"/>
                        </a:spcBef>
                        <a:spcAft>
                          <a:spcPts val="0"/>
                        </a:spcAft>
                      </a:pPr>
                      <a:r>
                        <a:rPr lang="en-US" sz="1100">
                          <a:effectLst/>
                        </a:rPr>
                        <a:t>teori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 Paygah</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dirty="0">
                          <a:effectLst/>
                        </a:rPr>
                        <a:t>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00124">
                <a:tc>
                  <a:txBody>
                    <a:bodyPr/>
                    <a:lstStyle/>
                    <a:p>
                      <a:pPr marL="0" marR="0" algn="r">
                        <a:lnSpc>
                          <a:spcPct val="107000"/>
                        </a:lnSpc>
                        <a:spcBef>
                          <a:spcPts val="0"/>
                        </a:spcBef>
                        <a:spcAft>
                          <a:spcPts val="0"/>
                        </a:spcAft>
                      </a:pPr>
                      <a:r>
                        <a:rPr lang="en-US" sz="1100">
                          <a:effectLst/>
                        </a:rPr>
                        <a:t>amali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Web</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a:effectLst/>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88290">
                <a:tc>
                  <a:txBody>
                    <a:bodyPr/>
                    <a:lstStyle/>
                    <a:p>
                      <a:pPr marL="0" marR="0" algn="r">
                        <a:lnSpc>
                          <a:spcPct val="107000"/>
                        </a:lnSpc>
                        <a:spcBef>
                          <a:spcPts val="0"/>
                        </a:spcBef>
                        <a:spcAft>
                          <a:spcPts val="0"/>
                        </a:spcAft>
                      </a:pPr>
                      <a:r>
                        <a:rPr lang="en-US" sz="1100">
                          <a:effectLst/>
                        </a:rPr>
                        <a:t>teori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Andishe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a:effectLst/>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88290">
                <a:tc>
                  <a:txBody>
                    <a:bodyPr/>
                    <a:lstStyle/>
                    <a:p>
                      <a:pPr marL="0" marR="0" algn="r">
                        <a:lnSpc>
                          <a:spcPct val="107000"/>
                        </a:lnSpc>
                        <a:spcBef>
                          <a:spcPts val="0"/>
                        </a:spcBef>
                        <a:spcAft>
                          <a:spcPts val="0"/>
                        </a:spcAft>
                      </a:pPr>
                      <a:r>
                        <a:rPr lang="en-US" sz="1100">
                          <a:effectLst/>
                        </a:rPr>
                        <a:t>teori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fizic</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dirty="0">
                          <a:effectLst/>
                        </a:rPr>
                        <a:t>4</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
        <p:nvSpPr>
          <p:cNvPr id="5" name="Rectangle 4"/>
          <p:cNvSpPr/>
          <p:nvPr/>
        </p:nvSpPr>
        <p:spPr>
          <a:xfrm>
            <a:off x="4522452" y="2706619"/>
            <a:ext cx="5310748" cy="388696"/>
          </a:xfrm>
          <a:prstGeom prst="rect">
            <a:avLst/>
          </a:prstGeom>
        </p:spPr>
        <p:txBody>
          <a:bodyPr wrap="none">
            <a:spAutoFit/>
          </a:bodyPr>
          <a:lstStyle/>
          <a:p>
            <a:pPr algn="r">
              <a:lnSpc>
                <a:spcPct val="107000"/>
              </a:lnSpc>
              <a:spcAft>
                <a:spcPts val="800"/>
              </a:spcAft>
            </a:pPr>
            <a:r>
              <a:rPr lang="en-US" dirty="0">
                <a:latin typeface="Calibri" panose="020F0502020204030204" pitchFamily="34" charset="0"/>
                <a:ea typeface="Calibri" panose="020F0502020204030204" pitchFamily="34" charset="0"/>
                <a:cs typeface="Arial" panose="020B0604020202020204" pitchFamily="34" charset="0"/>
              </a:rPr>
              <a:t>(co </a:t>
            </a:r>
            <a:r>
              <a:rPr lang="fa-IR" dirty="0">
                <a:latin typeface="Calibri" panose="020F0502020204030204" pitchFamily="34" charset="0"/>
                <a:ea typeface="Calibri" panose="020F0502020204030204" pitchFamily="34" charset="0"/>
                <a:cs typeface="Arial" panose="020B0604020202020204" pitchFamily="34" charset="0"/>
              </a:rPr>
              <a:t>                                                            جدول درس(</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697101140"/>
              </p:ext>
            </p:extLst>
          </p:nvPr>
        </p:nvGraphicFramePr>
        <p:xfrm>
          <a:off x="2047181" y="3358344"/>
          <a:ext cx="6594545" cy="1162141"/>
        </p:xfrm>
        <a:graphic>
          <a:graphicData uri="http://schemas.openxmlformats.org/drawingml/2006/table">
            <a:tbl>
              <a:tblPr firstRow="1" firstCol="1" bandRow="1">
                <a:tableStyleId>{5C22544A-7EE6-4342-B048-85BDC9FD1C3A}</a:tableStyleId>
              </a:tblPr>
              <a:tblGrid>
                <a:gridCol w="1318909"/>
                <a:gridCol w="1318909"/>
                <a:gridCol w="1318909"/>
                <a:gridCol w="1318909"/>
                <a:gridCol w="1318909"/>
              </a:tblGrid>
              <a:tr h="232289">
                <a:tc>
                  <a:txBody>
                    <a:bodyPr/>
                    <a:lstStyle/>
                    <a:p>
                      <a:pPr marL="0" marR="0" algn="r">
                        <a:lnSpc>
                          <a:spcPct val="107000"/>
                        </a:lnSpc>
                        <a:spcBef>
                          <a:spcPts val="0"/>
                        </a:spcBef>
                        <a:spcAft>
                          <a:spcPts val="0"/>
                        </a:spcAft>
                      </a:pPr>
                      <a:r>
                        <a:rPr lang="en-US" sz="1100">
                          <a:effectLst/>
                        </a:rPr>
                        <a:t>coid</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 stid</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fa-IR" sz="1100">
                          <a:effectLst/>
                        </a:rPr>
                        <a:t>(نمره)</a:t>
                      </a:r>
                      <a:r>
                        <a:rPr lang="en-US" sz="1100">
                          <a:effectLst/>
                        </a:rPr>
                        <a:t> grade</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fa-IR" sz="1100">
                          <a:effectLst/>
                        </a:rPr>
                        <a:t> ترم)</a:t>
                      </a:r>
                      <a:r>
                        <a:rPr lang="en-US" sz="1100">
                          <a:effectLst/>
                        </a:rPr>
                        <a:t>) term</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fa-IR" sz="1100">
                          <a:effectLst/>
                        </a:rPr>
                        <a:t>سال)</a:t>
                      </a:r>
                      <a:r>
                        <a:rPr lang="en-US" sz="1100">
                          <a:effectLst/>
                        </a:rPr>
                        <a:t>) year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32463">
                <a:tc>
                  <a:txBody>
                    <a:bodyPr/>
                    <a:lstStyle/>
                    <a:p>
                      <a:pPr marL="0" marR="0" algn="r">
                        <a:lnSpc>
                          <a:spcPct val="107000"/>
                        </a:lnSpc>
                        <a:spcBef>
                          <a:spcPts val="0"/>
                        </a:spcBef>
                        <a:spcAft>
                          <a:spcPts val="0"/>
                        </a:spcAft>
                      </a:pPr>
                      <a:r>
                        <a:rPr lang="en-US" sz="1100">
                          <a:effectLst/>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98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32463">
                <a:tc>
                  <a:txBody>
                    <a:bodyPr/>
                    <a:lstStyle/>
                    <a:p>
                      <a:pPr marL="0" marR="0" algn="r">
                        <a:lnSpc>
                          <a:spcPct val="107000"/>
                        </a:lnSpc>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15</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98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32463">
                <a:tc>
                  <a:txBody>
                    <a:bodyPr/>
                    <a:lstStyle/>
                    <a:p>
                      <a:pPr marL="0" marR="0" algn="r">
                        <a:lnSpc>
                          <a:spcPct val="107000"/>
                        </a:lnSpc>
                        <a:spcBef>
                          <a:spcPts val="0"/>
                        </a:spcBef>
                        <a:spcAft>
                          <a:spcPts val="0"/>
                        </a:spcAft>
                      </a:pPr>
                      <a:r>
                        <a:rPr lang="en-US" sz="1100">
                          <a:effectLst/>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102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14</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98</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32463">
                <a:tc>
                  <a:txBody>
                    <a:bodyPr/>
                    <a:lstStyle/>
                    <a:p>
                      <a:pPr marL="0" marR="0" algn="r">
                        <a:lnSpc>
                          <a:spcPct val="107000"/>
                        </a:lnSpc>
                        <a:spcBef>
                          <a:spcPts val="0"/>
                        </a:spcBef>
                        <a:spcAft>
                          <a:spcPts val="0"/>
                        </a:spcAft>
                      </a:pPr>
                      <a:r>
                        <a:rPr lang="en-US" sz="1100">
                          <a:effectLst/>
                        </a:rPr>
                        <a:t>1</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103</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19</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dirty="0">
                          <a:effectLst/>
                        </a:rPr>
                        <a:t>97</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
        <p:nvSpPr>
          <p:cNvPr id="7" name="Rectangle 6"/>
          <p:cNvSpPr/>
          <p:nvPr/>
        </p:nvSpPr>
        <p:spPr>
          <a:xfrm>
            <a:off x="4522452" y="4635252"/>
            <a:ext cx="5656420" cy="369332"/>
          </a:xfrm>
          <a:prstGeom prst="rect">
            <a:avLst/>
          </a:prstGeom>
        </p:spPr>
        <p:txBody>
          <a:bodyPr wrap="none">
            <a:spAutoFit/>
          </a:bodyPr>
          <a:lstStyle/>
          <a:p>
            <a:r>
              <a:rPr lang="fa-IR" dirty="0">
                <a:latin typeface="Calibri" panose="020F0502020204030204" pitchFamily="34" charset="0"/>
                <a:ea typeface="Calibri" panose="020F0502020204030204" pitchFamily="34" charset="0"/>
                <a:cs typeface="Arial" panose="020B0604020202020204" pitchFamily="34" charset="0"/>
              </a:rPr>
              <a:t> </a:t>
            </a:r>
            <a:r>
              <a:rPr lang="en-US" dirty="0">
                <a:latin typeface="Calibri" panose="020F0502020204030204" pitchFamily="34" charset="0"/>
                <a:ea typeface="Calibri" panose="020F0502020204030204" pitchFamily="34" charset="0"/>
                <a:cs typeface="Arial" panose="020B0604020202020204" pitchFamily="34" charset="0"/>
              </a:rPr>
              <a:t>(</a:t>
            </a:r>
            <a:r>
              <a:rPr lang="en-US" dirty="0" err="1">
                <a:latin typeface="Calibri" panose="020F0502020204030204" pitchFamily="34" charset="0"/>
                <a:ea typeface="Calibri" panose="020F0502020204030204" pitchFamily="34" charset="0"/>
                <a:cs typeface="Arial" panose="020B0604020202020204" pitchFamily="34" charset="0"/>
              </a:rPr>
              <a:t>stco</a:t>
            </a:r>
            <a:r>
              <a:rPr lang="en-US" dirty="0">
                <a:latin typeface="Calibri" panose="020F0502020204030204" pitchFamily="34" charset="0"/>
                <a:ea typeface="Calibri" panose="020F0502020204030204" pitchFamily="34" charset="0"/>
                <a:cs typeface="Arial" panose="020B0604020202020204" pitchFamily="34" charset="0"/>
              </a:rPr>
              <a:t> </a:t>
            </a:r>
            <a:r>
              <a:rPr lang="fa-IR" dirty="0">
                <a:latin typeface="Calibri" panose="020F0502020204030204" pitchFamily="34" charset="0"/>
                <a:ea typeface="Calibri" panose="020F0502020204030204" pitchFamily="34" charset="0"/>
                <a:cs typeface="Arial" panose="020B0604020202020204" pitchFamily="34" charset="0"/>
              </a:rPr>
              <a:t>                                                            جدول انتخاب(</a:t>
            </a:r>
            <a:endParaRPr lang="en-US" dirty="0"/>
          </a:p>
        </p:txBody>
      </p:sp>
    </p:spTree>
    <p:extLst>
      <p:ext uri="{BB962C8B-B14F-4D97-AF65-F5344CB8AC3E}">
        <p14:creationId xmlns:p14="http://schemas.microsoft.com/office/powerpoint/2010/main" val="29685822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9824" y="775952"/>
            <a:ext cx="8534400" cy="4311203"/>
          </a:xfrm>
        </p:spPr>
        <p:txBody>
          <a:bodyPr>
            <a:normAutofit fontScale="92500" lnSpcReduction="20000"/>
          </a:bodyPr>
          <a:lstStyle/>
          <a:p>
            <a:pPr marL="0" indent="0" algn="r">
              <a:buNone/>
            </a:pPr>
            <a:r>
              <a:rPr lang="fa-IR" dirty="0"/>
              <a:t>در جلسات قبل طریقه ایجاد پایگاه داده و جداول و ارتباط بین جداول را یادگرفتیم .ادامه درس را با مثال های از جداول بالا دنبال می کنیم </a:t>
            </a:r>
            <a:r>
              <a:rPr lang="fa-IR" dirty="0" smtClean="0"/>
              <a:t>.</a:t>
            </a:r>
            <a:endParaRPr lang="en-US" dirty="0" smtClean="0"/>
          </a:p>
          <a:p>
            <a:pPr marL="0" indent="0" algn="r">
              <a:buNone/>
            </a:pPr>
            <a:endParaRPr lang="en-US" dirty="0"/>
          </a:p>
          <a:p>
            <a:pPr marL="0" indent="0" algn="r">
              <a:buNone/>
            </a:pPr>
            <a:r>
              <a:rPr lang="en-US" dirty="0"/>
              <a:t>:</a:t>
            </a:r>
            <a:r>
              <a:rPr lang="en-US" b="1" dirty="0"/>
              <a:t>Select </a:t>
            </a:r>
            <a:r>
              <a:rPr lang="en-US" dirty="0"/>
              <a:t> </a:t>
            </a:r>
            <a:r>
              <a:rPr lang="fa-IR" dirty="0"/>
              <a:t>عبارت  </a:t>
            </a:r>
            <a:endParaRPr lang="en-US" dirty="0"/>
          </a:p>
          <a:p>
            <a:pPr marL="0" indent="0" algn="r">
              <a:buNone/>
            </a:pPr>
            <a:r>
              <a:rPr lang="fa-IR" dirty="0"/>
              <a:t> برای انتخاب داده از یک پایگاه داده استفاده می شود و نتیجه در یک جدول ذخیره می شود که جدول نتیجه نامیده می شود.</a:t>
            </a:r>
            <a:endParaRPr lang="en-US" dirty="0"/>
          </a:p>
          <a:p>
            <a:pPr marL="0" indent="0">
              <a:buNone/>
            </a:pPr>
            <a:r>
              <a:rPr lang="en-US" dirty="0"/>
              <a:t>Select </a:t>
            </a:r>
            <a:r>
              <a:rPr lang="fa-IR" dirty="0"/>
              <a:t> نام فیلدهای موردنظر</a:t>
            </a:r>
            <a:endParaRPr lang="en-US" dirty="0"/>
          </a:p>
          <a:p>
            <a:pPr marL="0" indent="0">
              <a:buNone/>
            </a:pPr>
            <a:r>
              <a:rPr lang="en-US" dirty="0"/>
              <a:t> From </a:t>
            </a:r>
            <a:r>
              <a:rPr lang="fa-IR" dirty="0"/>
              <a:t> نام </a:t>
            </a:r>
            <a:r>
              <a:rPr lang="fa-IR" dirty="0" smtClean="0"/>
              <a:t>جدول</a:t>
            </a:r>
            <a:endParaRPr lang="en-US" dirty="0" smtClean="0"/>
          </a:p>
          <a:p>
            <a:pPr marL="0" indent="0">
              <a:buNone/>
            </a:pPr>
            <a:endParaRPr lang="en-US" dirty="0"/>
          </a:p>
          <a:p>
            <a:pPr marL="0" indent="0" algn="r">
              <a:buNone/>
            </a:pPr>
            <a:r>
              <a:rPr lang="fa-IR" dirty="0"/>
              <a:t>در صورتی که تمام اطلاعات داخل یک جدول را بخواهیم نشان دهیم </a:t>
            </a:r>
            <a:r>
              <a:rPr lang="fa-IR" dirty="0" smtClean="0"/>
              <a:t>ازعبارت</a:t>
            </a:r>
            <a:endParaRPr lang="en-US" dirty="0" smtClean="0"/>
          </a:p>
          <a:p>
            <a:pPr marL="0" indent="0" algn="r">
              <a:buNone/>
            </a:pPr>
            <a:r>
              <a:rPr lang="en-US" dirty="0" smtClean="0"/>
              <a:t> </a:t>
            </a:r>
            <a:endParaRPr lang="en-US" dirty="0"/>
          </a:p>
          <a:p>
            <a:pPr marL="0" indent="0">
              <a:buNone/>
            </a:pPr>
            <a:r>
              <a:rPr lang="en-US" dirty="0"/>
              <a:t> Select * from</a:t>
            </a:r>
            <a:r>
              <a:rPr lang="fa-IR" dirty="0"/>
              <a:t> نام جدول </a:t>
            </a:r>
            <a:endParaRPr lang="en-US" dirty="0"/>
          </a:p>
        </p:txBody>
      </p:sp>
    </p:spTree>
    <p:extLst>
      <p:ext uri="{BB962C8B-B14F-4D97-AF65-F5344CB8AC3E}">
        <p14:creationId xmlns:p14="http://schemas.microsoft.com/office/powerpoint/2010/main" val="4271618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2246" y="660042"/>
            <a:ext cx="8534400" cy="4375597"/>
          </a:xfrm>
        </p:spPr>
        <p:txBody>
          <a:bodyPr>
            <a:normAutofit/>
          </a:bodyPr>
          <a:lstStyle/>
          <a:p>
            <a:pPr marL="0" indent="0" algn="just" rtl="1">
              <a:buNone/>
            </a:pPr>
            <a:r>
              <a:rPr lang="fa-IR" dirty="0"/>
              <a:t>مثال : نام و نام خانوادگی و شماره دانشجویان را نشان دهید؟</a:t>
            </a:r>
            <a:endParaRPr lang="en-US" dirty="0"/>
          </a:p>
          <a:p>
            <a:pPr marL="0" indent="0" rtl="1">
              <a:buNone/>
            </a:pPr>
            <a:r>
              <a:rPr lang="en-US" b="1" dirty="0"/>
              <a:t>Select </a:t>
            </a:r>
            <a:r>
              <a:rPr lang="en-US" b="1" dirty="0" err="1"/>
              <a:t>stname</a:t>
            </a:r>
            <a:r>
              <a:rPr lang="en-US" b="1" dirty="0"/>
              <a:t>, </a:t>
            </a:r>
            <a:r>
              <a:rPr lang="en-US" b="1" dirty="0" err="1"/>
              <a:t>stfamily,stid</a:t>
            </a:r>
            <a:endParaRPr lang="en-US" b="1" dirty="0"/>
          </a:p>
          <a:p>
            <a:pPr marL="0" indent="0" rtl="1">
              <a:buNone/>
            </a:pPr>
            <a:r>
              <a:rPr lang="en-US" b="1" dirty="0"/>
              <a:t>From </a:t>
            </a:r>
            <a:r>
              <a:rPr lang="en-US" b="1" dirty="0" err="1"/>
              <a:t>st</a:t>
            </a:r>
            <a:endParaRPr lang="en-US" b="1" dirty="0"/>
          </a:p>
          <a:p>
            <a:pPr marL="0" indent="0" algn="just" rtl="1">
              <a:buNone/>
            </a:pPr>
            <a:r>
              <a:rPr lang="en-US" dirty="0"/>
              <a:t> </a:t>
            </a:r>
            <a:endParaRPr lang="fa-IR" dirty="0" smtClean="0"/>
          </a:p>
          <a:p>
            <a:pPr marL="0" indent="0" algn="just" rtl="1">
              <a:buNone/>
            </a:pPr>
            <a:r>
              <a:rPr lang="fa-IR" dirty="0" smtClean="0"/>
              <a:t>خروجی:</a:t>
            </a:r>
          </a:p>
          <a:p>
            <a:pPr marL="0" indent="0" algn="just" rtl="1">
              <a:buNone/>
            </a:pPr>
            <a:endParaRPr lang="fa-IR" dirty="0" smtClean="0"/>
          </a:p>
          <a:p>
            <a:pPr marL="0" indent="0" algn="just" rtl="1">
              <a:buNone/>
            </a:pPr>
            <a:endParaRPr lang="en-US" dirty="0"/>
          </a:p>
          <a:p>
            <a:pPr marL="0" indent="0" algn="just" rtl="1">
              <a:buNone/>
            </a:pPr>
            <a:endParaRPr lang="en-US" b="1" dirty="0"/>
          </a:p>
        </p:txBody>
      </p:sp>
      <p:graphicFrame>
        <p:nvGraphicFramePr>
          <p:cNvPr id="2" name="Table 1"/>
          <p:cNvGraphicFramePr>
            <a:graphicFrameLocks noGrp="1"/>
          </p:cNvGraphicFramePr>
          <p:nvPr>
            <p:extLst>
              <p:ext uri="{D42A27DB-BD31-4B8C-83A1-F6EECF244321}">
                <p14:modId xmlns:p14="http://schemas.microsoft.com/office/powerpoint/2010/main" val="1895432894"/>
              </p:ext>
            </p:extLst>
          </p:nvPr>
        </p:nvGraphicFramePr>
        <p:xfrm>
          <a:off x="2694023" y="3193960"/>
          <a:ext cx="5982971" cy="1423776"/>
        </p:xfrm>
        <a:graphic>
          <a:graphicData uri="http://schemas.openxmlformats.org/drawingml/2006/table">
            <a:tbl>
              <a:tblPr firstRow="1" firstCol="1" bandRow="1">
                <a:tableStyleId>{5C22544A-7EE6-4342-B048-85BDC9FD1C3A}</a:tableStyleId>
              </a:tblPr>
              <a:tblGrid>
                <a:gridCol w="1993477"/>
                <a:gridCol w="1994747"/>
                <a:gridCol w="1994747"/>
              </a:tblGrid>
              <a:tr h="157174">
                <a:tc>
                  <a:txBody>
                    <a:bodyPr/>
                    <a:lstStyle/>
                    <a:p>
                      <a:pPr marL="0" marR="0" algn="r" rtl="1">
                        <a:lnSpc>
                          <a:spcPct val="107000"/>
                        </a:lnSpc>
                        <a:spcBef>
                          <a:spcPts val="0"/>
                        </a:spcBef>
                        <a:spcAft>
                          <a:spcPts val="0"/>
                        </a:spcAft>
                      </a:pPr>
                      <a:r>
                        <a:rPr lang="en-US" sz="1100" dirty="0" err="1" smtClean="0">
                          <a:effectLst/>
                        </a:rPr>
                        <a:t>stfamily</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100" dirty="0" err="1" smtClean="0">
                          <a:effectLst/>
                        </a:rPr>
                        <a:t>stname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l">
                        <a:lnSpc>
                          <a:spcPct val="107000"/>
                        </a:lnSpc>
                        <a:spcBef>
                          <a:spcPts val="0"/>
                        </a:spcBef>
                        <a:spcAft>
                          <a:spcPts val="0"/>
                        </a:spcAft>
                        <a:tabLst>
                          <a:tab pos="426085" algn="ctr"/>
                        </a:tabLst>
                      </a:pPr>
                      <a:r>
                        <a:rPr lang="en-US" sz="1100" dirty="0" err="1" smtClean="0">
                          <a:effectLst/>
                        </a:rPr>
                        <a:t>Stid</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07975">
                <a:tc>
                  <a:txBody>
                    <a:bodyPr/>
                    <a:lstStyle/>
                    <a:p>
                      <a:pPr marL="0" marR="0" algn="r">
                        <a:lnSpc>
                          <a:spcPct val="107000"/>
                        </a:lnSpc>
                        <a:spcBef>
                          <a:spcPts val="0"/>
                        </a:spcBef>
                        <a:spcAft>
                          <a:spcPts val="0"/>
                        </a:spcAft>
                      </a:pPr>
                      <a:r>
                        <a:rPr lang="en-US" sz="1100">
                          <a:effectLst/>
                        </a:rPr>
                        <a:t>ahmadi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zahra</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20463">
                <a:tc>
                  <a:txBody>
                    <a:bodyPr/>
                    <a:lstStyle/>
                    <a:p>
                      <a:pPr marL="0" marR="0" algn="r">
                        <a:lnSpc>
                          <a:spcPct val="107000"/>
                        </a:lnSpc>
                        <a:spcBef>
                          <a:spcPts val="0"/>
                        </a:spcBef>
                        <a:spcAft>
                          <a:spcPts val="0"/>
                        </a:spcAft>
                      </a:pPr>
                      <a:r>
                        <a:rPr lang="en-US" sz="1100">
                          <a:effectLst/>
                        </a:rPr>
                        <a:t>rajabi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sara</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dirty="0">
                          <a:effectLst/>
                        </a:rPr>
                        <a:t>101</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07975">
                <a:tc>
                  <a:txBody>
                    <a:bodyPr/>
                    <a:lstStyle/>
                    <a:p>
                      <a:pPr marL="0" marR="0" algn="r">
                        <a:lnSpc>
                          <a:spcPct val="107000"/>
                        </a:lnSpc>
                        <a:spcBef>
                          <a:spcPts val="0"/>
                        </a:spcBef>
                        <a:spcAft>
                          <a:spcPts val="0"/>
                        </a:spcAft>
                      </a:pPr>
                      <a:r>
                        <a:rPr lang="en-US" sz="1100">
                          <a:effectLst/>
                        </a:rPr>
                        <a:t>kazemi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sahar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102</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07975">
                <a:tc>
                  <a:txBody>
                    <a:bodyPr/>
                    <a:lstStyle/>
                    <a:p>
                      <a:pPr marL="0" marR="0" algn="r">
                        <a:lnSpc>
                          <a:spcPct val="107000"/>
                        </a:lnSpc>
                        <a:spcBef>
                          <a:spcPts val="0"/>
                        </a:spcBef>
                        <a:spcAft>
                          <a:spcPts val="0"/>
                        </a:spcAft>
                      </a:pPr>
                      <a:r>
                        <a:rPr lang="en-US" sz="1100">
                          <a:effectLst/>
                        </a:rPr>
                        <a:t>hamidi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dirty="0" err="1">
                          <a:effectLst/>
                        </a:rPr>
                        <a:t>negar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dirty="0">
                          <a:effectLst/>
                        </a:rPr>
                        <a:t>103</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5135400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6792" y="698679"/>
            <a:ext cx="8534400" cy="4955146"/>
          </a:xfrm>
        </p:spPr>
        <p:txBody>
          <a:bodyPr>
            <a:normAutofit/>
          </a:bodyPr>
          <a:lstStyle/>
          <a:p>
            <a:pPr marL="0" indent="0" algn="r">
              <a:buNone/>
            </a:pPr>
            <a:r>
              <a:rPr lang="fa-IR" dirty="0"/>
              <a:t> </a:t>
            </a:r>
            <a:endParaRPr lang="en-US" dirty="0"/>
          </a:p>
          <a:p>
            <a:pPr marL="0" indent="0" algn="r">
              <a:buNone/>
            </a:pPr>
            <a:r>
              <a:rPr lang="en-US" dirty="0"/>
              <a:t>:Select distinct  </a:t>
            </a:r>
            <a:r>
              <a:rPr lang="fa-IR" dirty="0"/>
              <a:t>عبارت  </a:t>
            </a:r>
            <a:endParaRPr lang="en-US" dirty="0"/>
          </a:p>
          <a:p>
            <a:pPr marL="0" indent="0" algn="r">
              <a:buNone/>
            </a:pPr>
            <a:r>
              <a:rPr lang="fa-IR" dirty="0"/>
              <a:t>برخی از ستون های یک جدول ممکن است مقدار محتوای تکراری داشته باشد . این یک مشکل نیست اما گاهی اوقات می خواهید فقط مقادیر مختلفی که در یک جدول هستند را لیست کنید.</a:t>
            </a:r>
            <a:endParaRPr lang="en-US" dirty="0"/>
          </a:p>
          <a:p>
            <a:pPr marL="0" indent="0">
              <a:buNone/>
            </a:pPr>
            <a:r>
              <a:rPr lang="en-US" b="1" dirty="0"/>
              <a:t>Select distinct  </a:t>
            </a:r>
            <a:r>
              <a:rPr lang="fa-IR" b="1" dirty="0"/>
              <a:t> </a:t>
            </a:r>
            <a:r>
              <a:rPr lang="fa-IR" dirty="0"/>
              <a:t>نام فیلد های موردنظر</a:t>
            </a:r>
            <a:endParaRPr lang="en-US" dirty="0"/>
          </a:p>
          <a:p>
            <a:pPr marL="0" indent="0">
              <a:buNone/>
            </a:pPr>
            <a:r>
              <a:rPr lang="en-US" dirty="0"/>
              <a:t> </a:t>
            </a:r>
            <a:r>
              <a:rPr lang="en-US" b="1" dirty="0"/>
              <a:t>From </a:t>
            </a:r>
            <a:r>
              <a:rPr lang="fa-IR" dirty="0"/>
              <a:t> نام جدول </a:t>
            </a:r>
            <a:endParaRPr lang="en-US" dirty="0"/>
          </a:p>
          <a:p>
            <a:pPr marL="0" indent="0" algn="r" rtl="1">
              <a:buNone/>
            </a:pPr>
            <a:r>
              <a:rPr lang="fa-IR" dirty="0"/>
              <a:t>مثال:چه رشته هایی </a:t>
            </a:r>
            <a:r>
              <a:rPr lang="fa-IR" dirty="0" smtClean="0"/>
              <a:t>در </a:t>
            </a:r>
            <a:r>
              <a:rPr lang="fa-IR" dirty="0"/>
              <a:t>دانشگاه تدریس می شود ؟</a:t>
            </a:r>
            <a:endParaRPr lang="en-US" dirty="0"/>
          </a:p>
          <a:p>
            <a:pPr marL="0" indent="0" rtl="1">
              <a:buNone/>
            </a:pPr>
            <a:r>
              <a:rPr lang="en-US" dirty="0"/>
              <a:t> </a:t>
            </a:r>
            <a:r>
              <a:rPr lang="en-US" b="1" dirty="0"/>
              <a:t>Select distinct </a:t>
            </a:r>
            <a:r>
              <a:rPr lang="en-US" b="1" dirty="0" err="1"/>
              <a:t>stmjr</a:t>
            </a:r>
            <a:endParaRPr lang="en-US" b="1" dirty="0"/>
          </a:p>
          <a:p>
            <a:pPr marL="0" indent="0">
              <a:buNone/>
            </a:pPr>
            <a:r>
              <a:rPr lang="en-US" b="1" dirty="0"/>
              <a:t>From </a:t>
            </a:r>
            <a:r>
              <a:rPr lang="en-US" b="1" dirty="0" err="1"/>
              <a:t>st</a:t>
            </a:r>
            <a:endParaRPr lang="en-US" b="1" dirty="0"/>
          </a:p>
        </p:txBody>
      </p:sp>
      <p:graphicFrame>
        <p:nvGraphicFramePr>
          <p:cNvPr id="2" name="Table 1"/>
          <p:cNvGraphicFramePr>
            <a:graphicFrameLocks noGrp="1"/>
          </p:cNvGraphicFramePr>
          <p:nvPr>
            <p:extLst>
              <p:ext uri="{D42A27DB-BD31-4B8C-83A1-F6EECF244321}">
                <p14:modId xmlns:p14="http://schemas.microsoft.com/office/powerpoint/2010/main" val="1509363732"/>
              </p:ext>
            </p:extLst>
          </p:nvPr>
        </p:nvGraphicFramePr>
        <p:xfrm>
          <a:off x="5872766" y="4542904"/>
          <a:ext cx="1068947" cy="923290"/>
        </p:xfrm>
        <a:graphic>
          <a:graphicData uri="http://schemas.openxmlformats.org/drawingml/2006/table">
            <a:tbl>
              <a:tblPr firstRow="1" firstCol="1" bandRow="1">
                <a:tableStyleId>{5C22544A-7EE6-4342-B048-85BDC9FD1C3A}</a:tableStyleId>
              </a:tblPr>
              <a:tblGrid>
                <a:gridCol w="1068947"/>
              </a:tblGrid>
              <a:tr h="313690">
                <a:tc>
                  <a:txBody>
                    <a:bodyPr/>
                    <a:lstStyle/>
                    <a:p>
                      <a:pPr marL="0" marR="0" algn="r" rtl="1">
                        <a:lnSpc>
                          <a:spcPct val="107000"/>
                        </a:lnSpc>
                        <a:spcBef>
                          <a:spcPts val="0"/>
                        </a:spcBef>
                        <a:spcAft>
                          <a:spcPts val="0"/>
                        </a:spcAft>
                      </a:pPr>
                      <a:r>
                        <a:rPr lang="en-US" sz="1100" dirty="0" err="1" smtClean="0">
                          <a:effectLst/>
                        </a:rPr>
                        <a:t>stmjr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295910">
                <a:tc>
                  <a:txBody>
                    <a:bodyPr/>
                    <a:lstStyle/>
                    <a:p>
                      <a:pPr marL="0" marR="0" algn="r">
                        <a:lnSpc>
                          <a:spcPct val="107000"/>
                        </a:lnSpc>
                        <a:spcBef>
                          <a:spcPts val="0"/>
                        </a:spcBef>
                        <a:spcAft>
                          <a:spcPts val="0"/>
                        </a:spcAft>
                      </a:pPr>
                      <a:r>
                        <a:rPr lang="en-US" sz="1100">
                          <a:effectLst/>
                        </a:rPr>
                        <a:t>narmafzar</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13690">
                <a:tc>
                  <a:txBody>
                    <a:bodyPr/>
                    <a:lstStyle/>
                    <a:p>
                      <a:pPr marL="0" marR="0" algn="r">
                        <a:lnSpc>
                          <a:spcPct val="107000"/>
                        </a:lnSpc>
                        <a:spcBef>
                          <a:spcPts val="0"/>
                        </a:spcBef>
                        <a:spcAft>
                          <a:spcPts val="0"/>
                        </a:spcAft>
                      </a:pPr>
                      <a:r>
                        <a:rPr lang="en-US" sz="1100" dirty="0" err="1">
                          <a:effectLst/>
                        </a:rPr>
                        <a:t>sakhtafzar</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6476044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3914" y="750194"/>
            <a:ext cx="8534400" cy="5135451"/>
          </a:xfrm>
        </p:spPr>
        <p:txBody>
          <a:bodyPr/>
          <a:lstStyle/>
          <a:p>
            <a:pPr marL="0" indent="0" algn="r">
              <a:buNone/>
            </a:pPr>
            <a:r>
              <a:rPr lang="en-US" dirty="0"/>
              <a:t>where</a:t>
            </a:r>
            <a:r>
              <a:rPr lang="fa-IR" dirty="0"/>
              <a:t>عبارت  </a:t>
            </a:r>
            <a:endParaRPr lang="en-US" dirty="0"/>
          </a:p>
          <a:p>
            <a:pPr marL="0" indent="0" algn="r">
              <a:buNone/>
            </a:pPr>
            <a:r>
              <a:rPr lang="fa-IR" dirty="0"/>
              <a:t>برای فیلتر کردن رکوردها استفاده می شود . و فقط برای استخراج آن رکوردهایی که یک معیار خاصی را انجام می دهند ، استفاده می شود.</a:t>
            </a:r>
            <a:endParaRPr lang="en-US" dirty="0"/>
          </a:p>
          <a:p>
            <a:pPr marL="0" indent="0">
              <a:buNone/>
            </a:pPr>
            <a:r>
              <a:rPr lang="en-US" b="1" dirty="0"/>
              <a:t>Select</a:t>
            </a:r>
            <a:r>
              <a:rPr lang="en-US" dirty="0"/>
              <a:t> </a:t>
            </a:r>
            <a:r>
              <a:rPr lang="fa-IR" dirty="0"/>
              <a:t> نام فیلدهای موردنظر</a:t>
            </a:r>
            <a:endParaRPr lang="en-US" dirty="0"/>
          </a:p>
          <a:p>
            <a:pPr marL="0" indent="0">
              <a:buNone/>
            </a:pPr>
            <a:r>
              <a:rPr lang="en-US" dirty="0"/>
              <a:t> </a:t>
            </a:r>
            <a:r>
              <a:rPr lang="en-US" b="1" dirty="0"/>
              <a:t>From</a:t>
            </a:r>
            <a:r>
              <a:rPr lang="en-US" dirty="0"/>
              <a:t> </a:t>
            </a:r>
            <a:r>
              <a:rPr lang="fa-IR" dirty="0"/>
              <a:t> نام جدول</a:t>
            </a:r>
            <a:endParaRPr lang="en-US" dirty="0"/>
          </a:p>
          <a:p>
            <a:pPr marL="0" indent="0">
              <a:buNone/>
            </a:pPr>
            <a:r>
              <a:rPr lang="en-US" b="1" dirty="0"/>
              <a:t>Where</a:t>
            </a:r>
            <a:r>
              <a:rPr lang="en-US" dirty="0"/>
              <a:t> </a:t>
            </a:r>
            <a:r>
              <a:rPr lang="fa-IR" dirty="0"/>
              <a:t> شرط مورد نظر </a:t>
            </a:r>
            <a:endParaRPr lang="en-US" dirty="0"/>
          </a:p>
          <a:p>
            <a:pPr marL="0" indent="0" algn="r" rtl="1">
              <a:buNone/>
            </a:pPr>
            <a:r>
              <a:rPr lang="fa-IR" dirty="0"/>
              <a:t>مثال:نام و نام خانوادگی دانشجویانی را بدهیدکه رشته شان نرم افزار است؟</a:t>
            </a:r>
            <a:endParaRPr lang="en-US" dirty="0"/>
          </a:p>
          <a:p>
            <a:pPr marL="0" indent="0" rtl="1">
              <a:buNone/>
            </a:pPr>
            <a:r>
              <a:rPr lang="en-US" b="1" dirty="0"/>
              <a:t>Select </a:t>
            </a:r>
            <a:r>
              <a:rPr lang="en-US" b="1" dirty="0" err="1"/>
              <a:t>stname</a:t>
            </a:r>
            <a:r>
              <a:rPr lang="en-US" b="1" dirty="0"/>
              <a:t>, </a:t>
            </a:r>
            <a:r>
              <a:rPr lang="en-US" b="1" dirty="0" err="1"/>
              <a:t>stfmily</a:t>
            </a:r>
            <a:endParaRPr lang="en-US" b="1" dirty="0"/>
          </a:p>
          <a:p>
            <a:pPr marL="0" indent="0" rtl="1">
              <a:buNone/>
            </a:pPr>
            <a:r>
              <a:rPr lang="en-US" b="1" dirty="0"/>
              <a:t>From </a:t>
            </a:r>
            <a:r>
              <a:rPr lang="en-US" b="1" dirty="0" err="1"/>
              <a:t>st</a:t>
            </a:r>
            <a:endParaRPr lang="en-US" b="1" dirty="0"/>
          </a:p>
          <a:p>
            <a:pPr marL="0" indent="0">
              <a:buNone/>
            </a:pPr>
            <a:r>
              <a:rPr lang="en-US" b="1" dirty="0"/>
              <a:t>Where </a:t>
            </a:r>
            <a:r>
              <a:rPr lang="en-US" b="1" dirty="0" err="1"/>
              <a:t>stmjr</a:t>
            </a:r>
            <a:r>
              <a:rPr lang="en-US" b="1" dirty="0"/>
              <a:t>=</a:t>
            </a:r>
            <a:r>
              <a:rPr lang="en-US" b="1" dirty="0" err="1"/>
              <a:t>narmafzar</a:t>
            </a:r>
            <a:endParaRPr lang="en-US" b="1" dirty="0"/>
          </a:p>
        </p:txBody>
      </p:sp>
      <p:graphicFrame>
        <p:nvGraphicFramePr>
          <p:cNvPr id="2" name="Table 1"/>
          <p:cNvGraphicFramePr>
            <a:graphicFrameLocks noGrp="1"/>
          </p:cNvGraphicFramePr>
          <p:nvPr>
            <p:extLst>
              <p:ext uri="{D42A27DB-BD31-4B8C-83A1-F6EECF244321}">
                <p14:modId xmlns:p14="http://schemas.microsoft.com/office/powerpoint/2010/main" val="3328838170"/>
              </p:ext>
            </p:extLst>
          </p:nvPr>
        </p:nvGraphicFramePr>
        <p:xfrm>
          <a:off x="5447763" y="4185635"/>
          <a:ext cx="3618964" cy="1107581"/>
        </p:xfrm>
        <a:graphic>
          <a:graphicData uri="http://schemas.openxmlformats.org/drawingml/2006/table">
            <a:tbl>
              <a:tblPr firstRow="1" firstCol="1" bandRow="1">
                <a:tableStyleId>{5C22544A-7EE6-4342-B048-85BDC9FD1C3A}</a:tableStyleId>
              </a:tblPr>
              <a:tblGrid>
                <a:gridCol w="1809098"/>
                <a:gridCol w="1809866"/>
              </a:tblGrid>
              <a:tr h="376270">
                <a:tc>
                  <a:txBody>
                    <a:bodyPr/>
                    <a:lstStyle/>
                    <a:p>
                      <a:pPr marL="0" marR="0" algn="r" rtl="1">
                        <a:lnSpc>
                          <a:spcPct val="107000"/>
                        </a:lnSpc>
                        <a:spcBef>
                          <a:spcPts val="0"/>
                        </a:spcBef>
                        <a:spcAft>
                          <a:spcPts val="0"/>
                        </a:spcAft>
                      </a:pPr>
                      <a:r>
                        <a:rPr lang="en-US" sz="1100" dirty="0" err="1" smtClean="0">
                          <a:effectLst/>
                        </a:rPr>
                        <a:t>stfamily</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en-US" sz="1100" dirty="0" err="1" smtClean="0">
                          <a:effectLst/>
                        </a:rPr>
                        <a:t>stname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55041">
                <a:tc>
                  <a:txBody>
                    <a:bodyPr/>
                    <a:lstStyle/>
                    <a:p>
                      <a:pPr marL="0" marR="0" algn="r">
                        <a:lnSpc>
                          <a:spcPct val="107000"/>
                        </a:lnSpc>
                        <a:spcBef>
                          <a:spcPts val="0"/>
                        </a:spcBef>
                        <a:spcAft>
                          <a:spcPts val="0"/>
                        </a:spcAft>
                      </a:pPr>
                      <a:r>
                        <a:rPr lang="en-US" sz="1100">
                          <a:effectLst/>
                        </a:rPr>
                        <a:t>ahmadi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a:effectLst/>
                        </a:rPr>
                        <a:t>zahra</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376270">
                <a:tc>
                  <a:txBody>
                    <a:bodyPr/>
                    <a:lstStyle/>
                    <a:p>
                      <a:pPr marL="0" marR="0" algn="r">
                        <a:lnSpc>
                          <a:spcPct val="107000"/>
                        </a:lnSpc>
                        <a:spcBef>
                          <a:spcPts val="0"/>
                        </a:spcBef>
                        <a:spcAft>
                          <a:spcPts val="0"/>
                        </a:spcAft>
                      </a:pPr>
                      <a:r>
                        <a:rPr lang="en-US" sz="1100">
                          <a:effectLst/>
                        </a:rPr>
                        <a:t>rajabi</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a:lnSpc>
                          <a:spcPct val="107000"/>
                        </a:lnSpc>
                        <a:spcBef>
                          <a:spcPts val="0"/>
                        </a:spcBef>
                        <a:spcAft>
                          <a:spcPts val="0"/>
                        </a:spcAft>
                      </a:pPr>
                      <a:r>
                        <a:rPr lang="en-US" sz="1100" dirty="0" err="1">
                          <a:effectLst/>
                        </a:rPr>
                        <a:t>sara</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11517421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5277" y="557011"/>
            <a:ext cx="8534400" cy="5277118"/>
          </a:xfrm>
        </p:spPr>
        <p:txBody>
          <a:bodyPr/>
          <a:lstStyle/>
          <a:p>
            <a:pPr marL="0" indent="0" algn="r" rtl="1">
              <a:buNone/>
            </a:pPr>
            <a:r>
              <a:rPr lang="fa-IR" dirty="0"/>
              <a:t>عملگرهای  </a:t>
            </a:r>
            <a:r>
              <a:rPr lang="en-US" dirty="0"/>
              <a:t> or , and:</a:t>
            </a:r>
          </a:p>
          <a:p>
            <a:pPr marL="0" indent="0" algn="r" rtl="1">
              <a:buNone/>
            </a:pPr>
            <a:r>
              <a:rPr lang="fa-IR" dirty="0"/>
              <a:t>عملگر </a:t>
            </a:r>
            <a:r>
              <a:rPr lang="en-US" dirty="0"/>
              <a:t> and </a:t>
            </a:r>
            <a:r>
              <a:rPr lang="fa-IR" dirty="0"/>
              <a:t> یک رکورد را نمایش می دهد اگر هر دو شرط اولی و دومی درست باشند.</a:t>
            </a:r>
            <a:endParaRPr lang="en-US" dirty="0"/>
          </a:p>
          <a:p>
            <a:pPr marL="0" indent="0" algn="r" rtl="1">
              <a:buNone/>
            </a:pPr>
            <a:r>
              <a:rPr lang="fa-IR" dirty="0"/>
              <a:t>عملگر </a:t>
            </a:r>
            <a:r>
              <a:rPr lang="en-US" dirty="0"/>
              <a:t>or</a:t>
            </a:r>
            <a:r>
              <a:rPr lang="fa-IR" dirty="0"/>
              <a:t> یک رکورد را نمایش می دهداگر یکی از دو شرط اولی یا دومی درست باشد.</a:t>
            </a:r>
            <a:endParaRPr lang="en-US" dirty="0"/>
          </a:p>
          <a:p>
            <a:pPr marL="0" indent="0" algn="r" rtl="1">
              <a:buNone/>
            </a:pPr>
            <a:r>
              <a:rPr lang="fa-IR" dirty="0"/>
              <a:t>مثال: </a:t>
            </a:r>
            <a:r>
              <a:rPr lang="fa-IR" dirty="0" smtClean="0"/>
              <a:t>شماره </a:t>
            </a:r>
            <a:r>
              <a:rPr lang="fa-IR" dirty="0"/>
              <a:t>دانشجویانی را نشان دهید که در ترم 2 و سال 98 </a:t>
            </a:r>
            <a:r>
              <a:rPr lang="fa-IR" dirty="0" smtClean="0"/>
              <a:t>هستند</a:t>
            </a:r>
            <a:r>
              <a:rPr lang="fa-IR" dirty="0" smtClean="0"/>
              <a:t>؟</a:t>
            </a:r>
            <a:endParaRPr lang="en-US" dirty="0"/>
          </a:p>
          <a:p>
            <a:pPr marL="0" indent="0" rtl="1">
              <a:buNone/>
            </a:pPr>
            <a:r>
              <a:rPr lang="en-US" b="1" dirty="0" err="1" smtClean="0"/>
              <a:t>stid</a:t>
            </a:r>
            <a:r>
              <a:rPr lang="fa-IR" b="1" dirty="0" smtClean="0"/>
              <a:t> </a:t>
            </a:r>
            <a:r>
              <a:rPr lang="en-US" b="1" dirty="0"/>
              <a:t>Select </a:t>
            </a:r>
          </a:p>
          <a:p>
            <a:pPr marL="0" indent="0" rtl="1">
              <a:buNone/>
            </a:pPr>
            <a:r>
              <a:rPr lang="en-US" b="1" dirty="0"/>
              <a:t>From </a:t>
            </a:r>
            <a:r>
              <a:rPr lang="en-US" b="1" dirty="0" err="1" smtClean="0"/>
              <a:t>stco</a:t>
            </a:r>
            <a:endParaRPr lang="en-US" b="1" dirty="0"/>
          </a:p>
          <a:p>
            <a:pPr marL="0" indent="0" rtl="1">
              <a:buNone/>
            </a:pPr>
            <a:r>
              <a:rPr lang="en-US" b="1" dirty="0"/>
              <a:t>Where year=98 and term=2</a:t>
            </a:r>
          </a:p>
        </p:txBody>
      </p:sp>
      <p:graphicFrame>
        <p:nvGraphicFramePr>
          <p:cNvPr id="2" name="Table 1"/>
          <p:cNvGraphicFramePr>
            <a:graphicFrameLocks noGrp="1"/>
          </p:cNvGraphicFramePr>
          <p:nvPr>
            <p:extLst>
              <p:ext uri="{D42A27DB-BD31-4B8C-83A1-F6EECF244321}">
                <p14:modId xmlns:p14="http://schemas.microsoft.com/office/powerpoint/2010/main" val="276437789"/>
              </p:ext>
            </p:extLst>
          </p:nvPr>
        </p:nvGraphicFramePr>
        <p:xfrm>
          <a:off x="5704451" y="4130619"/>
          <a:ext cx="1043940" cy="717552"/>
        </p:xfrm>
        <a:graphic>
          <a:graphicData uri="http://schemas.openxmlformats.org/drawingml/2006/table">
            <a:tbl>
              <a:tblPr firstRow="1" firstCol="1" bandRow="1">
                <a:tableStyleId>{5C22544A-7EE6-4342-B048-85BDC9FD1C3A}</a:tableStyleId>
              </a:tblPr>
              <a:tblGrid>
                <a:gridCol w="1043940"/>
              </a:tblGrid>
              <a:tr h="0">
                <a:tc>
                  <a:txBody>
                    <a:bodyPr/>
                    <a:lstStyle/>
                    <a:p>
                      <a:pPr marL="0" marR="0" algn="r">
                        <a:lnSpc>
                          <a:spcPct val="107000"/>
                        </a:lnSpc>
                        <a:spcBef>
                          <a:spcPts val="0"/>
                        </a:spcBef>
                        <a:spcAft>
                          <a:spcPts val="0"/>
                        </a:spcAft>
                      </a:pPr>
                      <a:r>
                        <a:rPr lang="en-US" sz="1100">
                          <a:effectLst/>
                        </a:rPr>
                        <a:t>stid</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r">
                        <a:lnSpc>
                          <a:spcPct val="107000"/>
                        </a:lnSpc>
                        <a:spcBef>
                          <a:spcPts val="0"/>
                        </a:spcBef>
                        <a:spcAft>
                          <a:spcPts val="0"/>
                        </a:spcAft>
                      </a:pPr>
                      <a:r>
                        <a:rPr lang="en-US" sz="1100">
                          <a:effectLst/>
                        </a:rPr>
                        <a:t>100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r">
                        <a:lnSpc>
                          <a:spcPct val="107000"/>
                        </a:lnSpc>
                        <a:spcBef>
                          <a:spcPts val="0"/>
                        </a:spcBef>
                        <a:spcAft>
                          <a:spcPts val="0"/>
                        </a:spcAft>
                      </a:pPr>
                      <a:r>
                        <a:rPr lang="en-US" sz="1100">
                          <a:effectLst/>
                        </a:rPr>
                        <a:t>100</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r">
                        <a:lnSpc>
                          <a:spcPct val="107000"/>
                        </a:lnSpc>
                        <a:spcBef>
                          <a:spcPts val="0"/>
                        </a:spcBef>
                        <a:spcAft>
                          <a:spcPts val="0"/>
                        </a:spcAft>
                      </a:pPr>
                      <a:r>
                        <a:rPr lang="en-US" sz="1100" dirty="0">
                          <a:effectLst/>
                        </a:rPr>
                        <a:t>102</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31609137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4065" y="994893"/>
            <a:ext cx="8534400" cy="3615267"/>
          </a:xfrm>
        </p:spPr>
        <p:txBody>
          <a:bodyPr/>
          <a:lstStyle/>
          <a:p>
            <a:pPr marL="0" indent="0" algn="r" rtl="1">
              <a:buNone/>
            </a:pPr>
            <a:r>
              <a:rPr lang="fa-IR" dirty="0"/>
              <a:t> </a:t>
            </a:r>
            <a:endParaRPr lang="en-US" dirty="0"/>
          </a:p>
          <a:p>
            <a:pPr marL="0" indent="0" algn="r">
              <a:buNone/>
            </a:pPr>
            <a:r>
              <a:rPr lang="fa-IR" dirty="0"/>
              <a:t>اگر انتخاب اطلاعات از بیش از یک جدول باشد باید آنها را با استفاده از صفت مشترک به هم پیوند دهیم.</a:t>
            </a:r>
            <a:endParaRPr lang="en-US" dirty="0"/>
          </a:p>
          <a:p>
            <a:pPr marL="0" indent="0" algn="r">
              <a:buNone/>
            </a:pPr>
            <a:r>
              <a:rPr lang="fa-IR" dirty="0"/>
              <a:t>مثال: نام و نام خانوادگی و نام درس و نمره دانشجویان را نشان دهید</a:t>
            </a:r>
            <a:r>
              <a:rPr lang="fa-IR" dirty="0" smtClean="0"/>
              <a:t>؟</a:t>
            </a:r>
            <a:endParaRPr lang="en-US" dirty="0" smtClean="0"/>
          </a:p>
          <a:p>
            <a:pPr marL="0" indent="0" algn="r">
              <a:buNone/>
            </a:pPr>
            <a:endParaRPr lang="en-US" dirty="0"/>
          </a:p>
          <a:p>
            <a:pPr marL="0" indent="0">
              <a:buNone/>
            </a:pPr>
            <a:r>
              <a:rPr lang="fa-IR" b="1" dirty="0"/>
              <a:t> </a:t>
            </a:r>
            <a:r>
              <a:rPr lang="en-US" b="1" dirty="0"/>
              <a:t>Select </a:t>
            </a:r>
            <a:r>
              <a:rPr lang="en-US" b="1" dirty="0" err="1"/>
              <a:t>stname</a:t>
            </a:r>
            <a:r>
              <a:rPr lang="en-US" b="1" dirty="0"/>
              <a:t>, </a:t>
            </a:r>
            <a:r>
              <a:rPr lang="en-US" b="1" dirty="0" err="1"/>
              <a:t>stfamily</a:t>
            </a:r>
            <a:r>
              <a:rPr lang="en-US" b="1" dirty="0"/>
              <a:t>, </a:t>
            </a:r>
            <a:r>
              <a:rPr lang="en-US" b="1" dirty="0" err="1"/>
              <a:t>cotitle</a:t>
            </a:r>
            <a:r>
              <a:rPr lang="en-US" b="1" dirty="0"/>
              <a:t>, grade</a:t>
            </a:r>
          </a:p>
          <a:p>
            <a:pPr marL="0" indent="0">
              <a:buNone/>
            </a:pPr>
            <a:r>
              <a:rPr lang="en-US" b="1" dirty="0"/>
              <a:t>From </a:t>
            </a:r>
            <a:r>
              <a:rPr lang="en-US" b="1" dirty="0" err="1"/>
              <a:t>st</a:t>
            </a:r>
            <a:r>
              <a:rPr lang="en-US" b="1" dirty="0"/>
              <a:t> , </a:t>
            </a:r>
            <a:r>
              <a:rPr lang="en-US" b="1" dirty="0" err="1"/>
              <a:t>co,stco</a:t>
            </a:r>
            <a:endParaRPr lang="en-US" b="1" dirty="0"/>
          </a:p>
          <a:p>
            <a:pPr marL="0" indent="0">
              <a:buNone/>
            </a:pPr>
            <a:r>
              <a:rPr lang="en-US" b="1" dirty="0"/>
              <a:t>Where </a:t>
            </a:r>
            <a:r>
              <a:rPr lang="en-US" b="1" dirty="0" err="1"/>
              <a:t>st.stid</a:t>
            </a:r>
            <a:r>
              <a:rPr lang="en-US" b="1" dirty="0"/>
              <a:t>=</a:t>
            </a:r>
            <a:r>
              <a:rPr lang="en-US" b="1" dirty="0" err="1"/>
              <a:t>stco.stid</a:t>
            </a:r>
            <a:r>
              <a:rPr lang="en-US" b="1" dirty="0"/>
              <a:t> and </a:t>
            </a:r>
            <a:r>
              <a:rPr lang="en-US" b="1" dirty="0" err="1"/>
              <a:t>co.coid</a:t>
            </a:r>
            <a:r>
              <a:rPr lang="en-US" b="1" dirty="0"/>
              <a:t>=</a:t>
            </a:r>
            <a:r>
              <a:rPr lang="en-US" b="1" dirty="0" err="1"/>
              <a:t>stco.coid</a:t>
            </a:r>
            <a:endParaRPr lang="en-US" b="1" dirty="0"/>
          </a:p>
          <a:p>
            <a:endParaRPr lang="en-US" dirty="0"/>
          </a:p>
        </p:txBody>
      </p:sp>
    </p:spTree>
    <p:extLst>
      <p:ext uri="{BB962C8B-B14F-4D97-AF65-F5344CB8AC3E}">
        <p14:creationId xmlns:p14="http://schemas.microsoft.com/office/powerpoint/2010/main" val="3076329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306</TotalTime>
  <Words>683</Words>
  <Application>Microsoft Office PowerPoint</Application>
  <PresentationFormat>Widescreen</PresentationFormat>
  <Paragraphs>319</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Century Gothic</vt:lpstr>
      <vt:lpstr>Tahoma</vt:lpstr>
      <vt:lpstr>Wingdings 3</vt:lpstr>
      <vt:lpstr>Slice</vt:lpstr>
      <vt:lpstr>به نام خدا نام درس:  آزمایشگاه پایگاه داده نام مدرس :اکرم برخورداری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akram</dc:creator>
  <cp:lastModifiedBy>akram</cp:lastModifiedBy>
  <cp:revision>19</cp:revision>
  <dcterms:created xsi:type="dcterms:W3CDTF">2020-03-27T05:26:15Z</dcterms:created>
  <dcterms:modified xsi:type="dcterms:W3CDTF">2020-03-28T10:00:45Z</dcterms:modified>
</cp:coreProperties>
</file>