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242204"/>
            <a:ext cx="8915399" cy="1276709"/>
          </a:xfrm>
        </p:spPr>
        <p:txBody>
          <a:bodyPr/>
          <a:lstStyle/>
          <a:p>
            <a:pPr algn="ctr"/>
            <a:r>
              <a:rPr lang="fa-IR" dirty="0" smtClean="0"/>
              <a:t>به نام خداوند جان و خرد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829464"/>
            <a:ext cx="8915399" cy="3605841"/>
          </a:xfrm>
        </p:spPr>
        <p:txBody>
          <a:bodyPr/>
          <a:lstStyle/>
          <a:p>
            <a:pPr algn="r"/>
            <a:r>
              <a:rPr lang="fa-IR" sz="3200" dirty="0" smtClean="0">
                <a:cs typeface="B Nazanin" panose="00000400000000000000" pitchFamily="2" charset="-78"/>
              </a:rPr>
              <a:t>پژوهش عملیاتی 2</a:t>
            </a:r>
          </a:p>
          <a:p>
            <a:endParaRPr lang="fa-IR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28809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242" y="2458528"/>
            <a:ext cx="8911687" cy="3045124"/>
          </a:xfrm>
        </p:spPr>
        <p:txBody>
          <a:bodyPr>
            <a:normAutofit/>
          </a:bodyPr>
          <a:lstStyle/>
          <a:p>
            <a:pPr algn="ctr"/>
            <a:r>
              <a:rPr lang="fa-IR" altLang="en-US" sz="4000" dirty="0"/>
              <a:t>زندگی تان شیرین و مستدام</a:t>
            </a:r>
            <a:endParaRPr lang="en-US" sz="4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3936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7289" y="1423359"/>
            <a:ext cx="8915399" cy="3605841"/>
          </a:xfrm>
        </p:spPr>
        <p:txBody>
          <a:bodyPr/>
          <a:lstStyle/>
          <a:p>
            <a:pPr algn="r"/>
            <a:endParaRPr lang="fa-IR" sz="3200" dirty="0" smtClean="0"/>
          </a:p>
          <a:p>
            <a:pPr algn="r"/>
            <a:r>
              <a:rPr lang="fa-IR" sz="2000" dirty="0">
                <a:cs typeface="B Nazanin" panose="00000400000000000000" pitchFamily="2" charset="-78"/>
              </a:rPr>
              <a:t>در جلسات قبل آموختیم که چگونه جواب اساسی موجه ابتدایی را به دست آوریم</a:t>
            </a:r>
          </a:p>
          <a:p>
            <a:pPr algn="r"/>
            <a:r>
              <a:rPr lang="fa-IR" sz="2000" dirty="0">
                <a:cs typeface="B Nazanin" panose="00000400000000000000" pitchFamily="2" charset="-78"/>
              </a:rPr>
              <a:t>باید توجه داشت که :</a:t>
            </a:r>
          </a:p>
          <a:p>
            <a:pPr algn="r"/>
            <a:r>
              <a:rPr lang="fa-IR" sz="2000" dirty="0">
                <a:cs typeface="B Nazanin" panose="00000400000000000000" pitchFamily="2" charset="-78"/>
              </a:rPr>
              <a:t>1) به طور کلی هیچ کدام از روش های ارائه شده مستقیما دستیابی به یک جواب بهینه را تضمین نمی کنند و فقط جوابی موجه و ابتدایی را ارائه می دهند .</a:t>
            </a:r>
          </a:p>
          <a:p>
            <a:pPr algn="r"/>
            <a:endParaRPr lang="fa-IR" sz="2000" dirty="0">
              <a:cs typeface="B Nazanin" panose="00000400000000000000" pitchFamily="2" charset="-78"/>
            </a:endParaRPr>
          </a:p>
          <a:p>
            <a:pPr algn="r"/>
            <a:r>
              <a:rPr lang="fa-IR" sz="2000" dirty="0">
                <a:cs typeface="B Nazanin" panose="00000400000000000000" pitchFamily="2" charset="-78"/>
              </a:rPr>
              <a:t> 2 ) حتی در زمانی که این رویه ها جوابی بهینه را ارائه کنند نمی توان فهمید این جواب بهینه است.</a:t>
            </a:r>
            <a:endParaRPr lang="en-US" sz="2000" dirty="0">
              <a:cs typeface="B Nazanin" panose="00000400000000000000" pitchFamily="2" charset="-78"/>
            </a:endParaRPr>
          </a:p>
          <a:p>
            <a:endParaRPr lang="fa-IR" sz="2000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3147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7289" y="1423359"/>
            <a:ext cx="8915399" cy="3605841"/>
          </a:xfrm>
        </p:spPr>
        <p:txBody>
          <a:bodyPr/>
          <a:lstStyle/>
          <a:p>
            <a:pPr algn="r"/>
            <a:r>
              <a:rPr lang="fa-IR" sz="3200" dirty="0" smtClean="0">
                <a:cs typeface="B Nazanin" panose="00000400000000000000" pitchFamily="2" charset="-78"/>
              </a:rPr>
              <a:t>روش پله سنگ</a:t>
            </a:r>
            <a:endParaRPr lang="en-US" sz="3200" dirty="0" smtClean="0">
              <a:cs typeface="B Nazanin" panose="00000400000000000000" pitchFamily="2" charset="-78"/>
            </a:endParaRPr>
          </a:p>
          <a:p>
            <a:pPr algn="r"/>
            <a:r>
              <a:rPr lang="fa-IR" sz="3200" dirty="0" smtClean="0">
                <a:cs typeface="B Nazanin" panose="00000400000000000000" pitchFamily="2" charset="-78"/>
              </a:rPr>
              <a:t>این روش رویه ی را پی می گیرد که با عملیاتی پی در پی از یک جواب موجه ابتدایی شروع و جواب بهینه را پیدا می کند.</a:t>
            </a:r>
          </a:p>
          <a:p>
            <a:pPr algn="r"/>
            <a:endParaRPr lang="fa-IR" sz="3200" dirty="0" smtClean="0"/>
          </a:p>
        </p:txBody>
      </p:sp>
    </p:spTree>
    <p:extLst>
      <p:ext uri="{BB962C8B-B14F-4D97-AF65-F5344CB8AC3E}">
        <p14:creationId xmlns:p14="http://schemas.microsoft.com/office/powerpoint/2010/main" val="3155229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2400" dirty="0" smtClean="0"/>
              <a:t>جدول حمل و نقل زیر را که جواب موجه ابتدایی آن به دست آمده را در نظر بگیرید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5023686"/>
              </p:ext>
            </p:extLst>
          </p:nvPr>
        </p:nvGraphicFramePr>
        <p:xfrm>
          <a:off x="3234906" y="2530414"/>
          <a:ext cx="5719314" cy="3292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3219"/>
                <a:gridCol w="953219"/>
                <a:gridCol w="953219"/>
                <a:gridCol w="953219"/>
                <a:gridCol w="953219"/>
                <a:gridCol w="953219"/>
              </a:tblGrid>
              <a:tr h="6584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عرضه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10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    3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7     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    9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150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20        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18   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تقاضا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685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687769"/>
          </a:xfrm>
        </p:spPr>
        <p:txBody>
          <a:bodyPr>
            <a:normAutofit fontScale="90000"/>
          </a:bodyPr>
          <a:lstStyle/>
          <a:p>
            <a:r>
              <a:rPr lang="fa-IR" sz="2400" dirty="0" smtClean="0"/>
              <a:t>متغیر ورودی را بر حسب خانه خالی مشخص می کنیم به ازای تخصیص یک واحد از مسیر این خانه چه اثری در تابع کل هدف دارد .وقتی به خانه ی </a:t>
            </a:r>
            <a:r>
              <a:rPr lang="fa-IR" sz="2400" dirty="0" smtClean="0">
                <a:solidFill>
                  <a:srgbClr val="FF0000"/>
                </a:solidFill>
              </a:rPr>
              <a:t>3</a:t>
            </a:r>
            <a:r>
              <a:rPr lang="fa-IR" sz="2400" dirty="0" smtClean="0"/>
              <a:t> یک اضافه می کنیم تعادل بین عرضه و تقاضا به هم می ریزد ، تعادل را برقرار می کنیم از خانه ی خالی شروع می کنیم به سمت خانه ی پر</a:t>
            </a:r>
            <a:br>
              <a:rPr lang="fa-IR" sz="2400" dirty="0" smtClean="0"/>
            </a:br>
            <a:r>
              <a:rPr lang="fa-IR" sz="2400" dirty="0"/>
              <a:t/>
            </a:r>
            <a:br>
              <a:rPr lang="fa-IR" sz="2400" dirty="0"/>
            </a:br>
            <a:r>
              <a:rPr lang="fa-IR" sz="2400" dirty="0" smtClean="0"/>
              <a:t/>
            </a:r>
            <a:br>
              <a:rPr lang="fa-IR" sz="2400" dirty="0" smtClean="0"/>
            </a:br>
            <a:r>
              <a:rPr lang="fa-IR" sz="2400" dirty="0"/>
              <a:t/>
            </a:r>
            <a:br>
              <a:rPr lang="fa-IR" sz="2400" dirty="0"/>
            </a:br>
            <a:r>
              <a:rPr lang="fa-IR" sz="2400" dirty="0" smtClean="0"/>
              <a:t/>
            </a:r>
            <a:br>
              <a:rPr lang="fa-IR" sz="2400" dirty="0" smtClean="0"/>
            </a:br>
            <a:r>
              <a:rPr lang="fa-IR" sz="2400" dirty="0"/>
              <a:t/>
            </a:r>
            <a:br>
              <a:rPr lang="fa-IR" sz="2400" dirty="0"/>
            </a:br>
            <a:r>
              <a:rPr lang="fa-IR" sz="2400" dirty="0" smtClean="0"/>
              <a:t/>
            </a:r>
            <a:br>
              <a:rPr lang="fa-IR" sz="2400" dirty="0" smtClean="0"/>
            </a:br>
            <a:r>
              <a:rPr lang="fa-IR" sz="2400" dirty="0"/>
              <a:t/>
            </a:r>
            <a:br>
              <a:rPr lang="fa-IR" sz="2400" dirty="0"/>
            </a:br>
            <a:r>
              <a:rPr lang="fa-IR" sz="2400" dirty="0" smtClean="0"/>
              <a:t/>
            </a:r>
            <a:br>
              <a:rPr lang="fa-IR" sz="2400" dirty="0" smtClean="0"/>
            </a:br>
            <a:r>
              <a:rPr lang="fa-IR" sz="2400" dirty="0"/>
              <a:t/>
            </a:r>
            <a:br>
              <a:rPr lang="fa-IR" sz="2400" dirty="0"/>
            </a:br>
            <a:r>
              <a:rPr lang="fa-IR" sz="2400" dirty="0" smtClean="0"/>
              <a:t/>
            </a:r>
            <a:br>
              <a:rPr lang="fa-IR" sz="2400" dirty="0" smtClean="0"/>
            </a:br>
            <a:r>
              <a:rPr lang="fa-IR" sz="2400" dirty="0"/>
              <a:t/>
            </a:r>
            <a:br>
              <a:rPr lang="fa-IR" sz="2400" dirty="0"/>
            </a:br>
            <a:r>
              <a:rPr lang="fa-IR" sz="2400" dirty="0" smtClean="0"/>
              <a:t/>
            </a:r>
            <a:br>
              <a:rPr lang="fa-IR" sz="2400" dirty="0" smtClean="0"/>
            </a:br>
            <a:r>
              <a:rPr lang="fa-IR" sz="2400" dirty="0" smtClean="0"/>
              <a:t>9 -= 18- 20+ 7 – 3+ 10-3     </a:t>
            </a:r>
            <a:br>
              <a:rPr lang="fa-IR" sz="2400" dirty="0" smtClean="0"/>
            </a:br>
            <a:r>
              <a:rPr lang="fa-IR" sz="2400" dirty="0" smtClean="0"/>
              <a:t>4،400=(18*50) + (20*50) + (9*150) + (50*7) + (3*100) + (10*50)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614991"/>
              </p:ext>
            </p:extLst>
          </p:nvPr>
        </p:nvGraphicFramePr>
        <p:xfrm>
          <a:off x="3234906" y="2530414"/>
          <a:ext cx="5719314" cy="3292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3219"/>
                <a:gridCol w="953219"/>
                <a:gridCol w="953219"/>
                <a:gridCol w="953219"/>
                <a:gridCol w="953219"/>
                <a:gridCol w="953219"/>
              </a:tblGrid>
              <a:tr h="6584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عرضه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 </a:t>
                      </a:r>
                      <a:r>
                        <a:rPr lang="fa-IR" dirty="0" smtClean="0">
                          <a:solidFill>
                            <a:srgbClr val="00B0F0"/>
                          </a:solidFill>
                        </a:rPr>
                        <a:t>1-</a:t>
                      </a:r>
                      <a:r>
                        <a:rPr lang="fa-IR" dirty="0" smtClean="0"/>
                        <a:t>   10   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50 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 </a:t>
                      </a:r>
                      <a:r>
                        <a:rPr lang="fa-IR" dirty="0" smtClean="0">
                          <a:solidFill>
                            <a:srgbClr val="00B0F0"/>
                          </a:solidFill>
                        </a:rPr>
                        <a:t>1+   </a:t>
                      </a:r>
                      <a:r>
                        <a:rPr lang="fa-IR" dirty="0" smtClean="0"/>
                        <a:t>3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      7               </a:t>
                      </a:r>
                      <a:r>
                        <a:rPr lang="fa-IR" dirty="0" smtClean="0">
                          <a:solidFill>
                            <a:srgbClr val="00B0F0"/>
                          </a:solidFill>
                        </a:rPr>
                        <a:t>1-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   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    9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150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 20                         </a:t>
                      </a:r>
                      <a:r>
                        <a:rPr lang="fa-IR" dirty="0" smtClean="0">
                          <a:solidFill>
                            <a:srgbClr val="00B0F0"/>
                          </a:solidFill>
                        </a:rPr>
                        <a:t>1+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  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solidFill>
                            <a:srgbClr val="00B0F0"/>
                          </a:solidFill>
                        </a:rPr>
                        <a:t>1+</a:t>
                      </a:r>
                      <a:r>
                        <a:rPr lang="fa-IR" dirty="0" smtClean="0"/>
                        <a:t>   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18       </a:t>
                      </a:r>
                      <a:r>
                        <a:rPr lang="fa-IR" dirty="0" smtClean="0">
                          <a:solidFill>
                            <a:srgbClr val="00B0F0"/>
                          </a:solidFill>
                        </a:rPr>
                        <a:t>1-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   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تقاضا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V="1">
            <a:off x="4804913" y="3683479"/>
            <a:ext cx="17253" cy="854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91177" y="3683479"/>
            <a:ext cx="8195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710687" y="3752491"/>
            <a:ext cx="0" cy="4485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848709" y="4201064"/>
            <a:ext cx="17166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565366" y="4459857"/>
            <a:ext cx="0" cy="4830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960189" y="4942936"/>
            <a:ext cx="24153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41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889751"/>
              </p:ext>
            </p:extLst>
          </p:nvPr>
        </p:nvGraphicFramePr>
        <p:xfrm>
          <a:off x="3234906" y="2530414"/>
          <a:ext cx="5719314" cy="3292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3219"/>
                <a:gridCol w="953219"/>
                <a:gridCol w="953219"/>
                <a:gridCol w="953219"/>
                <a:gridCol w="953219"/>
                <a:gridCol w="953219"/>
              </a:tblGrid>
              <a:tr h="6584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عرضه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10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 </a:t>
                      </a:r>
                      <a:r>
                        <a:rPr lang="fa-IR" dirty="0" smtClean="0">
                          <a:solidFill>
                            <a:srgbClr val="00B0F0"/>
                          </a:solidFill>
                        </a:rPr>
                        <a:t>1-</a:t>
                      </a:r>
                      <a:r>
                        <a:rPr lang="fa-IR" dirty="0" smtClean="0"/>
                        <a:t>   3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solidFill>
                            <a:srgbClr val="00B0F0"/>
                          </a:solidFill>
                        </a:rPr>
                        <a:t>1+</a:t>
                      </a:r>
                      <a:r>
                        <a:rPr lang="fa-IR" dirty="0" smtClean="0"/>
                        <a:t> 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solidFill>
                            <a:srgbClr val="00B0F0"/>
                          </a:solidFill>
                        </a:rPr>
                        <a:t>1+   </a:t>
                      </a:r>
                      <a:r>
                        <a:rPr lang="fa-IR" dirty="0" smtClean="0"/>
                        <a:t>7          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    9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150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solidFill>
                            <a:srgbClr val="00B0F0"/>
                          </a:solidFill>
                        </a:rPr>
                        <a:t>1-</a:t>
                      </a:r>
                      <a:r>
                        <a:rPr lang="fa-IR" dirty="0" smtClean="0"/>
                        <a:t>  20           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18   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تقاضا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fa-IR" sz="2800" dirty="0">
                <a:cs typeface="B Nazanin" panose="00000400000000000000" pitchFamily="2" charset="-78"/>
              </a:rPr>
              <a:t>اختصاص هر یک واحد کالا در یک مسیر( سه یک) چه اثری بر تابع کل دارد </a:t>
            </a:r>
            <a:br>
              <a:rPr lang="fa-IR" sz="2800" dirty="0">
                <a:cs typeface="B Nazanin" panose="00000400000000000000" pitchFamily="2" charset="-78"/>
              </a:rPr>
            </a:br>
            <a:r>
              <a:rPr lang="fa-IR" sz="2800" dirty="0">
                <a:cs typeface="B Nazanin" panose="00000400000000000000" pitchFamily="2" charset="-78"/>
              </a:rPr>
              <a:t>این منفی 9 یعنی هر یک واحد کالا در این مسیر جابه جا شود باعث کم شدن 9 واحد هزینه می شود این مسیر ر باید برای سایر خانه های خالی </a:t>
            </a:r>
            <a:r>
              <a:rPr lang="fa-IR" sz="2800" dirty="0" smtClean="0">
                <a:cs typeface="B Nazanin" panose="00000400000000000000" pitchFamily="2" charset="-78"/>
              </a:rPr>
              <a:t>برویم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5 </a:t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>
                <a:cs typeface="B Nazanin" panose="00000400000000000000" pitchFamily="2" charset="-78"/>
              </a:rPr>
              <a:t/>
            </a:r>
            <a:br>
              <a:rPr lang="fa-IR" sz="2800" dirty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/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>
                <a:cs typeface="B Nazanin" panose="00000400000000000000" pitchFamily="2" charset="-78"/>
              </a:rPr>
              <a:t/>
            </a:r>
            <a:br>
              <a:rPr lang="fa-IR" sz="2800" dirty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/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>
                <a:cs typeface="B Nazanin" panose="00000400000000000000" pitchFamily="2" charset="-78"/>
              </a:rPr>
              <a:t/>
            </a:r>
            <a:br>
              <a:rPr lang="fa-IR" sz="2800" dirty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/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>
                <a:cs typeface="B Nazanin" panose="00000400000000000000" pitchFamily="2" charset="-78"/>
              </a:rPr>
              <a:t/>
            </a:r>
            <a:br>
              <a:rPr lang="fa-IR" sz="2800" dirty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/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>
                <a:cs typeface="B Nazanin" panose="00000400000000000000" pitchFamily="2" charset="-78"/>
              </a:rPr>
              <a:t/>
            </a:r>
            <a:br>
              <a:rPr lang="fa-IR" sz="2800" dirty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>                                   5-  = 3  -  7  +  20  -  11</a:t>
            </a:r>
            <a:br>
              <a:rPr lang="fa-IR" sz="2800" dirty="0" smtClean="0">
                <a:cs typeface="B Nazanin" panose="00000400000000000000" pitchFamily="2" charset="-78"/>
              </a:rPr>
            </a:br>
            <a:endParaRPr lang="en-US" sz="28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7729268" y="3476445"/>
            <a:ext cx="8626" cy="534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5900468" y="4183811"/>
            <a:ext cx="1716657" cy="17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943600" y="3545457"/>
            <a:ext cx="17253" cy="5693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038491" y="3545457"/>
            <a:ext cx="15096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262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sz="2400" dirty="0" smtClean="0"/>
              <a:t>وقتی که مسیر پیش گفته شده را برای تمامی خانه های خالی انجام دادیم به این جدول می رسیم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fa-IR" sz="2400" dirty="0" smtClean="0"/>
              <a:t>کوچکترین عدد به عنوان متغییر ورودی  انتخاب می شود  9-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810561"/>
              </p:ext>
            </p:extLst>
          </p:nvPr>
        </p:nvGraphicFramePr>
        <p:xfrm>
          <a:off x="3234906" y="2530414"/>
          <a:ext cx="5719314" cy="3292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3219"/>
                <a:gridCol w="953219"/>
                <a:gridCol w="953219"/>
                <a:gridCol w="953219"/>
                <a:gridCol w="953219"/>
                <a:gridCol w="953219"/>
              </a:tblGrid>
              <a:tr h="6584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عرضه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10</a:t>
                      </a:r>
                      <a:endParaRPr lang="en-US" dirty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    3</a:t>
                      </a:r>
                      <a:endParaRPr lang="en-US" dirty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20</a:t>
                      </a:r>
                      <a:r>
                        <a:rPr lang="en-US" dirty="0" smtClean="0">
                          <a:cs typeface="B Nazanin" panose="00000400000000000000" pitchFamily="2" charset="-78"/>
                        </a:rPr>
                        <a:t>      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+15</a:t>
                      </a:r>
                      <a:endParaRPr lang="en-US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11</a:t>
                      </a:r>
                      <a:r>
                        <a:rPr lang="en-US" dirty="0" smtClean="0">
                          <a:cs typeface="B Nazanin" panose="00000400000000000000" pitchFamily="2" charset="-78"/>
                        </a:rPr>
                        <a:t>     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-5</a:t>
                      </a:r>
                      <a:endParaRPr lang="en-US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12 </a:t>
                      </a:r>
                      <a:r>
                        <a:rPr lang="en-US" dirty="0" smtClean="0">
                          <a:cs typeface="B Nazanin" panose="00000400000000000000" pitchFamily="2" charset="-78"/>
                        </a:rPr>
                        <a:t>      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-2</a:t>
                      </a:r>
                      <a:endParaRPr lang="en-US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7</a:t>
                      </a:r>
                      <a:endParaRPr lang="en-US" dirty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    9</a:t>
                      </a:r>
                      <a:endParaRPr lang="en-US" dirty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20</a:t>
                      </a:r>
                      <a:endParaRPr lang="en-US" dirty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250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3</a:t>
                      </a:r>
                      <a:r>
                        <a:rPr lang="en-US" dirty="0" smtClean="0">
                          <a:cs typeface="B Nazanin" panose="00000400000000000000" pitchFamily="2" charset="-78"/>
                        </a:rPr>
                        <a:t>        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-9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 </a:t>
                      </a:r>
                      <a:endParaRPr lang="en-US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14</a:t>
                      </a:r>
                      <a:r>
                        <a:rPr lang="en-US" dirty="0" smtClean="0">
                          <a:cs typeface="B Nazanin" panose="00000400000000000000" pitchFamily="2" charset="-78"/>
                        </a:rPr>
                        <a:t>        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+9</a:t>
                      </a:r>
                      <a:endParaRPr lang="en-US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16</a:t>
                      </a:r>
                      <a:r>
                        <a:rPr lang="en-US" dirty="0" smtClean="0">
                          <a:cs typeface="B Nazanin" panose="00000400000000000000" pitchFamily="2" charset="-78"/>
                        </a:rPr>
                        <a:t>       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+9</a:t>
                      </a:r>
                      <a:endParaRPr lang="en-US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18</a:t>
                      </a:r>
                      <a:r>
                        <a:rPr lang="en-US" dirty="0" smtClean="0">
                          <a:cs typeface="B Nazanin" panose="00000400000000000000" pitchFamily="2" charset="-78"/>
                        </a:rPr>
                        <a:t>        </a:t>
                      </a:r>
                      <a:endParaRPr lang="en-US" dirty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تقاضا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100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775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2000" dirty="0" smtClean="0"/>
              <a:t>خانه منفی 9 را به عنوان متغییر ورودی انتخاب می کنیم  مسیر پله سنگی  خانه (سه یک) را در نظر بگیرید و از میان تمام خانه های که راس مسیر پله سنگ در آن ها قرار دارد  و دارای علامت منفی هستند خانه ای را انتخاب کنید که کمترین مقدار متغیر اساسی را داردمتغیر مربوط به این خانه متغیر خروجی است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(50-50)+(100+50) +(50-50)+ (50+50) + (50-50) +50                                                            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776432"/>
              </p:ext>
            </p:extLst>
          </p:nvPr>
        </p:nvGraphicFramePr>
        <p:xfrm>
          <a:off x="3234906" y="2530414"/>
          <a:ext cx="5719314" cy="3548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3219"/>
                <a:gridCol w="953219"/>
                <a:gridCol w="953219"/>
                <a:gridCol w="953219"/>
                <a:gridCol w="953219"/>
                <a:gridCol w="953219"/>
              </a:tblGrid>
              <a:tr h="6584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عرضه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10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50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  </a:t>
                      </a:r>
                      <a:r>
                        <a:rPr lang="en-US" dirty="0" smtClean="0">
                          <a:solidFill>
                            <a:schemeClr val="accent1"/>
                          </a:solidFill>
                          <a:cs typeface="B Nazanin" panose="00000400000000000000" pitchFamily="2" charset="-78"/>
                        </a:rPr>
                        <a:t>-50</a:t>
                      </a:r>
                      <a:endParaRPr lang="en-US" dirty="0">
                        <a:solidFill>
                          <a:schemeClr val="accent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cs typeface="B Nazanin" panose="00000400000000000000" pitchFamily="2" charset="-78"/>
                        </a:rPr>
                        <a:t>    3</a:t>
                      </a:r>
                      <a:r>
                        <a:rPr lang="en-US" dirty="0" smtClean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100</a:t>
                      </a:r>
                      <a:endParaRPr lang="en-US" dirty="0" smtClean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  <a:cs typeface="B Nazanin" panose="00000400000000000000" pitchFamily="2" charset="-78"/>
                        </a:rPr>
                        <a:t>+50</a:t>
                      </a:r>
                      <a:endParaRPr lang="en-US" dirty="0">
                        <a:solidFill>
                          <a:schemeClr val="accent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20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cs typeface="B Nazanin" panose="00000400000000000000" pitchFamily="2" charset="-78"/>
                        </a:rPr>
                        <a:t>7</a:t>
                      </a:r>
                      <a:r>
                        <a:rPr lang="en-US" dirty="0" smtClean="0">
                          <a:cs typeface="B Nazanin" panose="00000400000000000000" pitchFamily="2" charset="-78"/>
                        </a:rPr>
                        <a:t>   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50</a:t>
                      </a:r>
                      <a:endParaRPr lang="en-US" dirty="0" smtClean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  <a:cs typeface="B Nazanin" panose="00000400000000000000" pitchFamily="2" charset="-78"/>
                        </a:rPr>
                        <a:t>-50</a:t>
                      </a:r>
                      <a:endParaRPr lang="en-US" dirty="0">
                        <a:solidFill>
                          <a:schemeClr val="accent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    9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150</a:t>
                      </a:r>
                      <a:endParaRPr lang="en-US" dirty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smtClean="0">
                          <a:cs typeface="B Nazanin" panose="00000400000000000000" pitchFamily="2" charset="-78"/>
                        </a:rPr>
                        <a:t>20</a:t>
                      </a:r>
                      <a:r>
                        <a:rPr lang="en-US" smtClean="0">
                          <a:cs typeface="B Nazanin" panose="00000400000000000000" pitchFamily="2" charset="-78"/>
                        </a:rPr>
                        <a:t>     </a:t>
                      </a:r>
                      <a:r>
                        <a:rPr lang="fa-IR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50</a:t>
                      </a:r>
                      <a:r>
                        <a:rPr lang="en-US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  </a:t>
                      </a:r>
                      <a:r>
                        <a:rPr lang="en-US" smtClean="0">
                          <a:solidFill>
                            <a:schemeClr val="accent1"/>
                          </a:solidFill>
                          <a:cs typeface="B Nazanin" panose="00000400000000000000" pitchFamily="2" charset="-78"/>
                        </a:rPr>
                        <a:t>+50</a:t>
                      </a:r>
                      <a:endParaRPr lang="en-US" dirty="0">
                        <a:solidFill>
                          <a:schemeClr val="accent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250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     3</a:t>
                      </a:r>
                      <a:r>
                        <a:rPr lang="en-US" dirty="0" smtClean="0">
                          <a:cs typeface="B Nazanin" panose="00000400000000000000" pitchFamily="2" charset="-78"/>
                        </a:rPr>
                        <a:t> -9   </a:t>
                      </a:r>
                      <a:r>
                        <a:rPr lang="en-US" dirty="0" smtClean="0">
                          <a:solidFill>
                            <a:schemeClr val="accent1"/>
                          </a:solidFill>
                          <a:cs typeface="B Nazanin" panose="00000400000000000000" pitchFamily="2" charset="-78"/>
                        </a:rPr>
                        <a:t>+50      </a:t>
                      </a:r>
                      <a:endParaRPr lang="en-US" dirty="0">
                        <a:solidFill>
                          <a:schemeClr val="accent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mtClean="0"/>
                        <a:t>18 </a:t>
                      </a:r>
                      <a:r>
                        <a:rPr lang="en-US" smtClean="0"/>
                        <a:t>    </a:t>
                      </a:r>
                      <a:r>
                        <a:rPr lang="fa-IR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50</a:t>
                      </a:r>
                      <a:r>
                        <a:rPr lang="en-US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mtClean="0">
                          <a:solidFill>
                            <a:srgbClr val="C00000"/>
                          </a:solidFill>
                          <a:cs typeface="B Nazanin" panose="00000400000000000000" pitchFamily="2" charset="-78"/>
                        </a:rPr>
                        <a:t>-50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تقاضا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>
                          <a:cs typeface="B Nazanin" panose="00000400000000000000" pitchFamily="2" charset="-78"/>
                        </a:rPr>
                        <a:t>100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V="1">
            <a:off x="4908430" y="3571336"/>
            <a:ext cx="0" cy="1069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917057" y="3519577"/>
            <a:ext cx="7246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641675" y="3571336"/>
            <a:ext cx="0" cy="621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702060" y="4192438"/>
            <a:ext cx="146649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7582619" y="4192438"/>
            <a:ext cx="8626" cy="8195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4908430" y="5141343"/>
            <a:ext cx="2501661" cy="17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309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(3*150) + (9*150) + (100*20) + (3*50)  = 3950                        </a:t>
            </a:r>
            <a:br>
              <a:rPr lang="en-US" sz="2400" dirty="0" smtClean="0">
                <a:latin typeface="Aparajita" panose="020B0604020202020204" pitchFamily="34" charset="0"/>
                <a:cs typeface="Aparajita" panose="020B0604020202020204" pitchFamily="34" charset="0"/>
              </a:rPr>
            </a:br>
            <a:r>
              <a:rPr lang="en-US" sz="2400" dirty="0">
                <a:latin typeface="Aparajita" panose="020B0604020202020204" pitchFamily="34" charset="0"/>
                <a:cs typeface="Aparajita" panose="020B0604020202020204" pitchFamily="34" charset="0"/>
              </a:rPr>
              <a:t> </a:t>
            </a:r>
            <a:r>
              <a:rPr lang="en-US" sz="24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/>
            </a:r>
            <a:br>
              <a:rPr lang="en-US" sz="2400" dirty="0" smtClean="0">
                <a:latin typeface="Aparajita" panose="020B0604020202020204" pitchFamily="34" charset="0"/>
                <a:cs typeface="Aparajita" panose="020B0604020202020204" pitchFamily="34" charset="0"/>
              </a:rPr>
            </a:br>
            <a:r>
              <a:rPr lang="en-US" sz="24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4400  -   3950   =   450                                                   </a:t>
            </a:r>
            <a:r>
              <a:rPr lang="fa-IR" sz="24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مقدار هزینه ای که کاهش یافته</a:t>
            </a:r>
            <a:endParaRPr lang="en-US" sz="2400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734149"/>
              </p:ext>
            </p:extLst>
          </p:nvPr>
        </p:nvGraphicFramePr>
        <p:xfrm>
          <a:off x="3234906" y="2530414"/>
          <a:ext cx="5719314" cy="3292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3219"/>
                <a:gridCol w="953219"/>
                <a:gridCol w="953219"/>
                <a:gridCol w="953219"/>
                <a:gridCol w="953219"/>
                <a:gridCol w="953219"/>
              </a:tblGrid>
              <a:tr h="6584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عرضه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10</a:t>
                      </a:r>
                      <a:r>
                        <a:rPr lang="en-US" dirty="0" smtClean="0"/>
                        <a:t>  </a:t>
                      </a:r>
                      <a:r>
                        <a:rPr lang="fa-IR" dirty="0" smtClean="0"/>
                        <a:t>   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    3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7        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    9   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150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20           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250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3</a:t>
                      </a:r>
                      <a:r>
                        <a:rPr lang="en-US" dirty="0" smtClean="0"/>
                        <a:t>     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18      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50</a:t>
                      </a:r>
                      <a:endParaRPr lang="en-US" dirty="0"/>
                    </a:p>
                  </a:txBody>
                  <a:tcPr/>
                </a:tc>
              </a:tr>
              <a:tr h="658483">
                <a:tc>
                  <a:txBody>
                    <a:bodyPr/>
                    <a:lstStyle/>
                    <a:p>
                      <a:r>
                        <a:rPr lang="fa-IR" dirty="0" smtClean="0"/>
                        <a:t>تقاضا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5577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203</TotalTime>
  <Words>576</Words>
  <Application>Microsoft Office PowerPoint</Application>
  <PresentationFormat>Widescreen</PresentationFormat>
  <Paragraphs>187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Aparajita</vt:lpstr>
      <vt:lpstr>Arial</vt:lpstr>
      <vt:lpstr>B Nazanin</vt:lpstr>
      <vt:lpstr>Century Gothic</vt:lpstr>
      <vt:lpstr>Tahoma</vt:lpstr>
      <vt:lpstr>Wingdings 3</vt:lpstr>
      <vt:lpstr>Wisp</vt:lpstr>
      <vt:lpstr>به نام خداوند جان و خرد</vt:lpstr>
      <vt:lpstr>PowerPoint Presentation</vt:lpstr>
      <vt:lpstr>PowerPoint Presentation</vt:lpstr>
      <vt:lpstr>جدول حمل و نقل زیر را که جواب موجه ابتدایی آن به دست آمده را در نظر بگیرید</vt:lpstr>
      <vt:lpstr>متغیر ورودی را بر حسب خانه خالی مشخص می کنیم به ازای تخصیص یک واحد از مسیر این خانه چه اثری در تابع کل هدف دارد .وقتی به خانه ی 3 یک اضافه می کنیم تعادل بین عرضه و تقاضا به هم می ریزد ، تعادل را برقرار می کنیم از خانه ی خالی شروع می کنیم به سمت خانه ی پر             9 -= 18- 20+ 7 – 3+ 10-3      4،400=(18*50) + (20*50) + (9*150) + (50*7) + (3*100) + (10*50)</vt:lpstr>
      <vt:lpstr>اختصاص هر یک واحد کالا در یک مسیر( سه یک) چه اثری بر تابع کل دارد  این منفی 9 یعنی هر یک واحد کالا در این مسیر جابه جا شود باعث کم شدن 9 واحد هزینه می شود این مسیر ر باید برای سایر خانه های خالی برویم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5                                              5-  = 3  -  7  +  20  -  11 </vt:lpstr>
      <vt:lpstr>وقتی که مسیر پیش گفته شده را برای تمامی خانه های خالی انجام دادیم به این جدول می رسیم               کوچکترین عدد به عنوان متغییر ورودی  انتخاب می شود  9-</vt:lpstr>
      <vt:lpstr>خانه منفی 9 را به عنوان متغییر ورودی انتخاب می کنیم  مسیر پله سنگی  خانه (سه یک) را در نظر بگیرید و از میان تمام خانه های که راس مسیر پله سنگ در آن ها قرار دارد  و دارای علامت منفی هستند خانه ای را انتخاب کنید که کمترین مقدار متغیر اساسی را داردمتغیر مربوط به این خانه متغیر خروجی است                (50-50)+(100+50) +(50-50)+ (50+50) + (50-50) +50                                                            </vt:lpstr>
      <vt:lpstr>(3*150) + (9*150) + (100*20) + (3*50)  = 3950                           4400  -   3950   =   450                                                   مقدار هزینه ای که کاهش یافته</vt:lpstr>
      <vt:lpstr>زندگی تان شیرین و مستدام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خداوند جان و خرد</dc:title>
  <dc:creator>Khane Computer</dc:creator>
  <cp:lastModifiedBy>Khane Computer</cp:lastModifiedBy>
  <cp:revision>21</cp:revision>
  <dcterms:created xsi:type="dcterms:W3CDTF">2020-03-13T16:59:07Z</dcterms:created>
  <dcterms:modified xsi:type="dcterms:W3CDTF">2020-03-13T20:23:01Z</dcterms:modified>
</cp:coreProperties>
</file>