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1" r:id="rId1"/>
  </p:sldMasterIdLst>
  <p:sldIdLst>
    <p:sldId id="256" r:id="rId2"/>
    <p:sldId id="257" r:id="rId3"/>
    <p:sldId id="260" r:id="rId4"/>
    <p:sldId id="258" r:id="rId5"/>
    <p:sldId id="259" r:id="rId6"/>
    <p:sldId id="270" r:id="rId7"/>
    <p:sldId id="261" r:id="rId8"/>
    <p:sldId id="271" r:id="rId9"/>
    <p:sldId id="262" r:id="rId10"/>
    <p:sldId id="267" r:id="rId11"/>
    <p:sldId id="263" r:id="rId12"/>
    <p:sldId id="264" r:id="rId13"/>
    <p:sldId id="268" r:id="rId14"/>
    <p:sldId id="269" r:id="rId15"/>
    <p:sldId id="265" r:id="rId16"/>
    <p:sldId id="266"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4" d="100"/>
          <a:sy n="74" d="100"/>
        </p:scale>
        <p:origin x="53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5302791"/>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58486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045142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090228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000713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65941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099730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3026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64580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3/22/2020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07346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68500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28533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38047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805464"/>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9584024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3/22/2020</a:t>
            </a:fld>
            <a:endParaRPr lang="en-US" dirty="0"/>
          </a:p>
        </p:txBody>
      </p:sp>
    </p:spTree>
    <p:extLst>
      <p:ext uri="{BB962C8B-B14F-4D97-AF65-F5344CB8AC3E}">
        <p14:creationId xmlns:p14="http://schemas.microsoft.com/office/powerpoint/2010/main" val="3267033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3/22/2020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45899192"/>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3" r:id="rId12"/>
    <p:sldLayoutId id="2147483764" r:id="rId13"/>
    <p:sldLayoutId id="2147483765" r:id="rId14"/>
    <p:sldLayoutId id="2147483766" r:id="rId15"/>
    <p:sldLayoutId id="2147483767"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7486449" cy="1011190"/>
          </a:xfrm>
        </p:spPr>
        <p:txBody>
          <a:bodyPr/>
          <a:lstStyle/>
          <a:p>
            <a:r>
              <a:rPr lang="fa-IR" dirty="0" smtClean="0"/>
              <a:t>حسابداری پیمانکاری</a:t>
            </a:r>
            <a:endParaRPr lang="fa-IR" dirty="0"/>
          </a:p>
        </p:txBody>
      </p:sp>
      <p:sp>
        <p:nvSpPr>
          <p:cNvPr id="3" name="Subtitle 2"/>
          <p:cNvSpPr>
            <a:spLocks noGrp="1"/>
          </p:cNvSpPr>
          <p:nvPr>
            <p:ph type="subTitle" idx="1"/>
          </p:nvPr>
        </p:nvSpPr>
        <p:spPr/>
        <p:txBody>
          <a:bodyPr/>
          <a:lstStyle/>
          <a:p>
            <a:r>
              <a:rPr lang="fa-IR" dirty="0" smtClean="0"/>
              <a:t>مدرس :رویا زارعشاهی</a:t>
            </a:r>
          </a:p>
          <a:p>
            <a:r>
              <a:rPr lang="fa-IR" dirty="0" smtClean="0"/>
              <a:t>جلسه دوم:مراحل </a:t>
            </a:r>
            <a:r>
              <a:rPr lang="fa-IR" dirty="0" smtClean="0"/>
              <a:t>عملیات اجرایی طرح</a:t>
            </a:r>
            <a:endParaRPr lang="fa-IR" dirty="0"/>
          </a:p>
        </p:txBody>
      </p:sp>
    </p:spTree>
    <p:extLst>
      <p:ext uri="{BB962C8B-B14F-4D97-AF65-F5344CB8AC3E}">
        <p14:creationId xmlns:p14="http://schemas.microsoft.com/office/powerpoint/2010/main" val="1898650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49251" y="1807018"/>
            <a:ext cx="8397025" cy="3243965"/>
          </a:xfrm>
          <a:prstGeom prst="rect">
            <a:avLst/>
          </a:prstGeom>
        </p:spPr>
        <p:txBody>
          <a:bodyPr wrap="square">
            <a:spAutoFit/>
          </a:bodyPr>
          <a:lstStyle/>
          <a:p>
            <a:pPr marR="0" lvl="0" algn="r" defTabSz="914400" rtl="1" eaLnBrk="1" fontAlgn="base" latinLnBrk="0" hangingPunct="1">
              <a:lnSpc>
                <a:spcPct val="200000"/>
              </a:lnSpc>
              <a:spcBef>
                <a:spcPct val="20000"/>
              </a:spcBef>
              <a:spcAft>
                <a:spcPct val="0"/>
              </a:spcAft>
              <a:buClr>
                <a:srgbClr val="CCECFF"/>
              </a:buClr>
              <a:buSzPct val="115000"/>
              <a:tabLst/>
              <a:defRPr/>
            </a:pPr>
            <a:r>
              <a:rPr kumimoji="0" lang="fa-IR" altLang="fa-IR" sz="3200" i="0" u="none" strike="noStrike" kern="0" cap="none" spc="0" normalizeH="0" baseline="0" noProof="0" dirty="0" smtClean="0">
                <a:ln>
                  <a:noFill/>
                </a:ln>
                <a:effectLst>
                  <a:outerShdw blurRad="38100" dist="38100" dir="2700000" algn="tl">
                    <a:srgbClr val="000000"/>
                  </a:outerShdw>
                </a:effectLst>
                <a:uLnTx/>
                <a:uFillTx/>
                <a:latin typeface="Arial"/>
                <a:cs typeface="B Zar" panose="00000400000000000000" pitchFamily="2" charset="-78"/>
              </a:rPr>
              <a:t>پس از تحويل موقت اقدامات زير انجام مي پذيرد : </a:t>
            </a:r>
          </a:p>
          <a:p>
            <a:pPr marL="457200" marR="0" lvl="0" indent="-457200" algn="r" defTabSz="914400" rtl="1" eaLnBrk="1" fontAlgn="base" latinLnBrk="0" hangingPunct="1">
              <a:lnSpc>
                <a:spcPct val="200000"/>
              </a:lnSpc>
              <a:spcBef>
                <a:spcPct val="20000"/>
              </a:spcBef>
              <a:spcAft>
                <a:spcPct val="0"/>
              </a:spcAft>
              <a:buClr>
                <a:srgbClr val="CCECFF"/>
              </a:buClr>
              <a:buSzPct val="115000"/>
              <a:buFont typeface="Wingdings" panose="05000000000000000000" pitchFamily="2" charset="2"/>
              <a:buChar char="q"/>
              <a:tabLst/>
              <a:defRPr/>
            </a:pPr>
            <a:r>
              <a:rPr kumimoji="0" lang="fa-IR" altLang="fa-IR" sz="3200" i="0" u="none" strike="noStrike" kern="0" cap="none" spc="0" normalizeH="0" baseline="0" noProof="0" dirty="0" smtClean="0">
                <a:ln>
                  <a:noFill/>
                </a:ln>
                <a:effectLst>
                  <a:outerShdw blurRad="38100" dist="38100" dir="2700000" algn="tl">
                    <a:srgbClr val="000000"/>
                  </a:outerShdw>
                </a:effectLst>
                <a:uLnTx/>
                <a:uFillTx/>
                <a:latin typeface="Arial"/>
                <a:cs typeface="B Zar" panose="00000400000000000000" pitchFamily="2" charset="-78"/>
              </a:rPr>
              <a:t>- باقي مانده ضمانتنامه پيش پرداخت آزاد مي گردد .</a:t>
            </a:r>
          </a:p>
          <a:p>
            <a:pPr marL="457200" marR="0" lvl="0" indent="-457200" algn="r" defTabSz="914400" rtl="1" eaLnBrk="1" fontAlgn="base" latinLnBrk="0" hangingPunct="1">
              <a:lnSpc>
                <a:spcPct val="200000"/>
              </a:lnSpc>
              <a:spcBef>
                <a:spcPct val="20000"/>
              </a:spcBef>
              <a:spcAft>
                <a:spcPct val="0"/>
              </a:spcAft>
              <a:buClr>
                <a:srgbClr val="CCECFF"/>
              </a:buClr>
              <a:buSzPct val="115000"/>
              <a:buFont typeface="Wingdings" panose="05000000000000000000" pitchFamily="2" charset="2"/>
              <a:buChar char="q"/>
              <a:tabLst/>
              <a:defRPr/>
            </a:pPr>
            <a:r>
              <a:rPr kumimoji="0" lang="fa-IR" altLang="fa-IR" sz="3200" i="0" u="none" strike="noStrike" kern="0" cap="none" spc="0" normalizeH="0" baseline="0" noProof="0" dirty="0" smtClean="0">
                <a:ln>
                  <a:noFill/>
                </a:ln>
                <a:effectLst>
                  <a:outerShdw blurRad="38100" dist="38100" dir="2700000" algn="tl">
                    <a:srgbClr val="000000"/>
                  </a:outerShdw>
                </a:effectLst>
                <a:uLnTx/>
                <a:uFillTx/>
                <a:latin typeface="Arial"/>
                <a:cs typeface="B Zar" panose="00000400000000000000" pitchFamily="2" charset="-78"/>
              </a:rPr>
              <a:t>- ضمانتنامه حسن انجام كار پيمانكار آزاد مي شود </a:t>
            </a:r>
            <a:endParaRPr kumimoji="0" lang="fa-IR" sz="1800" i="0" u="none" strike="noStrike" kern="0" cap="none" spc="0" normalizeH="0" baseline="0" noProof="0" dirty="0" smtClean="0">
              <a:ln>
                <a:noFill/>
              </a:ln>
              <a:effectLst/>
              <a:uLnTx/>
              <a:uFillTx/>
              <a:cs typeface="B Zar" panose="00000400000000000000" pitchFamily="2" charset="-78"/>
            </a:endParaRPr>
          </a:p>
        </p:txBody>
      </p:sp>
    </p:spTree>
    <p:extLst>
      <p:ext uri="{BB962C8B-B14F-4D97-AF65-F5344CB8AC3E}">
        <p14:creationId xmlns:p14="http://schemas.microsoft.com/office/powerpoint/2010/main" val="31084818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017432" y="2936383"/>
            <a:ext cx="8731876" cy="1764406"/>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200000"/>
              </a:lnSpc>
            </a:pPr>
            <a:r>
              <a:rPr lang="fa-IR" sz="3200" dirty="0" smtClean="0">
                <a:cs typeface="B Zar" panose="00000400000000000000" pitchFamily="2" charset="-78"/>
              </a:rPr>
              <a:t>پیمانکاردر صورت نداشتن بدهی هنگام تهیه صورت وضعیت قطعی 50% از سپرده حسن انجام کار را از کارفرما دریافت  می کند </a:t>
            </a:r>
            <a:endParaRPr lang="fa-IR" sz="3200" dirty="0">
              <a:cs typeface="B Zar" panose="00000400000000000000" pitchFamily="2" charset="-78"/>
            </a:endParaRPr>
          </a:p>
        </p:txBody>
      </p:sp>
      <p:sp>
        <p:nvSpPr>
          <p:cNvPr id="3" name="Explosion 1 2"/>
          <p:cNvSpPr/>
          <p:nvPr/>
        </p:nvSpPr>
        <p:spPr>
          <a:xfrm>
            <a:off x="7392473" y="0"/>
            <a:ext cx="1931831" cy="1687132"/>
          </a:xfrm>
          <a:prstGeom prst="irregularSeal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t>نکته</a:t>
            </a:r>
            <a:endParaRPr lang="fa-IR" dirty="0"/>
          </a:p>
        </p:txBody>
      </p:sp>
    </p:spTree>
    <p:extLst>
      <p:ext uri="{BB962C8B-B14F-4D97-AF65-F5344CB8AC3E}">
        <p14:creationId xmlns:p14="http://schemas.microsoft.com/office/powerpoint/2010/main" val="33760384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606875" y="643944"/>
            <a:ext cx="3422732" cy="523220"/>
          </a:xfrm>
          <a:prstGeom prst="rect">
            <a:avLst/>
          </a:prstGeom>
          <a:noFill/>
        </p:spPr>
        <p:txBody>
          <a:bodyPr wrap="none" rtlCol="1">
            <a:spAutoFit/>
          </a:bodyPr>
          <a:lstStyle/>
          <a:p>
            <a:r>
              <a:rPr lang="fa-IR" sz="2800" b="1" dirty="0" smtClean="0">
                <a:cs typeface="B Zar" panose="00000400000000000000" pitchFamily="2" charset="-78"/>
              </a:rPr>
              <a:t>تهیه صورت حساب  نهایی:</a:t>
            </a:r>
            <a:endParaRPr lang="fa-IR" sz="2800" b="1" dirty="0">
              <a:cs typeface="B Zar" panose="00000400000000000000" pitchFamily="2" charset="-78"/>
            </a:endParaRPr>
          </a:p>
        </p:txBody>
      </p:sp>
      <p:sp>
        <p:nvSpPr>
          <p:cNvPr id="3" name="TextBox 2"/>
          <p:cNvSpPr txBox="1"/>
          <p:nvPr/>
        </p:nvSpPr>
        <p:spPr>
          <a:xfrm>
            <a:off x="1184856" y="1661375"/>
            <a:ext cx="7534141" cy="5262979"/>
          </a:xfrm>
          <a:prstGeom prst="rect">
            <a:avLst/>
          </a:prstGeom>
          <a:noFill/>
        </p:spPr>
        <p:txBody>
          <a:bodyPr wrap="square" rtlCol="1">
            <a:spAutoFit/>
          </a:bodyPr>
          <a:lstStyle/>
          <a:p>
            <a:pPr algn="r">
              <a:lnSpc>
                <a:spcPct val="200000"/>
              </a:lnSpc>
            </a:pPr>
            <a:r>
              <a:rPr lang="fa-IR" sz="2800" dirty="0" smtClean="0">
                <a:cs typeface="B Zar" panose="00000400000000000000" pitchFamily="2" charset="-78"/>
              </a:rPr>
              <a:t>صورت حساب نهایی ماخذ تسویه حساب نهایی بین کارفرما و پیمانکار است و ظرف سه ماه از تاریخ صورت وضعیت قطعی توسط کارفرما تهیه می شود  که مبالغ </a:t>
            </a:r>
            <a:r>
              <a:rPr lang="fa-IR" sz="2800" dirty="0" smtClean="0">
                <a:solidFill>
                  <a:schemeClr val="tx1">
                    <a:lumMod val="95000"/>
                    <a:lumOff val="5000"/>
                  </a:schemeClr>
                </a:solidFill>
                <a:cs typeface="B Zar" panose="00000400000000000000" pitchFamily="2" charset="-78"/>
              </a:rPr>
              <a:t>آن ش</a:t>
            </a:r>
            <a:r>
              <a:rPr lang="fa-IR" sz="2800" dirty="0" smtClean="0">
                <a:cs typeface="B Zar" panose="00000400000000000000" pitchFamily="2" charset="-78"/>
              </a:rPr>
              <a:t>امل  صورت وضعیت قطعی  تعدیل آحاد بها،بهای مصالح، تجهیزات و ماشین آلات تحویلی کارفرما به پیمانکار ،مبلغ جبران خسارت یاجریمه رسیدگی وقطعی شده است که به مبلغ صورت وضعیت قطعی اضافه یا کسر می شود </a:t>
            </a:r>
            <a:endParaRPr lang="fa-IR" sz="2800" dirty="0">
              <a:cs typeface="B Zar" panose="00000400000000000000" pitchFamily="2" charset="-78"/>
            </a:endParaRPr>
          </a:p>
        </p:txBody>
      </p:sp>
    </p:spTree>
    <p:extLst>
      <p:ext uri="{BB962C8B-B14F-4D97-AF65-F5344CB8AC3E}">
        <p14:creationId xmlns:p14="http://schemas.microsoft.com/office/powerpoint/2010/main" val="42798249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63039" y="605307"/>
            <a:ext cx="2290053" cy="1077218"/>
          </a:xfrm>
          <a:prstGeom prst="rect">
            <a:avLst/>
          </a:prstGeom>
          <a:noFill/>
        </p:spPr>
        <p:txBody>
          <a:bodyPr wrap="square" rtlCol="1">
            <a:spAutoFit/>
          </a:bodyPr>
          <a:lstStyle/>
          <a:p>
            <a:r>
              <a:rPr lang="fa-IR" sz="3200" b="1" dirty="0">
                <a:cs typeface="B Zar" panose="00000400000000000000" pitchFamily="2" charset="-78"/>
              </a:rPr>
              <a:t>تحویل قطعی</a:t>
            </a:r>
          </a:p>
          <a:p>
            <a:endParaRPr lang="fa-IR" sz="3200" dirty="0"/>
          </a:p>
        </p:txBody>
      </p:sp>
      <p:sp>
        <p:nvSpPr>
          <p:cNvPr id="4" name="TextBox 3"/>
          <p:cNvSpPr txBox="1"/>
          <p:nvPr/>
        </p:nvSpPr>
        <p:spPr>
          <a:xfrm>
            <a:off x="489397" y="2588654"/>
            <a:ext cx="8693241" cy="3539430"/>
          </a:xfrm>
          <a:prstGeom prst="rect">
            <a:avLst/>
          </a:prstGeom>
          <a:noFill/>
        </p:spPr>
        <p:txBody>
          <a:bodyPr wrap="square" rtlCol="1">
            <a:spAutoFit/>
          </a:bodyPr>
          <a:lstStyle/>
          <a:p>
            <a:pPr algn="r">
              <a:lnSpc>
                <a:spcPct val="200000"/>
              </a:lnSpc>
            </a:pPr>
            <a:r>
              <a:rPr lang="fa-IR" sz="2800" dirty="0" smtClean="0">
                <a:cs typeface="B Zar" panose="00000400000000000000" pitchFamily="2" charset="-78"/>
              </a:rPr>
              <a:t>در پایان دوره تضمین کارفرما به تقاضای پیمانکار وتایید مهندس مشاور اعضای کمیسیون تحویل قطعی را همان گونه که برای تحویل موقت پیش بینی شده است تعیین وبه پیمانکار ابلاغ می کندکمیسیون پس از بررسی  وبازدید تحویل قطعی را تایید وصورت جلسه را برای کارفرما ارسال می کند</a:t>
            </a:r>
            <a:endParaRPr lang="fa-IR" sz="2800" dirty="0">
              <a:cs typeface="B Zar" panose="00000400000000000000" pitchFamily="2" charset="-78"/>
            </a:endParaRPr>
          </a:p>
        </p:txBody>
      </p:sp>
    </p:spTree>
    <p:extLst>
      <p:ext uri="{BB962C8B-B14F-4D97-AF65-F5344CB8AC3E}">
        <p14:creationId xmlns:p14="http://schemas.microsoft.com/office/powerpoint/2010/main" val="16017517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502277" y="2717443"/>
            <a:ext cx="8963696" cy="159698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t>پس از تصویب صورت جلسه تحویل قطعی 50% باقی مانده از سپرده حسن انجام کاراز طرف کارفرما به پیمانکار مسترد می شود</a:t>
            </a:r>
            <a:endParaRPr lang="fa-IR" dirty="0"/>
          </a:p>
        </p:txBody>
      </p:sp>
      <p:sp>
        <p:nvSpPr>
          <p:cNvPr id="3" name="Explosion 1 2"/>
          <p:cNvSpPr/>
          <p:nvPr/>
        </p:nvSpPr>
        <p:spPr>
          <a:xfrm>
            <a:off x="7147775" y="437881"/>
            <a:ext cx="1725769" cy="1468191"/>
          </a:xfrm>
          <a:prstGeom prst="irregularSeal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t>نکته</a:t>
            </a:r>
            <a:endParaRPr lang="fa-IR" dirty="0"/>
          </a:p>
        </p:txBody>
      </p:sp>
    </p:spTree>
    <p:extLst>
      <p:ext uri="{BB962C8B-B14F-4D97-AF65-F5344CB8AC3E}">
        <p14:creationId xmlns:p14="http://schemas.microsoft.com/office/powerpoint/2010/main" val="33981533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03797" y="1159098"/>
            <a:ext cx="7547019" cy="2677656"/>
          </a:xfrm>
          <a:prstGeom prst="rect">
            <a:avLst/>
          </a:prstGeom>
          <a:noFill/>
        </p:spPr>
        <p:txBody>
          <a:bodyPr wrap="square" rtlCol="1">
            <a:spAutoFit/>
          </a:bodyPr>
          <a:lstStyle/>
          <a:p>
            <a:pPr algn="r">
              <a:lnSpc>
                <a:spcPct val="200000"/>
              </a:lnSpc>
            </a:pPr>
            <a:r>
              <a:rPr lang="fa-IR" altLang="fa-IR" sz="2800" dirty="0">
                <a:cs typeface="B Zar" panose="00000400000000000000" pitchFamily="2" charset="-78"/>
              </a:rPr>
              <a:t>هزينه نگهداري دردوره تضمين : </a:t>
            </a:r>
          </a:p>
          <a:p>
            <a:pPr algn="r">
              <a:lnSpc>
                <a:spcPct val="200000"/>
              </a:lnSpc>
            </a:pPr>
            <a:r>
              <a:rPr lang="fa-IR" altLang="fa-IR" sz="2800" dirty="0">
                <a:cs typeface="B Zar" panose="00000400000000000000" pitchFamily="2" charset="-78"/>
              </a:rPr>
              <a:t>طبق ماده 42 هزينه نگهداري عمليات موضوع پيمان به عهده كارفرما مي باشد ولي هزينه هاي ناشي از نقص عمل پيمانكار به عهده او است .</a:t>
            </a:r>
            <a:endParaRPr lang="en-US" altLang="fa-IR" sz="2800" dirty="0">
              <a:cs typeface="B Zar" panose="00000400000000000000" pitchFamily="2" charset="-78"/>
            </a:endParaRPr>
          </a:p>
        </p:txBody>
      </p:sp>
    </p:spTree>
    <p:extLst>
      <p:ext uri="{BB962C8B-B14F-4D97-AF65-F5344CB8AC3E}">
        <p14:creationId xmlns:p14="http://schemas.microsoft.com/office/powerpoint/2010/main" val="42816116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pattFill prst="dotGrid">
          <a:fgClr>
            <a:schemeClr val="accent1"/>
          </a:fgClr>
          <a:bgClr>
            <a:schemeClr val="bg1"/>
          </a:bgClr>
        </a:pattFill>
        <a:effectLst/>
      </p:bgPr>
    </p:bg>
    <p:spTree>
      <p:nvGrpSpPr>
        <p:cNvPr id="1" name=""/>
        <p:cNvGrpSpPr/>
        <p:nvPr/>
      </p:nvGrpSpPr>
      <p:grpSpPr>
        <a:xfrm>
          <a:off x="0" y="0"/>
          <a:ext cx="0" cy="0"/>
          <a:chOff x="0" y="0"/>
          <a:chExt cx="0" cy="0"/>
        </a:xfrm>
      </p:grpSpPr>
      <p:sp>
        <p:nvSpPr>
          <p:cNvPr id="2" name="TextBox 1"/>
          <p:cNvSpPr txBox="1"/>
          <p:nvPr/>
        </p:nvSpPr>
        <p:spPr>
          <a:xfrm>
            <a:off x="2743201" y="2459865"/>
            <a:ext cx="4636394" cy="646331"/>
          </a:xfrm>
          <a:prstGeom prst="rect">
            <a:avLst/>
          </a:prstGeom>
          <a:noFill/>
        </p:spPr>
        <p:txBody>
          <a:bodyPr wrap="square" rtlCol="1">
            <a:spAutoFit/>
          </a:bodyPr>
          <a:lstStyle/>
          <a:p>
            <a:pPr algn="ctr"/>
            <a:r>
              <a:rPr lang="fa-IR" sz="3600" b="1" dirty="0" smtClean="0">
                <a:cs typeface="B Zar" panose="00000400000000000000" pitchFamily="2" charset="-78"/>
              </a:rPr>
              <a:t>با آرزوی موفقیت</a:t>
            </a:r>
            <a:endParaRPr lang="fa-IR" sz="3600" b="1" dirty="0">
              <a:cs typeface="B Zar" panose="00000400000000000000" pitchFamily="2" charset="-78"/>
            </a:endParaRPr>
          </a:p>
        </p:txBody>
      </p:sp>
    </p:spTree>
    <p:extLst>
      <p:ext uri="{BB962C8B-B14F-4D97-AF65-F5344CB8AC3E}">
        <p14:creationId xmlns:p14="http://schemas.microsoft.com/office/powerpoint/2010/main" val="15471129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3335" y="495711"/>
            <a:ext cx="9131121" cy="5509200"/>
          </a:xfrm>
          <a:prstGeom prst="rect">
            <a:avLst/>
          </a:prstGeom>
          <a:noFill/>
        </p:spPr>
        <p:txBody>
          <a:bodyPr wrap="square" rtlCol="1">
            <a:spAutoFit/>
          </a:bodyPr>
          <a:lstStyle/>
          <a:p>
            <a:pPr algn="ctr"/>
            <a:r>
              <a:rPr lang="fa-IR" sz="3200" dirty="0" smtClean="0">
                <a:solidFill>
                  <a:srgbClr val="FF0000"/>
                </a:solidFill>
                <a:cs typeface="B Zar" panose="00000400000000000000" pitchFamily="2" charset="-78"/>
              </a:rPr>
              <a:t>تحویل موقت:</a:t>
            </a:r>
          </a:p>
          <a:p>
            <a:pPr algn="ctr">
              <a:lnSpc>
                <a:spcPct val="200000"/>
              </a:lnSpc>
            </a:pPr>
            <a:endParaRPr lang="fa-IR" sz="3200" dirty="0" smtClean="0">
              <a:cs typeface="B Zar" panose="00000400000000000000" pitchFamily="2" charset="-78"/>
            </a:endParaRPr>
          </a:p>
          <a:p>
            <a:pPr algn="ctr">
              <a:lnSpc>
                <a:spcPct val="200000"/>
              </a:lnSpc>
            </a:pPr>
            <a:r>
              <a:rPr lang="fa-IR" sz="3200" dirty="0" smtClean="0">
                <a:cs typeface="B Zar" panose="00000400000000000000" pitchFamily="2" charset="-78"/>
              </a:rPr>
              <a:t>پیمانکار پس از آن که عملیات موضوع پیمان تکمیل گردید از مهندس مشاور تقاضای تحویل موقت نموده و نماینده خود را برای عضویت در کمیسیون تحویل موقت معرفی می کندو مهندس مشاور تقاضای تشکیل کمیسیون را به کارفرما می نماید</a:t>
            </a:r>
            <a:endParaRPr lang="fa-IR" sz="3200" dirty="0">
              <a:cs typeface="B Zar" panose="00000400000000000000" pitchFamily="2" charset="-78"/>
            </a:endParaRPr>
          </a:p>
        </p:txBody>
      </p:sp>
    </p:spTree>
    <p:extLst>
      <p:ext uri="{BB962C8B-B14F-4D97-AF65-F5344CB8AC3E}">
        <p14:creationId xmlns:p14="http://schemas.microsoft.com/office/powerpoint/2010/main" val="10560637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22401" y="1083733"/>
            <a:ext cx="6073103" cy="3539430"/>
          </a:xfrm>
          <a:prstGeom prst="rect">
            <a:avLst/>
          </a:prstGeom>
          <a:noFill/>
        </p:spPr>
        <p:txBody>
          <a:bodyPr wrap="square" rtlCol="1">
            <a:spAutoFit/>
          </a:bodyPr>
          <a:lstStyle/>
          <a:p>
            <a:pPr algn="r">
              <a:lnSpc>
                <a:spcPct val="200000"/>
              </a:lnSpc>
            </a:pPr>
            <a:r>
              <a:rPr lang="fa-IR" altLang="fa-IR" sz="2800" dirty="0" smtClean="0">
                <a:cs typeface="B Zar" panose="00000400000000000000" pitchFamily="2" charset="-78"/>
              </a:rPr>
              <a:t>اين </a:t>
            </a:r>
            <a:r>
              <a:rPr lang="fa-IR" altLang="fa-IR" sz="2800" dirty="0">
                <a:cs typeface="B Zar" panose="00000400000000000000" pitchFamily="2" charset="-78"/>
              </a:rPr>
              <a:t>كميسيون مركب خواهد بود از : </a:t>
            </a:r>
          </a:p>
          <a:p>
            <a:pPr marL="457200" indent="-457200" algn="r" rtl="1">
              <a:lnSpc>
                <a:spcPct val="200000"/>
              </a:lnSpc>
              <a:buFont typeface="Wingdings" panose="05000000000000000000" pitchFamily="2" charset="2"/>
              <a:buChar char="v"/>
            </a:pPr>
            <a:r>
              <a:rPr lang="fa-IR" altLang="fa-IR" sz="2800" dirty="0" smtClean="0">
                <a:cs typeface="B Zar" panose="00000400000000000000" pitchFamily="2" charset="-78"/>
              </a:rPr>
              <a:t> نماينده كارفرما  </a:t>
            </a:r>
            <a:r>
              <a:rPr lang="fa-IR" altLang="fa-IR" sz="2800" dirty="0">
                <a:cs typeface="B Zar" panose="00000400000000000000" pitchFamily="2" charset="-78"/>
              </a:rPr>
              <a:t>،  يك نفر      </a:t>
            </a:r>
            <a:endParaRPr lang="fa-IR" altLang="fa-IR" sz="2800" dirty="0" smtClean="0">
              <a:cs typeface="B Zar" panose="00000400000000000000" pitchFamily="2" charset="-78"/>
            </a:endParaRPr>
          </a:p>
          <a:p>
            <a:pPr marL="457200" indent="-457200" algn="r" rtl="1">
              <a:lnSpc>
                <a:spcPct val="200000"/>
              </a:lnSpc>
              <a:buFont typeface="Wingdings" panose="05000000000000000000" pitchFamily="2" charset="2"/>
              <a:buChar char="v"/>
            </a:pPr>
            <a:r>
              <a:rPr lang="fa-IR" altLang="fa-IR" sz="2800" dirty="0" smtClean="0">
                <a:cs typeface="B Zar" panose="00000400000000000000" pitchFamily="2" charset="-78"/>
              </a:rPr>
              <a:t>نماينده مهندس مشاور،  </a:t>
            </a:r>
            <a:r>
              <a:rPr lang="fa-IR" altLang="fa-IR" sz="2800" dirty="0">
                <a:cs typeface="B Zar" panose="00000400000000000000" pitchFamily="2" charset="-78"/>
              </a:rPr>
              <a:t>يك نفر</a:t>
            </a:r>
          </a:p>
          <a:p>
            <a:pPr marL="457200" indent="-457200" algn="r" rtl="1">
              <a:lnSpc>
                <a:spcPct val="200000"/>
              </a:lnSpc>
              <a:buFont typeface="Wingdings" panose="05000000000000000000" pitchFamily="2" charset="2"/>
              <a:buChar char="v"/>
            </a:pPr>
            <a:r>
              <a:rPr lang="fa-IR" altLang="fa-IR" sz="2800" dirty="0" smtClean="0">
                <a:cs typeface="B Zar" panose="00000400000000000000" pitchFamily="2" charset="-78"/>
              </a:rPr>
              <a:t>- نماينده </a:t>
            </a:r>
            <a:r>
              <a:rPr lang="fa-IR" altLang="fa-IR" sz="2800" dirty="0">
                <a:cs typeface="B Zar" panose="00000400000000000000" pitchFamily="2" charset="-78"/>
              </a:rPr>
              <a:t>پيمانكار ،   يك </a:t>
            </a:r>
            <a:r>
              <a:rPr lang="fa-IR" altLang="fa-IR" sz="2800" dirty="0" smtClean="0">
                <a:cs typeface="B Zar" panose="00000400000000000000" pitchFamily="2" charset="-78"/>
              </a:rPr>
              <a:t>نفر</a:t>
            </a:r>
            <a:endParaRPr lang="en-US" altLang="fa-IR" sz="2800" dirty="0">
              <a:cs typeface="B Zar" panose="00000400000000000000" pitchFamily="2" charset="-78"/>
            </a:endParaRPr>
          </a:p>
        </p:txBody>
      </p:sp>
    </p:spTree>
    <p:extLst>
      <p:ext uri="{BB962C8B-B14F-4D97-AF65-F5344CB8AC3E}">
        <p14:creationId xmlns:p14="http://schemas.microsoft.com/office/powerpoint/2010/main" val="27357654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xplosion 1 2"/>
          <p:cNvSpPr/>
          <p:nvPr/>
        </p:nvSpPr>
        <p:spPr>
          <a:xfrm>
            <a:off x="9155574" y="311458"/>
            <a:ext cx="2448291" cy="2188674"/>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dirty="0" smtClean="0">
                <a:cs typeface="B Zar" panose="00000400000000000000" pitchFamily="2" charset="-78"/>
              </a:rPr>
              <a:t>نکته</a:t>
            </a:r>
            <a:endParaRPr lang="fa-IR" b="1" dirty="0">
              <a:cs typeface="B Zar" panose="00000400000000000000" pitchFamily="2" charset="-78"/>
            </a:endParaRPr>
          </a:p>
        </p:txBody>
      </p:sp>
      <p:sp>
        <p:nvSpPr>
          <p:cNvPr id="4" name="TextBox 3"/>
          <p:cNvSpPr txBox="1"/>
          <p:nvPr/>
        </p:nvSpPr>
        <p:spPr>
          <a:xfrm>
            <a:off x="1064383" y="791972"/>
            <a:ext cx="7062188" cy="3416320"/>
          </a:xfrm>
          <a:prstGeom prst="rect">
            <a:avLst/>
          </a:prstGeom>
          <a:noFill/>
        </p:spPr>
        <p:txBody>
          <a:bodyPr wrap="square" rtlCol="1">
            <a:spAutoFit/>
          </a:bodyPr>
          <a:lstStyle/>
          <a:p>
            <a:pPr algn="r">
              <a:lnSpc>
                <a:spcPct val="200000"/>
              </a:lnSpc>
            </a:pPr>
            <a:r>
              <a:rPr lang="fa-IR" sz="3600" dirty="0" smtClean="0">
                <a:cs typeface="B Zar" panose="00000400000000000000" pitchFamily="2" charset="-78"/>
              </a:rPr>
              <a:t>چنانچه مهندس مشاور تشخیص دهد عملیات موضوع پیمان آماده بهره برداری نیست پیمانکار باید نواقص را قبل از تحویل موقت برطرف کند  </a:t>
            </a:r>
            <a:endParaRPr lang="fa-IR" sz="3600" dirty="0">
              <a:cs typeface="B Zar" panose="00000400000000000000" pitchFamily="2" charset="-78"/>
            </a:endParaRPr>
          </a:p>
        </p:txBody>
      </p:sp>
    </p:spTree>
    <p:extLst>
      <p:ext uri="{BB962C8B-B14F-4D97-AF65-F5344CB8AC3E}">
        <p14:creationId xmlns:p14="http://schemas.microsoft.com/office/powerpoint/2010/main" val="23639894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46231" y="1327426"/>
            <a:ext cx="7833376" cy="3431709"/>
          </a:xfrm>
          <a:prstGeom prst="rect">
            <a:avLst/>
          </a:prstGeom>
          <a:noFill/>
        </p:spPr>
        <p:txBody>
          <a:bodyPr wrap="square" rtlCol="1">
            <a:spAutoFit/>
          </a:bodyPr>
          <a:lstStyle/>
          <a:p>
            <a:pPr algn="r">
              <a:lnSpc>
                <a:spcPct val="200000"/>
              </a:lnSpc>
            </a:pPr>
            <a:r>
              <a:rPr lang="fa-IR" sz="2800" dirty="0" smtClean="0">
                <a:cs typeface="B Zar" panose="00000400000000000000" pitchFamily="2" charset="-78"/>
              </a:rPr>
              <a:t>کمیسیون موقت با حضور اعضا  تشکیل و تمامی آزمایشات لازم انجام می دهد در صورتی که عیب ونقصی در کارها مشاهده نگردد صورت جلسه تحویل موقت تنظیم می شود که یک نسخه برای کارفرما ویک نسخه در اختیار پیمانکار قرار می گیرد. </a:t>
            </a:r>
            <a:endParaRPr lang="fa-IR" sz="2800" dirty="0">
              <a:cs typeface="B Zar" panose="00000400000000000000" pitchFamily="2" charset="-78"/>
            </a:endParaRPr>
          </a:p>
        </p:txBody>
      </p:sp>
    </p:spTree>
    <p:extLst>
      <p:ext uri="{BB962C8B-B14F-4D97-AF65-F5344CB8AC3E}">
        <p14:creationId xmlns:p14="http://schemas.microsoft.com/office/powerpoint/2010/main" val="13504096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3037" y="2047956"/>
            <a:ext cx="8551572" cy="3323987"/>
          </a:xfrm>
          <a:prstGeom prst="rect">
            <a:avLst/>
          </a:prstGeom>
        </p:spPr>
        <p:txBody>
          <a:bodyPr wrap="square">
            <a:spAutoFit/>
          </a:bodyPr>
          <a:lstStyle/>
          <a:p>
            <a:pPr lvl="0" algn="r">
              <a:lnSpc>
                <a:spcPct val="150000"/>
              </a:lnSpc>
            </a:pPr>
            <a:r>
              <a:rPr lang="fa-IR" sz="2800" dirty="0">
                <a:solidFill>
                  <a:prstClr val="black"/>
                </a:solidFill>
                <a:cs typeface="B Zar" panose="00000400000000000000" pitchFamily="2" charset="-78"/>
              </a:rPr>
              <a:t>در صورت عیب و نقص در کار پیمانکار فهرستی از معایب کار را تهیه وضمیمه صورت جلسه تحویل موقت می شود تا پیمانکار آن را رفع کند  وبعد از رفع آن گواهی رفع نقص به امضای نماینده کارفرماو مشاور وپیمانکار رسیده وبه همراه نتایج آزمایشات برای کارفرما ارسال می شود تا پس از تایید کارفرما به پیمانکار ابلاغ شود. </a:t>
            </a:r>
            <a:r>
              <a:rPr lang="en-US" sz="2800" dirty="0">
                <a:solidFill>
                  <a:prstClr val="black"/>
                </a:solidFill>
                <a:cs typeface="B Zar" panose="00000400000000000000" pitchFamily="2" charset="-78"/>
              </a:rPr>
              <a:t>   </a:t>
            </a:r>
            <a:endParaRPr lang="fa-IR" sz="2800" dirty="0">
              <a:solidFill>
                <a:prstClr val="black"/>
              </a:solidFill>
              <a:cs typeface="B Zar" panose="00000400000000000000" pitchFamily="2" charset="-78"/>
            </a:endParaRPr>
          </a:p>
        </p:txBody>
      </p:sp>
      <p:pic>
        <p:nvPicPr>
          <p:cNvPr id="3" name="Picture 2"/>
          <p:cNvPicPr>
            <a:picLocks noChangeAspect="1"/>
          </p:cNvPicPr>
          <p:nvPr/>
        </p:nvPicPr>
        <p:blipFill>
          <a:blip r:embed="rId2"/>
          <a:stretch>
            <a:fillRect/>
          </a:stretch>
        </p:blipFill>
        <p:spPr>
          <a:xfrm>
            <a:off x="7205228" y="568974"/>
            <a:ext cx="1822862" cy="1341236"/>
          </a:xfrm>
          <a:prstGeom prst="rect">
            <a:avLst/>
          </a:prstGeom>
        </p:spPr>
      </p:pic>
    </p:spTree>
    <p:extLst>
      <p:ext uri="{BB962C8B-B14F-4D97-AF65-F5344CB8AC3E}">
        <p14:creationId xmlns:p14="http://schemas.microsoft.com/office/powerpoint/2010/main" val="8766409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87889" y="759854"/>
            <a:ext cx="8062174" cy="3431709"/>
          </a:xfrm>
          <a:prstGeom prst="rect">
            <a:avLst/>
          </a:prstGeom>
          <a:noFill/>
        </p:spPr>
        <p:txBody>
          <a:bodyPr wrap="square" rtlCol="1">
            <a:spAutoFit/>
          </a:bodyPr>
          <a:lstStyle/>
          <a:p>
            <a:pPr algn="r">
              <a:lnSpc>
                <a:spcPct val="200000"/>
              </a:lnSpc>
            </a:pPr>
            <a:r>
              <a:rPr lang="fa-IR" sz="2800" dirty="0" smtClean="0">
                <a:cs typeface="B Zar" panose="00000400000000000000" pitchFamily="2" charset="-78"/>
              </a:rPr>
              <a:t>بعد از تحویل پیمانکار موظف است تمام مواد ومصالح اضافی متعلق به خود را از محل کارگاه خارج کند وکلیه ساختمان وتاسیسات موقت خود که برای انجام عملیات طرح احداث کرده بود تخریب ونسبت به خارج کردن مصالح زائد آن اقدام نماید</a:t>
            </a:r>
            <a:endParaRPr lang="fa-IR" sz="2800" dirty="0">
              <a:cs typeface="B Zar" panose="00000400000000000000" pitchFamily="2" charset="-78"/>
            </a:endParaRPr>
          </a:p>
        </p:txBody>
      </p:sp>
    </p:spTree>
    <p:extLst>
      <p:ext uri="{BB962C8B-B14F-4D97-AF65-F5344CB8AC3E}">
        <p14:creationId xmlns:p14="http://schemas.microsoft.com/office/powerpoint/2010/main" val="13844018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84101" y="2644170"/>
            <a:ext cx="7559899" cy="2062103"/>
          </a:xfrm>
          <a:prstGeom prst="rect">
            <a:avLst/>
          </a:prstGeom>
        </p:spPr>
        <p:txBody>
          <a:bodyPr wrap="square">
            <a:spAutoFit/>
          </a:bodyPr>
          <a:lstStyle/>
          <a:p>
            <a:pPr lvl="0" algn="r">
              <a:lnSpc>
                <a:spcPct val="200000"/>
              </a:lnSpc>
            </a:pPr>
            <a:r>
              <a:rPr lang="fa-IR" sz="3200" dirty="0">
                <a:solidFill>
                  <a:prstClr val="black"/>
                </a:solidFill>
                <a:cs typeface="B Zar" panose="00000400000000000000" pitchFamily="2" charset="-78"/>
              </a:rPr>
              <a:t>کلیه هزینه ها ی تخریب به عهده پیمانکار بوده واین هزینه ها جزء بهای تمام شده پیمان محسوب می شود</a:t>
            </a:r>
            <a:endParaRPr lang="fa-IR" sz="3200" dirty="0">
              <a:solidFill>
                <a:prstClr val="black"/>
              </a:solidFill>
              <a:cs typeface="B Zar" panose="00000400000000000000" pitchFamily="2" charset="-78"/>
            </a:endParaRPr>
          </a:p>
        </p:txBody>
      </p:sp>
      <p:pic>
        <p:nvPicPr>
          <p:cNvPr id="3" name="Picture 2"/>
          <p:cNvPicPr>
            <a:picLocks noChangeAspect="1"/>
          </p:cNvPicPr>
          <p:nvPr/>
        </p:nvPicPr>
        <p:blipFill>
          <a:blip r:embed="rId2"/>
          <a:stretch>
            <a:fillRect/>
          </a:stretch>
        </p:blipFill>
        <p:spPr>
          <a:xfrm>
            <a:off x="7363080" y="824949"/>
            <a:ext cx="1664352" cy="1627773"/>
          </a:xfrm>
          <a:prstGeom prst="rect">
            <a:avLst/>
          </a:prstGeom>
        </p:spPr>
      </p:pic>
    </p:spTree>
    <p:extLst>
      <p:ext uri="{BB962C8B-B14F-4D97-AF65-F5344CB8AC3E}">
        <p14:creationId xmlns:p14="http://schemas.microsoft.com/office/powerpoint/2010/main" val="20544007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11369" y="579549"/>
            <a:ext cx="8525814" cy="5016758"/>
          </a:xfrm>
          <a:prstGeom prst="rect">
            <a:avLst/>
          </a:prstGeom>
          <a:noFill/>
        </p:spPr>
        <p:txBody>
          <a:bodyPr wrap="square" rtlCol="1">
            <a:spAutoFit/>
          </a:bodyPr>
          <a:lstStyle/>
          <a:p>
            <a:pPr algn="r">
              <a:lnSpc>
                <a:spcPct val="200000"/>
              </a:lnSpc>
            </a:pPr>
            <a:r>
              <a:rPr lang="fa-IR" sz="3200" dirty="0" smtClean="0">
                <a:cs typeface="B Zar" panose="00000400000000000000" pitchFamily="2" charset="-78"/>
              </a:rPr>
              <a:t>تهیه صورت وضعیت قطعی:</a:t>
            </a:r>
          </a:p>
          <a:p>
            <a:pPr algn="r">
              <a:lnSpc>
                <a:spcPct val="200000"/>
              </a:lnSpc>
            </a:pPr>
            <a:r>
              <a:rPr lang="fa-IR" sz="3200" dirty="0" smtClean="0">
                <a:cs typeface="B Zar" panose="00000400000000000000" pitchFamily="2" charset="-78"/>
              </a:rPr>
              <a:t>پیمانکارپس از تحویل موقت بر اساس اسناد و مدارک اخرین صورت وضعیت کار های انجام شده  را اصطلاحا صورت وضعیت قطعی نامیده می شودبدون منظور نمودن مواد ومصالح پای کار تهیه نموده وبرای رسیدگی به مهندس مشاور تسلیم می کند</a:t>
            </a:r>
            <a:endParaRPr lang="fa-IR" sz="3200" dirty="0">
              <a:cs typeface="B Zar" panose="00000400000000000000" pitchFamily="2" charset="-78"/>
            </a:endParaRPr>
          </a:p>
        </p:txBody>
      </p:sp>
    </p:spTree>
    <p:extLst>
      <p:ext uri="{BB962C8B-B14F-4D97-AF65-F5344CB8AC3E}">
        <p14:creationId xmlns:p14="http://schemas.microsoft.com/office/powerpoint/2010/main" val="186608096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169</TotalTime>
  <Words>543</Words>
  <Application>Microsoft Office PowerPoint</Application>
  <PresentationFormat>Widescreen</PresentationFormat>
  <Paragraphs>32</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B Zar</vt:lpstr>
      <vt:lpstr>Tahoma</vt:lpstr>
      <vt:lpstr>Trebuchet MS</vt:lpstr>
      <vt:lpstr>Wingdings</vt:lpstr>
      <vt:lpstr>Wingdings 3</vt:lpstr>
      <vt:lpstr>Facet</vt:lpstr>
      <vt:lpstr>حسابداری پیمانکاری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S.shargh</dc:creator>
  <cp:lastModifiedBy>S.shargh</cp:lastModifiedBy>
  <cp:revision>19</cp:revision>
  <dcterms:created xsi:type="dcterms:W3CDTF">2020-03-21T12:50:36Z</dcterms:created>
  <dcterms:modified xsi:type="dcterms:W3CDTF">2020-03-22T07:35:00Z</dcterms:modified>
</cp:coreProperties>
</file>