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9"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varScale="1">
        <p:scale>
          <a:sx n="74" d="100"/>
          <a:sy n="74" d="100"/>
        </p:scale>
        <p:origin x="5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7185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85AB986D-3A83-49B6-873C-A88224B03CFB}"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2035040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2803927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93616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1383958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36742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1105969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2185640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167023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230190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B986D-3A83-49B6-873C-A88224B03CFB}"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391149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AB986D-3A83-49B6-873C-A88224B03CFB}"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356757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AB986D-3A83-49B6-873C-A88224B03CFB}"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294873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AB986D-3A83-49B6-873C-A88224B03CFB}"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1035517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B986D-3A83-49B6-873C-A88224B03CFB}"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3700467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B986D-3A83-49B6-873C-A88224B03CFB}"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150663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B986D-3A83-49B6-873C-A88224B03CFB}"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4E7D-D6F5-4977-8E42-735AB44DFAC5}" type="slidenum">
              <a:rPr lang="en-US" smtClean="0"/>
              <a:t>‹#›</a:t>
            </a:fld>
            <a:endParaRPr lang="en-US"/>
          </a:p>
        </p:txBody>
      </p:sp>
    </p:spTree>
    <p:extLst>
      <p:ext uri="{BB962C8B-B14F-4D97-AF65-F5344CB8AC3E}">
        <p14:creationId xmlns:p14="http://schemas.microsoft.com/office/powerpoint/2010/main" val="36109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5AB986D-3A83-49B6-873C-A88224B03CFB}" type="datetimeFigureOut">
              <a:rPr lang="en-US" smtClean="0"/>
              <a:t>3/26/2020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C124E7D-D6F5-4977-8E42-735AB44DFAC5}" type="slidenum">
              <a:rPr lang="en-US" smtClean="0"/>
              <a:t>‹#›</a:t>
            </a:fld>
            <a:endParaRPr lang="en-US"/>
          </a:p>
        </p:txBody>
      </p:sp>
    </p:spTree>
    <p:extLst>
      <p:ext uri="{BB962C8B-B14F-4D97-AF65-F5344CB8AC3E}">
        <p14:creationId xmlns:p14="http://schemas.microsoft.com/office/powerpoint/2010/main" val="3446228501"/>
      </p:ext>
    </p:extLst>
  </p:cSld>
  <p:clrMap bg1="dk1" tx1="lt1" bg2="dk2" tx2="lt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 id="2147484153" r:id="rId14"/>
    <p:sldLayoutId id="2147484154" r:id="rId15"/>
    <p:sldLayoutId id="2147484155" r:id="rId16"/>
    <p:sldLayoutId id="214748415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5277119"/>
          </a:xfrm>
        </p:spPr>
        <p:txBody>
          <a:bodyPr>
            <a:normAutofit/>
          </a:bodyPr>
          <a:lstStyle/>
          <a:p>
            <a:pPr rtl="1"/>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endParaRPr lang="en-US" dirty="0"/>
          </a:p>
        </p:txBody>
      </p:sp>
      <p:sp>
        <p:nvSpPr>
          <p:cNvPr id="4" name="Rectangle 3"/>
          <p:cNvSpPr/>
          <p:nvPr/>
        </p:nvSpPr>
        <p:spPr>
          <a:xfrm>
            <a:off x="2589212" y="1818266"/>
            <a:ext cx="6096000" cy="1851789"/>
          </a:xfrm>
          <a:prstGeom prst="rect">
            <a:avLst/>
          </a:prstGeom>
        </p:spPr>
        <p:txBody>
          <a:bodyPr>
            <a:spAutoFit/>
          </a:bodyPr>
          <a:lstStyle/>
          <a:p>
            <a:pPr algn="ctr" rtl="1">
              <a:lnSpc>
                <a:spcPct val="107000"/>
              </a:lnSpc>
              <a:spcAft>
                <a:spcPts val="800"/>
              </a:spcAft>
            </a:pPr>
            <a:r>
              <a:rPr lang="fa-IR" sz="3200" dirty="0" smtClean="0">
                <a:effectLst/>
                <a:latin typeface="Calibri" panose="020F0502020204030204" pitchFamily="34" charset="0"/>
                <a:ea typeface="Calibri" panose="020F0502020204030204" pitchFamily="34" charset="0"/>
                <a:cs typeface="Arial" panose="020B0604020202020204" pitchFamily="34" charset="0"/>
              </a:rPr>
              <a:t> به نام خدا</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fa-IR" sz="3200" dirty="0" smtClean="0">
                <a:effectLst/>
                <a:latin typeface="Calibri" panose="020F0502020204030204" pitchFamily="34" charset="0"/>
                <a:ea typeface="Calibri" panose="020F0502020204030204" pitchFamily="34" charset="0"/>
                <a:cs typeface="Arial" panose="020B0604020202020204" pitchFamily="34" charset="0"/>
              </a:rPr>
              <a:t>نام درس: پایگاه داده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fa-IR" sz="3200" dirty="0" smtClean="0">
                <a:effectLst/>
                <a:latin typeface="Calibri" panose="020F0502020204030204" pitchFamily="34" charset="0"/>
                <a:ea typeface="Calibri" panose="020F0502020204030204" pitchFamily="34" charset="0"/>
                <a:cs typeface="Arial" panose="020B0604020202020204" pitchFamily="34" charset="0"/>
              </a:rPr>
              <a:t>نام مدرس :اکرم برخورداری</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6633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575" y="1213834"/>
            <a:ext cx="8534400" cy="4208172"/>
          </a:xfrm>
        </p:spPr>
        <p:txBody>
          <a:bodyPr>
            <a:normAutofit fontScale="70000" lnSpcReduction="20000"/>
          </a:bodyPr>
          <a:lstStyle/>
          <a:p>
            <a:pPr algn="just" rtl="1"/>
            <a:endParaRPr lang="fa-IR" dirty="0" smtClean="0"/>
          </a:p>
          <a:p>
            <a:pPr marL="0" indent="0" algn="just" rtl="1">
              <a:buNone/>
            </a:pPr>
            <a:endParaRPr lang="fa-IR" sz="2300" dirty="0"/>
          </a:p>
          <a:p>
            <a:pPr algn="just" rtl="1"/>
            <a:r>
              <a:rPr lang="fa-IR" sz="2300" dirty="0" smtClean="0"/>
              <a:t>نرم </a:t>
            </a:r>
            <a:r>
              <a:rPr lang="fa-IR" sz="2300" dirty="0"/>
              <a:t>افزار:در یک رده بندی کلی، نرم افزارهای زیر در محیط پایگاه داده ها وجود دارند </a:t>
            </a:r>
            <a:r>
              <a:rPr lang="fa-IR" sz="2300" dirty="0" smtClean="0"/>
              <a:t>:</a:t>
            </a:r>
          </a:p>
          <a:p>
            <a:pPr marL="0" indent="0" algn="just" rtl="1">
              <a:buNone/>
            </a:pPr>
            <a:endParaRPr lang="en-US" sz="2300" dirty="0"/>
          </a:p>
          <a:p>
            <a:pPr marL="457200" lvl="0" indent="-457200" algn="just" rtl="1">
              <a:buFont typeface="+mj-lt"/>
              <a:buAutoNum type="arabicPeriod"/>
            </a:pPr>
            <a:r>
              <a:rPr lang="fa-IR" sz="2300" dirty="0"/>
              <a:t>سیستم مدیریت پایگاه داده ها (</a:t>
            </a:r>
            <a:r>
              <a:rPr lang="en-US" sz="2300" dirty="0"/>
              <a:t> DBMS</a:t>
            </a:r>
            <a:r>
              <a:rPr lang="fa-IR" sz="2300" dirty="0"/>
              <a:t> ) که خود در محیط یک سیستم عامل اجرا می شود.</a:t>
            </a:r>
            <a:endParaRPr lang="en-US" sz="2300" dirty="0"/>
          </a:p>
          <a:p>
            <a:pPr marL="457200" lvl="0" indent="-457200" algn="just" rtl="1">
              <a:buFont typeface="+mj-lt"/>
              <a:buAutoNum type="arabicPeriod"/>
            </a:pPr>
            <a:r>
              <a:rPr lang="fa-IR" sz="2300" dirty="0"/>
              <a:t>برنامه های کاربردی  که در محیط </a:t>
            </a:r>
            <a:r>
              <a:rPr lang="en-US" sz="2300" dirty="0"/>
              <a:t> DBMS</a:t>
            </a:r>
            <a:r>
              <a:rPr lang="fa-IR" sz="2300" dirty="0"/>
              <a:t> اجرا می شوند.این برنامه ها معمولا با یک زبان پایگاهی یا یک زبان برنامه سازی متعارف یا ترکیبی از هر دو نوشته می شوند .</a:t>
            </a:r>
            <a:endParaRPr lang="en-US" sz="2300" dirty="0"/>
          </a:p>
          <a:p>
            <a:pPr marL="457200" lvl="0" indent="-457200" algn="just" rtl="1">
              <a:buFont typeface="+mj-lt"/>
              <a:buAutoNum type="arabicPeriod"/>
            </a:pPr>
            <a:r>
              <a:rPr lang="fa-IR" sz="2300" dirty="0"/>
              <a:t>رویه های زخیره شده</a:t>
            </a:r>
            <a:endParaRPr lang="en-US" sz="2300" dirty="0"/>
          </a:p>
          <a:p>
            <a:pPr marL="457200" lvl="0" indent="-457200" algn="just" rtl="1">
              <a:buFont typeface="+mj-lt"/>
              <a:buAutoNum type="arabicPeriod"/>
            </a:pPr>
            <a:r>
              <a:rPr lang="fa-IR" sz="2300" dirty="0"/>
              <a:t>نرم افزارهای شبکه در صورتی که بنا باشد پایگاه داده ها در محیط شبکه مورد بهره برداری قرار گیرد</a:t>
            </a:r>
            <a:r>
              <a:rPr lang="fa-IR" sz="2300" dirty="0" smtClean="0"/>
              <a:t>.</a:t>
            </a:r>
          </a:p>
          <a:p>
            <a:pPr algn="just" rtl="1"/>
            <a:r>
              <a:rPr lang="fa-IR" sz="2300" dirty="0"/>
              <a:t>کاربر:هر استفاده کننده از سیستم پایگه داده ها را کاربر می گویند.</a:t>
            </a:r>
            <a:endParaRPr lang="en-US" sz="2300" dirty="0"/>
          </a:p>
          <a:p>
            <a:pPr algn="just" rtl="1"/>
            <a:r>
              <a:rPr lang="fa-IR" sz="2300" dirty="0"/>
              <a:t>داده:داده های ذخیره شده در یک سیستم پایگاهی عبارتند از:داده های کاربران و داده های سیستمی </a:t>
            </a:r>
            <a:endParaRPr lang="en-US" sz="2300" dirty="0"/>
          </a:p>
          <a:p>
            <a:pPr marL="0" lvl="0" indent="0" algn="just" rtl="1">
              <a:buNone/>
            </a:pPr>
            <a:endParaRPr lang="en-US" dirty="0"/>
          </a:p>
          <a:p>
            <a:pPr algn="just"/>
            <a:endParaRPr lang="en-US" dirty="0"/>
          </a:p>
        </p:txBody>
      </p:sp>
    </p:spTree>
    <p:extLst>
      <p:ext uri="{BB962C8B-B14F-4D97-AF65-F5344CB8AC3E}">
        <p14:creationId xmlns:p14="http://schemas.microsoft.com/office/powerpoint/2010/main" val="4084846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864994"/>
          </a:xfrm>
        </p:spPr>
        <p:txBody>
          <a:bodyPr>
            <a:normAutofit fontScale="92500" lnSpcReduction="20000"/>
          </a:bodyPr>
          <a:lstStyle/>
          <a:p>
            <a:pPr marL="0" indent="0" algn="ctr" rtl="1">
              <a:buNone/>
            </a:pPr>
            <a:r>
              <a:rPr lang="ar-SA" dirty="0"/>
              <a:t>تعاريف اوليه</a:t>
            </a:r>
            <a:endParaRPr lang="en-US" dirty="0"/>
          </a:p>
          <a:p>
            <a:pPr algn="just" rtl="1"/>
            <a:r>
              <a:rPr lang="ar-SA" dirty="0"/>
              <a:t>موجودیت(  پديده، نهاد):مفهوم کلی پدیده ، شئ یا فردی که در مورد آنها مي خواهيم اطلاع داشته باشيمبه عنوان مثال برای محیط عملیاتی دانشگاه انواع موجودیت ها عبارتند از : دانشجو،درس، استاد، کارمند،گروه آموزشی و....</a:t>
            </a:r>
            <a:endParaRPr lang="en-US" dirty="0"/>
          </a:p>
          <a:p>
            <a:pPr marL="0" indent="0" algn="just" rtl="1">
              <a:buNone/>
            </a:pPr>
            <a:r>
              <a:rPr lang="ar-SA" dirty="0"/>
              <a:t>انواع موجودیت ها عبارتند از:</a:t>
            </a:r>
            <a:endParaRPr lang="en-US" dirty="0"/>
          </a:p>
          <a:p>
            <a:pPr marL="0" indent="0" algn="just" rtl="1">
              <a:buNone/>
            </a:pPr>
            <a:r>
              <a:rPr lang="ar-SA" dirty="0"/>
              <a:t>الف: موجودیت قوی : مستقل از هر نوع موجودیت و به خودی خود در یک محیط مشخص وجود داشته باشد . مانند موجودیت های دانشجو ، درس، استاد در دانشگاه</a:t>
            </a:r>
            <a:endParaRPr lang="en-US" dirty="0"/>
          </a:p>
          <a:p>
            <a:pPr marL="0" indent="0" algn="just" rtl="1">
              <a:buNone/>
            </a:pPr>
            <a:r>
              <a:rPr lang="ar-SA" dirty="0"/>
              <a:t>ب: موجودیت ضعیف: موجودیتی که وجودش به سایر موجودیته ی قوی وابسته است . مانند خانواده دانشجو </a:t>
            </a:r>
            <a:endParaRPr lang="en-US" dirty="0"/>
          </a:p>
          <a:p>
            <a:pPr marL="457200" indent="-457200" algn="just" rtl="1">
              <a:buFont typeface="+mj-lt"/>
              <a:buAutoNum type="arabicPeriod"/>
            </a:pPr>
            <a:r>
              <a:rPr lang="ar-SA" dirty="0"/>
              <a:t>خواص موجودیت :</a:t>
            </a:r>
            <a:endParaRPr lang="en-US" dirty="0"/>
          </a:p>
          <a:p>
            <a:pPr marL="457200" lvl="0" indent="-457200" algn="just" rtl="1">
              <a:buFont typeface="+mj-lt"/>
              <a:buAutoNum type="arabicPeriod"/>
            </a:pPr>
            <a:r>
              <a:rPr lang="ar-SA" dirty="0"/>
              <a:t>یک نوع موجودیت از یک محیط معمولا نمونه هایی متمایز از یکدیگر دارند.</a:t>
            </a:r>
            <a:endParaRPr lang="en-US" dirty="0"/>
          </a:p>
          <a:p>
            <a:pPr marL="457200" lvl="0" indent="-457200" algn="just" rtl="1">
              <a:buFont typeface="+mj-lt"/>
              <a:buAutoNum type="arabicPeriod"/>
            </a:pPr>
            <a:r>
              <a:rPr lang="ar-SA" dirty="0"/>
              <a:t>یک نوع موجودیت معمولا بیش از یک صفت دارد.</a:t>
            </a:r>
            <a:endParaRPr lang="en-US" dirty="0"/>
          </a:p>
          <a:p>
            <a:pPr marL="457200" lvl="0" indent="-457200" algn="just" rtl="1">
              <a:buFont typeface="+mj-lt"/>
              <a:buAutoNum type="arabicPeriod"/>
            </a:pPr>
            <a:r>
              <a:rPr lang="ar-SA" dirty="0"/>
              <a:t>معمولا حالت فاعلیت یا مفعولیت دارند.</a:t>
            </a:r>
            <a:endParaRPr lang="en-US" dirty="0"/>
          </a:p>
          <a:p>
            <a:pPr marL="0" indent="0" algn="just" rtl="1">
              <a:buNone/>
            </a:pPr>
            <a:r>
              <a:rPr lang="en-US" dirty="0"/>
              <a:t> </a:t>
            </a:r>
          </a:p>
        </p:txBody>
      </p:sp>
    </p:spTree>
    <p:extLst>
      <p:ext uri="{BB962C8B-B14F-4D97-AF65-F5344CB8AC3E}">
        <p14:creationId xmlns:p14="http://schemas.microsoft.com/office/powerpoint/2010/main" val="2870054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1"/>
            <a:ext cx="8534400" cy="4916510"/>
          </a:xfrm>
        </p:spPr>
        <p:txBody>
          <a:bodyPr>
            <a:normAutofit fontScale="92500" lnSpcReduction="10000"/>
          </a:bodyPr>
          <a:lstStyle/>
          <a:p>
            <a:pPr marL="0" indent="0" algn="just" rtl="1">
              <a:buNone/>
            </a:pPr>
            <a:r>
              <a:rPr lang="en-US" dirty="0"/>
              <a:t> </a:t>
            </a:r>
          </a:p>
          <a:p>
            <a:pPr algn="just" rtl="1"/>
            <a:r>
              <a:rPr lang="ar-SA" dirty="0"/>
              <a:t>صفت خاصه:ويژگي جداساز يك نوع موجوديت از نوع ديگر است</a:t>
            </a:r>
            <a:r>
              <a:rPr lang="en-US" dirty="0"/>
              <a:t>. </a:t>
            </a:r>
            <a:r>
              <a:rPr lang="ar-SA" dirty="0"/>
              <a:t>یا به عبارتی ویژگی یا خصیصه ی یک نوع موجودیت را صفت آن موجودیت می گویند.</a:t>
            </a:r>
            <a:endParaRPr lang="en-US" dirty="0"/>
          </a:p>
          <a:p>
            <a:pPr marL="0" indent="0" algn="just" rtl="1">
              <a:buNone/>
            </a:pPr>
            <a:r>
              <a:rPr lang="ar-SA" dirty="0"/>
              <a:t>مثال</a:t>
            </a:r>
            <a:r>
              <a:rPr lang="en-US" dirty="0"/>
              <a:t> : </a:t>
            </a:r>
            <a:r>
              <a:rPr lang="ar-SA" dirty="0"/>
              <a:t>موجوديت دانشجو مي تواند داراي صفات خاصه</a:t>
            </a:r>
            <a:r>
              <a:rPr lang="en-US" dirty="0"/>
              <a:t> : </a:t>
            </a:r>
            <a:r>
              <a:rPr lang="ar-SA" dirty="0"/>
              <a:t>نام،</a:t>
            </a:r>
            <a:r>
              <a:rPr lang="en-US" dirty="0"/>
              <a:t>  </a:t>
            </a:r>
            <a:r>
              <a:rPr lang="ar-SA" dirty="0"/>
              <a:t>نا م خانوادگي،</a:t>
            </a:r>
            <a:r>
              <a:rPr lang="en-US" dirty="0"/>
              <a:t>  </a:t>
            </a:r>
            <a:r>
              <a:rPr lang="ar-SA" dirty="0"/>
              <a:t>سال تولد ، معدل باشد و مقادير اين صفات خاصه براي يك دانشجوي خاص برابر است با</a:t>
            </a:r>
            <a:r>
              <a:rPr lang="en-US" dirty="0"/>
              <a:t> :</a:t>
            </a:r>
          </a:p>
          <a:p>
            <a:pPr marL="0" indent="0" algn="just" rtl="1">
              <a:buNone/>
            </a:pPr>
            <a:r>
              <a:rPr lang="ar-SA" dirty="0"/>
              <a:t>علي</a:t>
            </a:r>
            <a:r>
              <a:rPr lang="en-US" dirty="0"/>
              <a:t>  </a:t>
            </a:r>
            <a:r>
              <a:rPr lang="ar-SA" dirty="0"/>
              <a:t>اكبر</a:t>
            </a:r>
            <a:r>
              <a:rPr lang="en-US" dirty="0"/>
              <a:t>  </a:t>
            </a:r>
            <a:r>
              <a:rPr lang="ar-SA" dirty="0"/>
              <a:t>١٣٥٢</a:t>
            </a:r>
            <a:r>
              <a:rPr lang="en-US" dirty="0"/>
              <a:t>  </a:t>
            </a:r>
            <a:r>
              <a:rPr lang="ar-SA" dirty="0"/>
              <a:t>١٦</a:t>
            </a:r>
            <a:endParaRPr lang="en-US" dirty="0"/>
          </a:p>
          <a:p>
            <a:pPr marL="0" indent="0" algn="just" rtl="1">
              <a:buNone/>
            </a:pPr>
            <a:r>
              <a:rPr lang="ar-SA" dirty="0"/>
              <a:t>نكته</a:t>
            </a:r>
            <a:r>
              <a:rPr lang="en-US" dirty="0"/>
              <a:t> : </a:t>
            </a:r>
            <a:r>
              <a:rPr lang="ar-SA" dirty="0"/>
              <a:t>هر صفت خاصه  داراي دوویژگی  مي باشد الف:اسم صفت خاصه ب:مقدار صفت خاصه كه در صورت وجود اين جفت مولفه اطلاع حاصل می گردد.</a:t>
            </a:r>
            <a:endParaRPr lang="en-US" dirty="0"/>
          </a:p>
          <a:p>
            <a:pPr algn="just" rtl="1"/>
            <a:r>
              <a:rPr lang="ar-SA" dirty="0"/>
              <a:t>انواع صفات : </a:t>
            </a:r>
            <a:endParaRPr lang="en-US" dirty="0"/>
          </a:p>
          <a:p>
            <a:pPr marL="0" indent="0" algn="just" rtl="1">
              <a:buNone/>
            </a:pPr>
            <a:r>
              <a:rPr lang="ar-SA" dirty="0"/>
              <a:t>الف:ساده و مرکب: صفت ساده صفتی است که مقدار آن از لحاظ معنایی تجزیه نشدنی یا به عبارتی اگر مقدار آن را به اجزای ساده تر تجزیه کنیم مقادیر جزئی حاصله فاقد معنا می باشد به عنوان مثال صفات شماره دانشجویی ،نام ، رشته صفات ساده هستند و صفت مرکب صفتی است که بتوان مقادیر آن را به چند صفت تجزیه کرد.</a:t>
            </a:r>
            <a:endParaRPr lang="en-US" dirty="0"/>
          </a:p>
          <a:p>
            <a:pPr algn="just"/>
            <a:endParaRPr lang="en-US" dirty="0"/>
          </a:p>
        </p:txBody>
      </p:sp>
    </p:spTree>
    <p:extLst>
      <p:ext uri="{BB962C8B-B14F-4D97-AF65-F5344CB8AC3E}">
        <p14:creationId xmlns:p14="http://schemas.microsoft.com/office/powerpoint/2010/main" val="3637728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620296"/>
          </a:xfrm>
        </p:spPr>
        <p:txBody>
          <a:bodyPr>
            <a:normAutofit fontScale="92500" lnSpcReduction="10000"/>
          </a:bodyPr>
          <a:lstStyle/>
          <a:p>
            <a:pPr marL="0" indent="0" algn="just" rtl="1">
              <a:buNone/>
            </a:pPr>
            <a:r>
              <a:rPr lang="ar-SA" dirty="0"/>
              <a:t>ب:صفت تک مقداری یا چند مقداری :صفت چتک مقداری صفتی است که برای یک نمونه از یک موجودیت حداکثر یک مقدار از میدان مقادیر را می گیرد به عبارت دیگر به ازای یک نام صفت حداکثر یک مقدار برای یک موجودیت دارد به عنوان مثال شماره دانشجویی یک صفت تک مقداری برای موجودیت دانشجو می باشد. و صفت چند مقداری صفتی است که برای حداقل یک نمونه از نوع موجودیت بیش از یک مقدار از میدان مقادیر را می گیرد به عنوان مثال ماهیت درس ممکن است عملی ،نظری یا هر دو باشد.</a:t>
            </a:r>
            <a:endParaRPr lang="en-US" dirty="0"/>
          </a:p>
          <a:p>
            <a:pPr marL="0" indent="0" algn="just" rtl="1">
              <a:buNone/>
            </a:pPr>
            <a:r>
              <a:rPr lang="ar-SA" dirty="0"/>
              <a:t>ج: صفت شناسه و ناشناسه : صفت شناسه دارای یکتایی مقدار است یعنی در هیچ دو نمونه از یک نوع موجودیت مقدارش یکسان نیست . برای مثال برای دانشجو، شماره دانشجویی یک شناسه است</a:t>
            </a:r>
            <a:endParaRPr lang="en-US" dirty="0"/>
          </a:p>
          <a:p>
            <a:pPr marL="0" indent="0" algn="just" rtl="1">
              <a:buNone/>
            </a:pPr>
            <a:r>
              <a:rPr lang="ar-SA" dirty="0" smtClean="0"/>
              <a:t>د</a:t>
            </a:r>
            <a:r>
              <a:rPr lang="ar-SA" dirty="0"/>
              <a:t>: صفت هیچ مقدار پذیر یا هیچ مقدار ناپذیر: صفتی هیچ مقدار پذیر است اگر مقدار آن برای برخی نمونه های یک نوع موجودیت ناشناخته باشد مانند صفت تلفن دانشجوو صفت هیچ مقدار ناپذیر صفتی است که در آن برای همه ی نمونه های موجودیت ها مشخص باشد مثلا صفت شماره دانشجویی موجودیت دانشجو هیچ مقدار ناپذیر است.</a:t>
            </a:r>
            <a:endParaRPr lang="en-US" dirty="0"/>
          </a:p>
          <a:p>
            <a:pPr algn="just"/>
            <a:endParaRPr lang="en-US" dirty="0"/>
          </a:p>
        </p:txBody>
      </p:sp>
    </p:spTree>
    <p:extLst>
      <p:ext uri="{BB962C8B-B14F-4D97-AF65-F5344CB8AC3E}">
        <p14:creationId xmlns:p14="http://schemas.microsoft.com/office/powerpoint/2010/main" val="2759399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rtl="1">
              <a:buNone/>
            </a:pPr>
            <a:r>
              <a:rPr lang="ar-SA" dirty="0"/>
              <a:t>ه: صفت ذخیره شده یا مشتق: صفتی ذخیره شده است که مقادیر آن در محیط پایگاه داده ذخیره و موجود باشد مانند صفات نام ، فامیل، آدرس و... برای موجودیت دانشجو و صفتی مشتق است که مقادیرش در پایگاه داده ذخیره شده نباشد بلکه حاصل یک پردازش روی داده های ذخیره شده باشدمثل صفت معدل برای دانشجو </a:t>
            </a:r>
            <a:endParaRPr lang="en-US" dirty="0"/>
          </a:p>
          <a:p>
            <a:pPr marL="0" indent="0" algn="just" rtl="1">
              <a:buNone/>
            </a:pPr>
            <a:r>
              <a:rPr lang="en-US" dirty="0"/>
              <a:t> </a:t>
            </a:r>
          </a:p>
          <a:p>
            <a:pPr algn="just" rtl="1"/>
            <a:r>
              <a:rPr lang="ar-SA" dirty="0"/>
              <a:t>ارتباط:به ارتباط بين موجوديتها در يك محيط عملياتي گفته مي شود.نوع ارتباط یک معنای مشخص دارد و با یک نام بیان می شود و نیز می توان گفت که نوع ارتباط عملی است که بین انواع موجودیت ها جاری بوده ، هست و یا خواهد بود </a:t>
            </a:r>
            <a:endParaRPr lang="en-US" dirty="0"/>
          </a:p>
          <a:p>
            <a:pPr marL="0" indent="0" algn="just" rtl="1">
              <a:buNone/>
            </a:pPr>
            <a:r>
              <a:rPr lang="ar-SA" dirty="0"/>
              <a:t>مثال:ارتباط بین موجودیت های درس و دانشجو این است که –دانشجو درس را انتخاب می کند-دانشجو درس را حذف می کند-دانشجو درس را پاس می کند- دانشجو درس را می افتد.</a:t>
            </a:r>
            <a:endParaRPr lang="en-US" dirty="0"/>
          </a:p>
        </p:txBody>
      </p:sp>
    </p:spTree>
    <p:extLst>
      <p:ext uri="{BB962C8B-B14F-4D97-AF65-F5344CB8AC3E}">
        <p14:creationId xmlns:p14="http://schemas.microsoft.com/office/powerpoint/2010/main" val="3136866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rtl="1"/>
            <a:r>
              <a:rPr lang="ar-SA" dirty="0"/>
              <a:t>تعریف داده:</a:t>
            </a:r>
            <a:endParaRPr lang="en-US" dirty="0"/>
          </a:p>
          <a:p>
            <a:pPr marL="0" indent="0" algn="just" rtl="1">
              <a:buNone/>
            </a:pPr>
            <a:r>
              <a:rPr lang="ar-SA" dirty="0"/>
              <a:t>دو تعریف زیر برای داده ارائه شده است:</a:t>
            </a:r>
            <a:endParaRPr lang="en-US" dirty="0"/>
          </a:p>
          <a:p>
            <a:pPr marL="0" indent="0" algn="just" rtl="1">
              <a:buNone/>
            </a:pPr>
            <a:r>
              <a:rPr lang="ar-SA" dirty="0"/>
              <a:t>١ نمايش واقعيات، پيده ها، مفاهيم يا معلومات به صورتي صوري و مناسب براي </a:t>
            </a:r>
            <a:endParaRPr lang="en-US" dirty="0"/>
          </a:p>
          <a:p>
            <a:pPr marL="0" indent="0" algn="just" rtl="1">
              <a:buNone/>
            </a:pPr>
            <a:r>
              <a:rPr lang="ar-SA" dirty="0"/>
              <a:t>برقراي ارتباط، تفسير يا پردازش توسط انسان يا امكانات خودكار</a:t>
            </a:r>
            <a:r>
              <a:rPr lang="en-US" dirty="0"/>
              <a:t>.</a:t>
            </a:r>
          </a:p>
          <a:p>
            <a:pPr marL="0" indent="0" algn="just" rtl="1">
              <a:buNone/>
            </a:pPr>
            <a:r>
              <a:rPr lang="ar-SA" dirty="0"/>
              <a:t>٢- هر نمايشي، اعم از كاراكتري يا كميت هاي آنالوگ، كه به آن معنايي منتسب است و يا بايد</a:t>
            </a:r>
            <a:endParaRPr lang="en-US" dirty="0"/>
          </a:p>
          <a:p>
            <a:pPr marL="0" indent="0" algn="just" rtl="1">
              <a:buNone/>
            </a:pPr>
            <a:r>
              <a:rPr lang="ar-SA" dirty="0"/>
              <a:t>منتسب شود و به طور كلي ما عملياتي را روي داده يا اقلام داده يي انجام مي دهيم تا د ر مورد</a:t>
            </a:r>
            <a:endParaRPr lang="en-US" dirty="0"/>
          </a:p>
          <a:p>
            <a:pPr marL="0" indent="0" algn="just" rtl="1">
              <a:buNone/>
            </a:pPr>
            <a:r>
              <a:rPr lang="ar-SA" dirty="0"/>
              <a:t>يك موجوديت اطلاعاتي تهيه كنيم</a:t>
            </a:r>
            <a:r>
              <a:rPr lang="en-US" dirty="0"/>
              <a:t>.</a:t>
            </a:r>
          </a:p>
          <a:p>
            <a:pPr marL="0" indent="0" algn="just" rtl="1">
              <a:buNone/>
            </a:pPr>
            <a:r>
              <a:rPr lang="ar-SA" dirty="0"/>
              <a:t>از نظر ساختاري، داده عبارت است از مقادير صفحات خاصه انواع موجوديتها</a:t>
            </a:r>
            <a:endParaRPr lang="en-US" dirty="0"/>
          </a:p>
          <a:p>
            <a:pPr marL="0" indent="0" algn="just" rtl="1">
              <a:buNone/>
            </a:pPr>
            <a:r>
              <a:rPr lang="ar-SA" dirty="0"/>
              <a:t>داده ارزشهاي واقعي هستند كه از طريق مشاهده و تحقيق بدست مي آيند و به عبارت ديگر</a:t>
            </a:r>
            <a:endParaRPr lang="en-US" dirty="0"/>
          </a:p>
          <a:p>
            <a:pPr marL="0" indent="0" algn="just" rtl="1">
              <a:buNone/>
            </a:pPr>
            <a:r>
              <a:rPr lang="ar-SA" dirty="0"/>
              <a:t>داده نمودي از وقايع، معلومات، رخدادها، پديده ها و مفاهيم مي باشند</a:t>
            </a:r>
            <a:r>
              <a:rPr lang="en-US" dirty="0"/>
              <a:t>.</a:t>
            </a:r>
          </a:p>
        </p:txBody>
      </p:sp>
    </p:spTree>
    <p:extLst>
      <p:ext uri="{BB962C8B-B14F-4D97-AF65-F5344CB8AC3E}">
        <p14:creationId xmlns:p14="http://schemas.microsoft.com/office/powerpoint/2010/main" val="1345113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439992"/>
          </a:xfrm>
        </p:spPr>
        <p:txBody>
          <a:bodyPr>
            <a:normAutofit fontScale="85000" lnSpcReduction="20000"/>
          </a:bodyPr>
          <a:lstStyle/>
          <a:p>
            <a:pPr algn="just" rtl="1"/>
            <a:r>
              <a:rPr lang="ar-SA" dirty="0"/>
              <a:t>سيستم فايل</a:t>
            </a:r>
            <a:r>
              <a:rPr lang="en-US" dirty="0"/>
              <a:t> : </a:t>
            </a:r>
            <a:r>
              <a:rPr lang="ar-SA" dirty="0"/>
              <a:t>به ساختار كلي نام گذاري، ذخيره سازي و سازماندهي فايلها در يك سيستم</a:t>
            </a:r>
            <a:endParaRPr lang="en-US" dirty="0"/>
          </a:p>
          <a:p>
            <a:pPr marL="0" indent="0" algn="just" rtl="1">
              <a:buNone/>
            </a:pPr>
            <a:r>
              <a:rPr lang="ar-SA" dirty="0" smtClean="0"/>
              <a:t>عامل</a:t>
            </a:r>
            <a:r>
              <a:rPr lang="ar-SA" dirty="0"/>
              <a:t>، سيستم فايل گفته ميشود</a:t>
            </a:r>
            <a:r>
              <a:rPr lang="en-US" dirty="0"/>
              <a:t>.</a:t>
            </a:r>
          </a:p>
          <a:p>
            <a:pPr algn="just" rtl="1"/>
            <a:r>
              <a:rPr lang="ar-SA" dirty="0"/>
              <a:t>اطلاع: معنايي كه انسان به داده منتسب مي كند ، از طريق قرارادهاي شناخته شده اي كه در نمايش داده به كار رفته اند.مي توان گفت از پردازش داده ها ، اطلاعات حاصل مي شود و يا داده پس از </a:t>
            </a:r>
            <a:r>
              <a:rPr lang="ar-SA" dirty="0"/>
              <a:t>آنكه مورد تفسير قرار گرفت تبديل به اطلاع می شود</a:t>
            </a:r>
            <a:r>
              <a:rPr lang="en-US" dirty="0" smtClean="0"/>
              <a:t>.</a:t>
            </a:r>
            <a:endParaRPr lang="en-US" dirty="0"/>
          </a:p>
          <a:p>
            <a:pPr marL="0" indent="0" algn="just" rtl="1">
              <a:buNone/>
            </a:pPr>
            <a:r>
              <a:rPr lang="ar-SA" dirty="0" smtClean="0"/>
              <a:t>در </a:t>
            </a:r>
            <a:r>
              <a:rPr lang="ar-SA" dirty="0"/>
              <a:t>اين درس تفسير داده به نحوي كه حامل معنا و شناخت شود با انتساب يك مقدار به اسم</a:t>
            </a:r>
            <a:endParaRPr lang="en-US" dirty="0"/>
          </a:p>
          <a:p>
            <a:pPr marL="0" indent="0" algn="just" rtl="1">
              <a:buNone/>
            </a:pPr>
            <a:r>
              <a:rPr lang="ar-SA" dirty="0"/>
              <a:t>صفت خاصه صورت مي پذيرد و مي گوئيم هنگامي كه اسم صفت خاصه و مقدار منسوب به آن</a:t>
            </a:r>
            <a:endParaRPr lang="en-US" dirty="0"/>
          </a:p>
          <a:p>
            <a:pPr marL="0" indent="0" algn="just" rtl="1">
              <a:buNone/>
            </a:pPr>
            <a:r>
              <a:rPr lang="ar-SA" dirty="0"/>
              <a:t>در دست باشد، اطلاعي در مورد موجوديت حاصل مي شود</a:t>
            </a:r>
            <a:r>
              <a:rPr lang="en-US" dirty="0" smtClean="0"/>
              <a:t>.</a:t>
            </a:r>
          </a:p>
          <a:p>
            <a:pPr marL="0" indent="0" algn="just" rtl="1">
              <a:buNone/>
            </a:pPr>
            <a:r>
              <a:rPr lang="en-US" dirty="0" smtClean="0"/>
              <a:t> </a:t>
            </a:r>
          </a:p>
          <a:p>
            <a:pPr marL="0" indent="0" algn="just" rtl="1">
              <a:buNone/>
            </a:pPr>
            <a:r>
              <a:rPr lang="en-US" dirty="0" smtClean="0"/>
              <a:t> </a:t>
            </a:r>
          </a:p>
          <a:p>
            <a:pPr algn="just" rtl="1"/>
            <a:r>
              <a:rPr lang="ar-SA" dirty="0" smtClean="0"/>
              <a:t>فيلد</a:t>
            </a:r>
            <a:r>
              <a:rPr lang="en-US" dirty="0" smtClean="0"/>
              <a:t> </a:t>
            </a:r>
            <a:r>
              <a:rPr lang="en-US" dirty="0"/>
              <a:t>: </a:t>
            </a:r>
            <a:r>
              <a:rPr lang="ar-SA" dirty="0"/>
              <a:t>كوچكترين واحد داده ذخيره شده مي باشد</a:t>
            </a:r>
            <a:r>
              <a:rPr lang="en-US" dirty="0"/>
              <a:t>.</a:t>
            </a:r>
          </a:p>
          <a:p>
            <a:pPr algn="just" rtl="1"/>
            <a:r>
              <a:rPr lang="ar-SA" dirty="0"/>
              <a:t>ركورد</a:t>
            </a:r>
            <a:r>
              <a:rPr lang="en-US" dirty="0"/>
              <a:t> : </a:t>
            </a:r>
            <a:r>
              <a:rPr lang="ar-SA" dirty="0"/>
              <a:t>مجموعه اي از فيلدهاي مرتبط با هم مي باشد</a:t>
            </a:r>
            <a:r>
              <a:rPr lang="en-US" dirty="0"/>
              <a:t>.</a:t>
            </a:r>
          </a:p>
          <a:p>
            <a:pPr algn="just" rtl="1"/>
            <a:r>
              <a:rPr lang="ar-SA" dirty="0"/>
              <a:t>فايل</a:t>
            </a:r>
            <a:r>
              <a:rPr lang="en-US" dirty="0"/>
              <a:t> : </a:t>
            </a:r>
            <a:r>
              <a:rPr lang="ar-SA" dirty="0"/>
              <a:t>مجموعه اي از تمام نمونه ها يا رويدادهاي يك نوع ركورد</a:t>
            </a:r>
            <a:r>
              <a:rPr lang="en-US" dirty="0"/>
              <a:t>.</a:t>
            </a:r>
          </a:p>
          <a:p>
            <a:endParaRPr lang="en-US" dirty="0"/>
          </a:p>
        </p:txBody>
      </p:sp>
    </p:spTree>
    <p:extLst>
      <p:ext uri="{BB962C8B-B14F-4D97-AF65-F5344CB8AC3E}">
        <p14:creationId xmlns:p14="http://schemas.microsoft.com/office/powerpoint/2010/main" val="152127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2269" y="1129166"/>
            <a:ext cx="8534400" cy="1385434"/>
          </a:xfrm>
        </p:spPr>
        <p:txBody>
          <a:bodyPr>
            <a:normAutofit/>
          </a:bodyPr>
          <a:lstStyle/>
          <a:p>
            <a:r>
              <a:rPr lang="fa-IR" sz="2800" dirty="0"/>
              <a:t>بانک اطلاعات </a:t>
            </a:r>
            <a:r>
              <a:rPr lang="fa-IR" sz="2800" dirty="0" smtClean="0"/>
              <a:t>چیست:</a:t>
            </a:r>
            <a:r>
              <a:rPr lang="en-US" dirty="0"/>
              <a:t/>
            </a:r>
            <a:br>
              <a:rPr lang="en-US" dirty="0"/>
            </a:br>
            <a:endParaRPr lang="en-US" dirty="0"/>
          </a:p>
        </p:txBody>
      </p:sp>
      <p:sp>
        <p:nvSpPr>
          <p:cNvPr id="3" name="Content Placeholder 2"/>
          <p:cNvSpPr>
            <a:spLocks noGrp="1"/>
          </p:cNvSpPr>
          <p:nvPr>
            <p:ph idx="1"/>
          </p:nvPr>
        </p:nvSpPr>
        <p:spPr>
          <a:xfrm>
            <a:off x="1418308" y="1821883"/>
            <a:ext cx="8534400" cy="3615267"/>
          </a:xfrm>
        </p:spPr>
        <p:txBody>
          <a:bodyPr>
            <a:normAutofit/>
          </a:bodyPr>
          <a:lstStyle/>
          <a:p>
            <a:pPr marL="914400" lvl="2" indent="0" algn="just" rtl="1">
              <a:buNone/>
            </a:pPr>
            <a:r>
              <a:rPr lang="fa-IR" sz="1800" dirty="0" smtClean="0"/>
              <a:t>پردازش </a:t>
            </a:r>
            <a:r>
              <a:rPr lang="fa-IR" sz="1800" dirty="0"/>
              <a:t>داده ها از دهه 1950 تاکنون فراز و نشیب هایی داشته است .در اوایل کاربران مستقیما با محیط فیزیکی یا سخت افزار کامپیوتر تماس داشتند و داده ها را روی آنها ذخیره و بازیابی می کردند . با </a:t>
            </a:r>
            <a:r>
              <a:rPr lang="fa-IR" sz="1800" dirty="0" smtClean="0"/>
              <a:t>گ</a:t>
            </a:r>
            <a:r>
              <a:rPr lang="fa-IR" sz="1800" dirty="0"/>
              <a:t>ذ</a:t>
            </a:r>
            <a:r>
              <a:rPr lang="fa-IR" sz="1800" dirty="0" smtClean="0"/>
              <a:t>شت </a:t>
            </a:r>
            <a:r>
              <a:rPr lang="fa-IR" sz="1800" dirty="0"/>
              <a:t>زمان نرم افزارهایی به نام شیوه دستیابی بوجود آمد که رابط بین کاربر و کامپیوتر بود و کارها را تاحدی آسان می نمود ولی باز هم تامین امنیت داده ها و حفاظت از آنها و همچنین اشتراک داده ها در سطح قابل قبول ، با مشکلاتی همراه بود اینگونه مشکلات ، باعث ایجاد انقلابی در بانک اطلاعات گردید که منجر به ایجاد نظام مدیریت بانک اطلاعات ( </a:t>
            </a:r>
            <a:r>
              <a:rPr lang="en-US" sz="1800" dirty="0" err="1"/>
              <a:t>DBMS,data</a:t>
            </a:r>
            <a:r>
              <a:rPr lang="en-US" sz="1800" dirty="0"/>
              <a:t> base </a:t>
            </a:r>
            <a:r>
              <a:rPr lang="en-US" sz="1800" dirty="0" err="1"/>
              <a:t>manegment</a:t>
            </a:r>
            <a:r>
              <a:rPr lang="en-US" sz="1800" dirty="0"/>
              <a:t> system</a:t>
            </a:r>
            <a:r>
              <a:rPr lang="fa-IR" sz="1800" dirty="0"/>
              <a:t> )گردید .</a:t>
            </a:r>
            <a:endParaRPr lang="en-US" sz="1800" dirty="0"/>
          </a:p>
        </p:txBody>
      </p:sp>
    </p:spTree>
    <p:extLst>
      <p:ext uri="{BB962C8B-B14F-4D97-AF65-F5344CB8AC3E}">
        <p14:creationId xmlns:p14="http://schemas.microsoft.com/office/powerpoint/2010/main" val="771477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568780"/>
          </a:xfrm>
        </p:spPr>
        <p:txBody>
          <a:bodyPr>
            <a:normAutofit/>
          </a:bodyPr>
          <a:lstStyle/>
          <a:p>
            <a:pPr marL="457200" lvl="1" indent="0" algn="r" rtl="1">
              <a:buNone/>
            </a:pPr>
            <a:endParaRPr lang="fa-IR" dirty="0" smtClean="0"/>
          </a:p>
          <a:p>
            <a:pPr marL="457200" lvl="1" indent="0" algn="r" rtl="1">
              <a:buNone/>
            </a:pPr>
            <a:endParaRPr lang="fa-IR" dirty="0"/>
          </a:p>
          <a:p>
            <a:pPr marL="457200" lvl="1" indent="0" algn="r" rtl="1">
              <a:buNone/>
            </a:pPr>
            <a:r>
              <a:rPr lang="fa-IR" dirty="0" smtClean="0"/>
              <a:t>دو </a:t>
            </a:r>
            <a:r>
              <a:rPr lang="fa-IR" dirty="0"/>
              <a:t>روش و خط مشی کلی در طراحی یک سیستم کاربردی وجود دارد </a:t>
            </a:r>
            <a:r>
              <a:rPr lang="fa-IR" dirty="0" smtClean="0"/>
              <a:t>:</a:t>
            </a:r>
          </a:p>
          <a:p>
            <a:pPr marL="457200" lvl="1" indent="0" algn="r" rtl="1">
              <a:buNone/>
            </a:pPr>
            <a:endParaRPr lang="en-US" dirty="0"/>
          </a:p>
          <a:p>
            <a:pPr marL="457200" lvl="1" indent="0" algn="r" rtl="1">
              <a:buNone/>
            </a:pPr>
            <a:r>
              <a:rPr lang="fa-IR" dirty="0"/>
              <a:t>الف: مشی غیر پایگاهی( مشی فایلینگ</a:t>
            </a:r>
            <a:r>
              <a:rPr lang="fa-IR" dirty="0" smtClean="0"/>
              <a:t>):</a:t>
            </a:r>
            <a:endParaRPr lang="en-US" dirty="0"/>
          </a:p>
          <a:p>
            <a:pPr marL="457200" lvl="1" indent="0" algn="just" rtl="1">
              <a:buNone/>
            </a:pPr>
            <a:r>
              <a:rPr lang="fa-IR" dirty="0"/>
              <a:t>در این روش برای هر زیر مجموعه عملیاتی یک سیستم خاص که فقط پاسخگوی همان زیر محیط است طراحی و تولید می شود به گونه ای که هر قسمت سیستم کاربردی خاص و جداگانه خود را دارد . به عبارت دیگر محیط دخیره سازی نامجتمع است . ممکن است عدم سازگاری در داده ها و فایلها دیده شود . اطلاعات تکراری و افزونگی در داده ها وجود دارد ، امکان ایجاد استانداردهای واحد و یا اعمال یک سری عملیات منسجم به دلیل تعدد سیستم های وجود ندارد و همچنین نمی توان داده ها را به اشتراک گذاشت و باعث مصرف غیر بهینه امکانات نرم افزاری و سخت </a:t>
            </a:r>
            <a:r>
              <a:rPr lang="fa-IR" dirty="0" smtClean="0"/>
              <a:t>افزاری       می </a:t>
            </a:r>
            <a:r>
              <a:rPr lang="fa-IR" dirty="0"/>
              <a:t>شود.</a:t>
            </a:r>
            <a:endParaRPr lang="en-US" dirty="0"/>
          </a:p>
        </p:txBody>
      </p:sp>
    </p:spTree>
    <p:extLst>
      <p:ext uri="{BB962C8B-B14F-4D97-AF65-F5344CB8AC3E}">
        <p14:creationId xmlns:p14="http://schemas.microsoft.com/office/powerpoint/2010/main" val="2019084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724437"/>
            <a:ext cx="8446909" cy="5071056"/>
          </a:xfrm>
        </p:spPr>
        <p:txBody>
          <a:bodyPr>
            <a:normAutofit/>
          </a:bodyPr>
          <a:lstStyle/>
          <a:p>
            <a:pPr algn="just" rtl="1"/>
            <a:r>
              <a:rPr lang="fa-IR" sz="1800" dirty="0"/>
              <a:t>معایب مشی فایلینگ:</a:t>
            </a:r>
            <a:endParaRPr lang="en-US" sz="1800" dirty="0"/>
          </a:p>
          <a:p>
            <a:pPr marL="457200" lvl="0" indent="-457200" algn="just" rtl="1">
              <a:buFont typeface="+mj-lt"/>
              <a:buAutoNum type="arabicPeriod"/>
            </a:pPr>
            <a:r>
              <a:rPr lang="fa-IR" sz="1800" dirty="0"/>
              <a:t>عدم وجود محیط مجتمع ذخیره سازی اطلاعات و عدم وجود سیستم یکپارچه </a:t>
            </a:r>
            <a:endParaRPr lang="en-US" sz="1800" dirty="0"/>
          </a:p>
          <a:p>
            <a:pPr marL="457200" lvl="0" indent="-457200" algn="just" rtl="1">
              <a:buFont typeface="+mj-lt"/>
              <a:buAutoNum type="arabicPeriod"/>
            </a:pPr>
            <a:r>
              <a:rPr lang="fa-IR" sz="1800" dirty="0"/>
              <a:t>عدم وجود سیستم کنترل متمرکز روی کل داده ها</a:t>
            </a:r>
            <a:endParaRPr lang="en-US" sz="1800" dirty="0"/>
          </a:p>
          <a:p>
            <a:pPr marL="457200" lvl="0" indent="-457200" algn="just" rtl="1">
              <a:buFont typeface="+mj-lt"/>
              <a:buAutoNum type="arabicPeriod"/>
            </a:pPr>
            <a:r>
              <a:rPr lang="fa-IR" sz="1800" dirty="0"/>
              <a:t>افزونگی </a:t>
            </a:r>
            <a:endParaRPr lang="en-US" sz="1800" dirty="0"/>
          </a:p>
          <a:p>
            <a:pPr marL="457200" lvl="0" indent="-457200" algn="just" rtl="1">
              <a:buFont typeface="+mj-lt"/>
              <a:buAutoNum type="arabicPeriod"/>
            </a:pPr>
            <a:r>
              <a:rPr lang="fa-IR" sz="1800" dirty="0"/>
              <a:t>عدم وجود ضوابط ایمنی کارا ومطمئن </a:t>
            </a:r>
            <a:endParaRPr lang="en-US" sz="1800" dirty="0"/>
          </a:p>
          <a:p>
            <a:pPr marL="457200" lvl="0" indent="-457200" algn="just" rtl="1">
              <a:buFont typeface="+mj-lt"/>
              <a:buAutoNum type="arabicPeriod"/>
            </a:pPr>
            <a:r>
              <a:rPr lang="fa-IR" sz="1800" dirty="0"/>
              <a:t>خطر بروز چدیده ناسازگاری داده ها </a:t>
            </a:r>
            <a:endParaRPr lang="en-US" sz="1800" dirty="0"/>
          </a:p>
          <a:p>
            <a:pPr marL="457200" lvl="0" indent="-457200" algn="just" rtl="1">
              <a:buFont typeface="+mj-lt"/>
              <a:buAutoNum type="arabicPeriod"/>
            </a:pPr>
            <a:r>
              <a:rPr lang="fa-IR" sz="1800" dirty="0"/>
              <a:t>عدم امکان اشتراکی شدن داده ها </a:t>
            </a:r>
            <a:endParaRPr lang="en-US" sz="1800" dirty="0"/>
          </a:p>
          <a:p>
            <a:pPr marL="457200" lvl="0" indent="-457200" algn="just" rtl="1">
              <a:buFont typeface="+mj-lt"/>
              <a:buAutoNum type="arabicPeriod"/>
            </a:pPr>
            <a:r>
              <a:rPr lang="fa-IR" sz="1800" dirty="0"/>
              <a:t>مصرف نابهینه امکانانت سخت افزاری و نرم افزاری </a:t>
            </a:r>
            <a:endParaRPr lang="en-US" sz="1800" dirty="0"/>
          </a:p>
          <a:p>
            <a:pPr marL="457200" lvl="0" indent="-457200" algn="just" rtl="1">
              <a:buFont typeface="+mj-lt"/>
              <a:buAutoNum type="arabicPeriod"/>
            </a:pPr>
            <a:r>
              <a:rPr lang="fa-IR" sz="1800" dirty="0"/>
              <a:t>حجم زیاد برنامه سازی </a:t>
            </a:r>
            <a:endParaRPr lang="en-US" sz="1800" dirty="0"/>
          </a:p>
          <a:p>
            <a:pPr marL="457200" lvl="0" indent="-457200" algn="just" rtl="1">
              <a:buFont typeface="+mj-lt"/>
              <a:buAutoNum type="arabicPeriod"/>
            </a:pPr>
            <a:r>
              <a:rPr lang="fa-IR" sz="1800" dirty="0"/>
              <a:t>وابستگی برنامه های کاربردی به محیط ذخیره سازی داده ها</a:t>
            </a:r>
            <a:endParaRPr lang="en-US" sz="1800" dirty="0"/>
          </a:p>
        </p:txBody>
      </p:sp>
    </p:spTree>
    <p:extLst>
      <p:ext uri="{BB962C8B-B14F-4D97-AF65-F5344CB8AC3E}">
        <p14:creationId xmlns:p14="http://schemas.microsoft.com/office/powerpoint/2010/main" val="3098539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endParaRPr lang="fa-IR" dirty="0" smtClean="0"/>
          </a:p>
          <a:p>
            <a:pPr marL="0" indent="0" algn="r">
              <a:buNone/>
            </a:pPr>
            <a:r>
              <a:rPr lang="fa-IR" dirty="0" smtClean="0"/>
              <a:t>ب</a:t>
            </a:r>
            <a:r>
              <a:rPr lang="fa-IR" dirty="0"/>
              <a:t>: مشی پایگاهی( مشی بانکی</a:t>
            </a:r>
            <a:r>
              <a:rPr lang="fa-IR" dirty="0" smtClean="0"/>
              <a:t>):</a:t>
            </a:r>
          </a:p>
          <a:p>
            <a:pPr marL="0" indent="0" algn="r">
              <a:buNone/>
            </a:pPr>
            <a:endParaRPr lang="en-US" dirty="0"/>
          </a:p>
          <a:p>
            <a:pPr marL="0" indent="0" algn="just" rtl="1">
              <a:buNone/>
            </a:pPr>
            <a:r>
              <a:rPr lang="fa-IR" dirty="0"/>
              <a:t>در این روش یک تیم واحد طراحی و پیاده سازی به سرپرستی متخصصی به نام  </a:t>
            </a:r>
            <a:r>
              <a:rPr lang="en-US" dirty="0"/>
              <a:t>DBA </a:t>
            </a:r>
            <a:r>
              <a:rPr lang="fa-IR" dirty="0"/>
              <a:t>  مجموعه نیازهای کل محیط عملیاتی را بررسی می کنند و توسط نرم افزاری به نام  </a:t>
            </a:r>
            <a:r>
              <a:rPr lang="en-US" dirty="0"/>
              <a:t>DBMS </a:t>
            </a:r>
            <a:r>
              <a:rPr lang="fa-IR" dirty="0"/>
              <a:t>  محیط واحد و مجتمع  دخیره سازی اطلاعات ایجاد می گردد یعنی کل داده ها به صورت یک بانک مجتمع هستند و از طریق </a:t>
            </a:r>
            <a:r>
              <a:rPr lang="en-US" dirty="0"/>
              <a:t> DBMS</a:t>
            </a:r>
            <a:r>
              <a:rPr lang="fa-IR" dirty="0"/>
              <a:t> خود به مسائل فایلینگ می چردازد . همچنین ناسازگاری در داده ها وجود ندارد و میزان افزونگی د ر داده ها نسبت به روش قبل بسیار کاهش می یابد.</a:t>
            </a:r>
            <a:endParaRPr lang="en-US" dirty="0"/>
          </a:p>
          <a:p>
            <a:endParaRPr lang="en-US" dirty="0"/>
          </a:p>
        </p:txBody>
      </p:sp>
    </p:spTree>
    <p:extLst>
      <p:ext uri="{BB962C8B-B14F-4D97-AF65-F5344CB8AC3E}">
        <p14:creationId xmlns:p14="http://schemas.microsoft.com/office/powerpoint/2010/main" val="3459668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19541"/>
          </a:xfrm>
        </p:spPr>
        <p:txBody>
          <a:bodyPr>
            <a:normAutofit/>
          </a:bodyPr>
          <a:lstStyle/>
          <a:p>
            <a:pPr algn="just" rtl="1"/>
            <a:r>
              <a:rPr lang="fa-IR" dirty="0"/>
              <a:t>ویژگی های  مشی پایگاهی :</a:t>
            </a:r>
            <a:endParaRPr lang="en-US" dirty="0"/>
          </a:p>
          <a:p>
            <a:pPr marL="0" indent="0" algn="just" rtl="1">
              <a:buNone/>
            </a:pPr>
            <a:r>
              <a:rPr lang="fa-IR" dirty="0"/>
              <a:t>1-نیازهای اطلاعاتی و چردازشی همه قسمت های موردنظر ، توسط یک تیم مورد مطالعه و بررسی و تحلیل قرار می گیردو در نتیجه یک سیستم یکپارچه ایجاد می شود.</a:t>
            </a:r>
            <a:endParaRPr lang="en-US" dirty="0"/>
          </a:p>
          <a:p>
            <a:pPr marL="0" indent="0" algn="just" rtl="1">
              <a:buNone/>
            </a:pPr>
            <a:r>
              <a:rPr lang="fa-IR" dirty="0"/>
              <a:t>2-محیط ذخیره سازی واحد (با کمترین افزونگی) مجتمه و اشتراکی داریم.</a:t>
            </a:r>
            <a:endParaRPr lang="en-US" dirty="0"/>
          </a:p>
          <a:p>
            <a:pPr marL="0" indent="0" algn="just" rtl="1">
              <a:buNone/>
            </a:pPr>
            <a:r>
              <a:rPr lang="fa-IR" dirty="0"/>
              <a:t>3- از یک سیستم مدیریت پایگاه داده (</a:t>
            </a:r>
            <a:r>
              <a:rPr lang="en-US" dirty="0"/>
              <a:t> DBMS</a:t>
            </a:r>
            <a:r>
              <a:rPr lang="fa-IR" dirty="0"/>
              <a:t>) بعنوان سیستم مدیریت متمرکز استفاده می شود.</a:t>
            </a:r>
            <a:endParaRPr lang="en-US" dirty="0"/>
          </a:p>
          <a:p>
            <a:pPr marL="0" indent="0" algn="just" rtl="1">
              <a:buNone/>
            </a:pPr>
            <a:r>
              <a:rPr lang="fa-IR" dirty="0"/>
              <a:t>4- برای تعریف داده ها، کنترل ها و عملیات روی داده ها از یک زبان خاص پایگاهی (</a:t>
            </a:r>
            <a:r>
              <a:rPr lang="en-US" dirty="0"/>
              <a:t>SQL</a:t>
            </a:r>
            <a:r>
              <a:rPr lang="fa-IR" dirty="0"/>
              <a:t> ) و برای طراحی واسطه های کاربری از زبانهای متعارف برنامه نویسی ( مانند </a:t>
            </a:r>
            <a:r>
              <a:rPr lang="en-US" dirty="0"/>
              <a:t> C# </a:t>
            </a:r>
            <a:r>
              <a:rPr lang="fa-IR" dirty="0"/>
              <a:t> ) استفاده می شود.</a:t>
            </a:r>
            <a:endParaRPr lang="en-US" dirty="0"/>
          </a:p>
          <a:p>
            <a:pPr marL="0" indent="0" algn="just" rtl="1">
              <a:buNone/>
            </a:pPr>
            <a:r>
              <a:rPr lang="fa-IR" dirty="0"/>
              <a:t>5-هر کاربر تصور می کند که پایگاه خاص خود را دارد .</a:t>
            </a:r>
            <a:endParaRPr lang="en-US" dirty="0"/>
          </a:p>
          <a:p>
            <a:pPr marL="0" indent="0" algn="just" rtl="1">
              <a:buNone/>
            </a:pPr>
            <a:r>
              <a:rPr lang="fa-IR" dirty="0"/>
              <a:t>6- تنوع و کثرت دیدها نسبت به داده ها ی ذخیره شده داریم.</a:t>
            </a:r>
            <a:endParaRPr lang="en-US" dirty="0"/>
          </a:p>
          <a:p>
            <a:pPr marL="0" indent="0" algn="just" rtl="1">
              <a:buNone/>
            </a:pPr>
            <a:r>
              <a:rPr lang="fa-IR" dirty="0"/>
              <a:t>7- کاربران بدون تزاحم برای یکدیگر ، بطور همزمان از سیستم استفاده می کنند.</a:t>
            </a:r>
            <a:endParaRPr lang="en-US" dirty="0"/>
          </a:p>
        </p:txBody>
      </p:sp>
    </p:spTree>
    <p:extLst>
      <p:ext uri="{BB962C8B-B14F-4D97-AF65-F5344CB8AC3E}">
        <p14:creationId xmlns:p14="http://schemas.microsoft.com/office/powerpoint/2010/main" val="372327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0731" y="1059287"/>
            <a:ext cx="8534400" cy="3615267"/>
          </a:xfrm>
        </p:spPr>
        <p:txBody>
          <a:bodyPr/>
          <a:lstStyle/>
          <a:p>
            <a:pPr algn="just" rtl="1"/>
            <a:r>
              <a:rPr lang="fa-IR" dirty="0"/>
              <a:t>تعریف پایگاه داده ها( </a:t>
            </a:r>
            <a:r>
              <a:rPr lang="en-US" dirty="0"/>
              <a:t> DATA BASE</a:t>
            </a:r>
            <a:r>
              <a:rPr lang="fa-IR" dirty="0"/>
              <a:t> </a:t>
            </a:r>
            <a:r>
              <a:rPr lang="fa-IR" dirty="0" smtClean="0"/>
              <a:t>):</a:t>
            </a:r>
          </a:p>
          <a:p>
            <a:pPr marL="0" indent="0" algn="just" rtl="1">
              <a:buNone/>
            </a:pPr>
            <a:endParaRPr lang="en-US" dirty="0"/>
          </a:p>
          <a:p>
            <a:pPr marL="0" indent="0" algn="just" rtl="1">
              <a:buNone/>
            </a:pPr>
            <a:r>
              <a:rPr lang="fa-IR" dirty="0"/>
              <a:t>مجموعه ای است از داده های ذخیره شده ، ماندگار ، مجتمع، به هم مرتبط،حتی الامکان فاقد افزونگی ، دارای یک معماری خاص مبتنی بر مدل داده ای مشخص ، تحت یک سیستم کنترل متمرکز ، مورد استفاده یک یا چند کاربر ، از یک محیط به طور اشتراکی و همزمان </a:t>
            </a:r>
            <a:endParaRPr lang="en-US" dirty="0"/>
          </a:p>
          <a:p>
            <a:pPr marL="0" indent="0" algn="just" rtl="1">
              <a:buNone/>
            </a:pPr>
            <a:r>
              <a:rPr lang="fa-IR" dirty="0"/>
              <a:t>ماندگاری داده بدین مفهوم است که تا زمانیکه کاربر درخواست تغییر یا حذف داده را ندهد ، داده محفوظ می ماند و مسئولیت این کار با </a:t>
            </a:r>
            <a:r>
              <a:rPr lang="en-US" dirty="0"/>
              <a:t> DBMS</a:t>
            </a:r>
            <a:r>
              <a:rPr lang="fa-IR" dirty="0"/>
              <a:t> می باشد. </a:t>
            </a:r>
            <a:endParaRPr lang="en-US" dirty="0"/>
          </a:p>
          <a:p>
            <a:pPr algn="just"/>
            <a:endParaRPr lang="en-US" dirty="0"/>
          </a:p>
        </p:txBody>
      </p:sp>
    </p:spTree>
    <p:extLst>
      <p:ext uri="{BB962C8B-B14F-4D97-AF65-F5344CB8AC3E}">
        <p14:creationId xmlns:p14="http://schemas.microsoft.com/office/powerpoint/2010/main" val="2708511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452870"/>
          </a:xfrm>
        </p:spPr>
        <p:txBody>
          <a:bodyPr>
            <a:normAutofit fontScale="62500" lnSpcReduction="20000"/>
          </a:bodyPr>
          <a:lstStyle/>
          <a:p>
            <a:pPr algn="just" rtl="1"/>
            <a:r>
              <a:rPr lang="fa-IR" sz="2600" dirty="0"/>
              <a:t>عناصر سیستم پایگاهی: سیتم پایگاهی ، مثل هر سیستم ذخیره و بازیابی اطلاعات ، از چهار عنصر تشکیل شده است </a:t>
            </a:r>
            <a:r>
              <a:rPr lang="fa-IR" sz="2600" dirty="0" smtClean="0"/>
              <a:t>:</a:t>
            </a:r>
          </a:p>
          <a:p>
            <a:pPr marL="0" indent="0" algn="just" rtl="1">
              <a:buNone/>
            </a:pPr>
            <a:endParaRPr lang="en-US" sz="2600" dirty="0"/>
          </a:p>
          <a:p>
            <a:pPr marL="0" indent="0" algn="just" rtl="1">
              <a:buNone/>
            </a:pPr>
            <a:r>
              <a:rPr lang="fa-IR" sz="2600" dirty="0"/>
              <a:t>1-سخت افزار </a:t>
            </a:r>
            <a:endParaRPr lang="en-US" sz="2600" dirty="0"/>
          </a:p>
          <a:p>
            <a:pPr marL="0" indent="0" algn="just" rtl="1">
              <a:buNone/>
            </a:pPr>
            <a:r>
              <a:rPr lang="fa-IR" sz="2600" dirty="0"/>
              <a:t>2- نرم افزار</a:t>
            </a:r>
            <a:endParaRPr lang="en-US" sz="2600" dirty="0"/>
          </a:p>
          <a:p>
            <a:pPr marL="0" indent="0" algn="just" rtl="1">
              <a:buNone/>
            </a:pPr>
            <a:r>
              <a:rPr lang="fa-IR" sz="2600" dirty="0"/>
              <a:t>3- کاربر</a:t>
            </a:r>
            <a:endParaRPr lang="en-US" sz="2600" dirty="0"/>
          </a:p>
          <a:p>
            <a:pPr marL="0" indent="0" algn="just" rtl="1">
              <a:buNone/>
            </a:pPr>
            <a:r>
              <a:rPr lang="fa-IR" sz="2600" dirty="0" smtClean="0"/>
              <a:t>4-داده</a:t>
            </a:r>
          </a:p>
          <a:p>
            <a:pPr marL="0" indent="0" algn="just" rtl="1">
              <a:buNone/>
            </a:pPr>
            <a:endParaRPr lang="fa-IR" sz="2600" dirty="0" smtClean="0"/>
          </a:p>
          <a:p>
            <a:pPr algn="just" rtl="1"/>
            <a:r>
              <a:rPr lang="fa-IR" sz="2600" dirty="0"/>
              <a:t>سخت افزار:</a:t>
            </a:r>
            <a:endParaRPr lang="en-US" sz="2600" dirty="0"/>
          </a:p>
          <a:p>
            <a:pPr marL="0" indent="0" algn="just" rtl="1">
              <a:buNone/>
            </a:pPr>
            <a:r>
              <a:rPr lang="fa-IR" sz="2600" dirty="0"/>
              <a:t>در یک سیستم پایگاهی هم ، مثل هر سیستم ذخیره سازی اطلاعات ، سه دسته سخت افزار وجود دارد:</a:t>
            </a:r>
            <a:endParaRPr lang="en-US" sz="2600" dirty="0"/>
          </a:p>
          <a:p>
            <a:pPr lvl="0" algn="just" rtl="1">
              <a:buFont typeface="Wingdings" panose="05000000000000000000" pitchFamily="2" charset="2"/>
              <a:buChar char="§"/>
            </a:pPr>
            <a:r>
              <a:rPr lang="fa-IR" sz="2600" dirty="0"/>
              <a:t>سخت افزار ذخیره سازی داده ها</a:t>
            </a:r>
            <a:endParaRPr lang="en-US" sz="2600" dirty="0"/>
          </a:p>
          <a:p>
            <a:pPr lvl="0" algn="just" rtl="1">
              <a:buFont typeface="Wingdings" panose="05000000000000000000" pitchFamily="2" charset="2"/>
              <a:buChar char="§"/>
            </a:pPr>
            <a:r>
              <a:rPr lang="fa-IR" sz="2600" dirty="0"/>
              <a:t>سخت افزار پردازشگر </a:t>
            </a:r>
            <a:endParaRPr lang="en-US" sz="2600" dirty="0"/>
          </a:p>
          <a:p>
            <a:pPr lvl="0" algn="just" rtl="1">
              <a:buFont typeface="Wingdings" panose="05000000000000000000" pitchFamily="2" charset="2"/>
              <a:buChar char="§"/>
            </a:pPr>
            <a:r>
              <a:rPr lang="fa-IR" sz="2600" dirty="0"/>
              <a:t>سخت افزار ارتباط</a:t>
            </a:r>
            <a:endParaRPr lang="en-US" sz="2600" dirty="0"/>
          </a:p>
          <a:p>
            <a:pPr marL="0" indent="0" algn="just" rtl="1">
              <a:buNone/>
            </a:pPr>
            <a:endParaRPr lang="en-US" dirty="0"/>
          </a:p>
        </p:txBody>
      </p:sp>
    </p:spTree>
    <p:extLst>
      <p:ext uri="{BB962C8B-B14F-4D97-AF65-F5344CB8AC3E}">
        <p14:creationId xmlns:p14="http://schemas.microsoft.com/office/powerpoint/2010/main" val="1825264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71056"/>
          </a:xfrm>
        </p:spPr>
        <p:txBody>
          <a:bodyPr>
            <a:noAutofit/>
          </a:bodyPr>
          <a:lstStyle/>
          <a:p>
            <a:pPr algn="just" rtl="1"/>
            <a:r>
              <a:rPr lang="fa-IR" sz="1800" dirty="0"/>
              <a:t>سخت افزار ذخیره سازی داده ها : </a:t>
            </a:r>
            <a:endParaRPr lang="en-US" sz="1800" dirty="0"/>
          </a:p>
          <a:p>
            <a:pPr marL="0" indent="0" algn="just" rtl="1">
              <a:buNone/>
            </a:pPr>
            <a:r>
              <a:rPr lang="fa-IR" sz="1800" dirty="0"/>
              <a:t>منظور همان رسانه های ذخیره سازی خارجی است مانندحافظه اصلی ، نوار مغناطیسی</a:t>
            </a:r>
            <a:endParaRPr lang="en-US" sz="1800" dirty="0"/>
          </a:p>
          <a:p>
            <a:pPr algn="just" rtl="1"/>
            <a:r>
              <a:rPr lang="fa-IR" sz="1800" dirty="0"/>
              <a:t>سخت افزار پردازشگر:منظور خود کامچیوتر است . که برای ایجاد چایگاه داده ها می توان از کامپیوترهای معمولی استفاده کرد اما برای ایجاد پایگاه داده های خیلی بزرگ و بویژه توزیع شده از نوع خاصی از کامپیوترها استفاده می شود موسوم به ماشین چلیگاه دادها که معماری خاص و قابلیتهای ویژه ای دارد.</a:t>
            </a:r>
            <a:endParaRPr lang="en-US" sz="1800" dirty="0"/>
          </a:p>
          <a:p>
            <a:pPr algn="just" rtl="1"/>
            <a:r>
              <a:rPr lang="fa-IR" sz="1800" dirty="0"/>
              <a:t>سخت افزار همرسانش :</a:t>
            </a:r>
            <a:endParaRPr lang="en-US" sz="1800" dirty="0"/>
          </a:p>
          <a:p>
            <a:pPr marL="0" indent="0" algn="just" rtl="1">
              <a:buNone/>
            </a:pPr>
            <a:r>
              <a:rPr lang="fa-IR" sz="1800" dirty="0"/>
              <a:t>منظور سخت افزار ارتباطی بین کامپیوتر و دستگاه های جانبی و نیز بین کامپیوترهاست که گاه به آن ، امکانات داده رسانی نیز می گویند . این امکانات به دو رده تقسیم می شوند:1- امکانات محلی 2- امکانات شبکه ای </a:t>
            </a:r>
            <a:endParaRPr lang="en-US" sz="1800" dirty="0"/>
          </a:p>
          <a:p>
            <a:pPr marL="0" indent="0" algn="just" rtl="1">
              <a:buNone/>
            </a:pPr>
            <a:r>
              <a:rPr lang="fa-IR" sz="1800" dirty="0"/>
              <a:t>امکانات محلی برای ایجاد ارتباط بین کامپیوتر و دستگاه های جنبی آن در یک سایت بکار می روند و امکانات شبکه ای که در ایجاد سیستم پایگاه داده های با معماری نامتمرکز بکار می روند.</a:t>
            </a:r>
            <a:endParaRPr lang="en-US" sz="1800" dirty="0"/>
          </a:p>
          <a:p>
            <a:pPr algn="just"/>
            <a:endParaRPr lang="en-US" sz="1800" dirty="0"/>
          </a:p>
        </p:txBody>
      </p:sp>
    </p:spTree>
    <p:extLst>
      <p:ext uri="{BB962C8B-B14F-4D97-AF65-F5344CB8AC3E}">
        <p14:creationId xmlns:p14="http://schemas.microsoft.com/office/powerpoint/2010/main" val="146240644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65</TotalTime>
  <Words>1657</Words>
  <Application>Microsoft Office PowerPoint</Application>
  <PresentationFormat>Widescreen</PresentationFormat>
  <Paragraphs>111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Tahoma</vt:lpstr>
      <vt:lpstr>Wingdings</vt:lpstr>
      <vt:lpstr>Wingdings 3</vt:lpstr>
      <vt:lpstr>Slice</vt:lpstr>
      <vt:lpstr>    </vt:lpstr>
      <vt:lpstr>بانک اطلاعات چیست: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akram</dc:creator>
  <cp:lastModifiedBy>akram</cp:lastModifiedBy>
  <cp:revision>8</cp:revision>
  <dcterms:created xsi:type="dcterms:W3CDTF">2020-03-27T03:27:41Z</dcterms:created>
  <dcterms:modified xsi:type="dcterms:W3CDTF">2020-03-27T04:33:15Z</dcterms:modified>
</cp:coreProperties>
</file>