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8" r:id="rId5"/>
  </p:sldMasterIdLst>
  <p:notesMasterIdLst>
    <p:notesMasterId r:id="rId24"/>
  </p:notesMasterIdLst>
  <p:handoutMasterIdLst>
    <p:handoutMasterId r:id="rId25"/>
  </p:handoutMasterIdLst>
  <p:sldIdLst>
    <p:sldId id="320" r:id="rId6"/>
    <p:sldId id="321" r:id="rId7"/>
    <p:sldId id="301" r:id="rId8"/>
    <p:sldId id="287"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1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643779-275E-455C-BDB9-AC564EF324DF}" type="datetimeFigureOut">
              <a:rPr lang="en-US" smtClean="0"/>
              <a:pPr/>
              <a:t>1/20/2013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7D487-BCE5-4832-A841-F23063B655E6}" type="slidenum">
              <a:rPr lang="en-US" smtClean="0"/>
              <a:pPr/>
              <a:t>‹#›</a:t>
            </a:fld>
            <a:endParaRPr lang="en-US"/>
          </a:p>
        </p:txBody>
      </p:sp>
    </p:spTree>
    <p:extLst>
      <p:ext uri="{BB962C8B-B14F-4D97-AF65-F5344CB8AC3E}">
        <p14:creationId xmlns:p14="http://schemas.microsoft.com/office/powerpoint/2010/main" val="3635371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8CB741-17C3-426F-ACB7-62A59AD8DF6E}" type="datetimeFigureOut">
              <a:rPr lang="en-US" smtClean="0"/>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2851A-F6D0-472A-A7E9-E689BAF2B7AF}" type="slidenum">
              <a:rPr lang="en-US" smtClean="0"/>
              <a:pPr/>
              <a:t>‹#›</a:t>
            </a:fld>
            <a:endParaRPr lang="en-US"/>
          </a:p>
        </p:txBody>
      </p:sp>
    </p:spTree>
    <p:extLst>
      <p:ext uri="{BB962C8B-B14F-4D97-AF65-F5344CB8AC3E}">
        <p14:creationId xmlns:p14="http://schemas.microsoft.com/office/powerpoint/2010/main" val="248922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D282F99-DA1D-41E6-B1E3-41570558C3C7}" type="slidenum">
              <a:rPr lang="ar-SA"/>
              <a:pPr>
                <a:defRPr/>
              </a:pPr>
              <a:t>‹#›</a:t>
            </a:fld>
            <a:endParaRPr lang="en-US" dirty="0"/>
          </a:p>
        </p:txBody>
      </p:sp>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843D73-74AD-4239-92FD-9E53A3C52078}" type="slidenum">
              <a:rPr lang="ar-SA"/>
              <a:pPr>
                <a:defRPr/>
              </a:pPr>
              <a:t>‹#›</a:t>
            </a:fld>
            <a:endParaRPr lang="en-US" dirty="0"/>
          </a:p>
        </p:txBody>
      </p:sp>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E04921-2FF9-4768-AB2E-D45FAB979A8E}" type="slidenum">
              <a:rPr lang="ar-SA"/>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A35E0D9-E16E-4578-8D35-D39B61D633D3}" type="slidenum">
              <a:rPr lang="ar-SA"/>
              <a:pPr>
                <a:defRPr/>
              </a:pPr>
              <a:t>‹#›</a:t>
            </a:fld>
            <a:endParaRPr lang="en-US" dirty="0"/>
          </a:p>
        </p:txBody>
      </p:sp>
    </p:spTree>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3"/>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7" y="2362203"/>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91EE5CD-282D-4461-B74B-9290673A37E7}" type="slidenum">
              <a:rPr lang="ar-SA"/>
              <a:pPr>
                <a:defRPr/>
              </a:pPr>
              <a:t>‹#›</a:t>
            </a:fld>
            <a:endParaRPr lang="en-US" dirty="0"/>
          </a:p>
        </p:txBody>
      </p:sp>
    </p:spTree>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EFB41F-8C4E-49D3-81C0-2A45DE7BBD45}" type="slidenum">
              <a:rPr lang="ar-SA"/>
              <a:pPr>
                <a:defRPr/>
              </a:pPr>
              <a:t>‹#›</a:t>
            </a:fld>
            <a:endParaRPr lang="en-US" dirty="0"/>
          </a:p>
        </p:txBody>
      </p:sp>
    </p:spTree>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A60DBC0-6075-48FA-8D12-15EE81D153BC}" type="slidenum">
              <a:rPr lang="ar-SA"/>
              <a:pPr>
                <a:defRPr/>
              </a:pPr>
              <a:t>‹#›</a:t>
            </a:fld>
            <a:endParaRPr lang="en-US" dirty="0"/>
          </a:p>
        </p:txBody>
      </p:sp>
    </p:spTree>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2" y="1524003"/>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1" y="273053"/>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E5DA0B1-79EB-42A3-B238-80091B0216F6}" type="slidenum">
              <a:rPr lang="ar-SA"/>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619F06-9000-490A-AFA8-066F13A5250F}" type="slidenum">
              <a:rPr lang="ar-SA"/>
              <a:pPr>
                <a:defRPr/>
              </a:pPr>
              <a:t>‹#›</a:t>
            </a:fld>
            <a:endParaRPr lang="en-US" dirty="0"/>
          </a:p>
        </p:txBody>
      </p:sp>
    </p:spTree>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B75C077-B9DE-415A-B523-AB4FAD0C962D}" type="slidenum">
              <a:rPr lang="ar-SA"/>
              <a:pPr>
                <a:defRPr/>
              </a:pPr>
              <a:t>‹#›</a:t>
            </a:fld>
            <a:endParaRPr lang="en-US" dirty="0"/>
          </a:p>
        </p:txBody>
      </p:sp>
    </p:spTree>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A4DA2AB-7287-4DB8-8D3D-9658E68930F2}" type="slidenum">
              <a:rPr lang="ar-SA"/>
              <a:pPr>
                <a:defRPr/>
              </a:pPr>
              <a:t>‹#›</a:t>
            </a:fld>
            <a:endParaRPr lang="en-US" dirty="0"/>
          </a:p>
        </p:txBody>
      </p:sp>
    </p:spTree>
  </p:cSld>
  <p:clrMapOvr>
    <a:masterClrMapping/>
  </p:clrMapOvr>
  <p:transition spd="slow">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3406210B-16D6-4DA8-9165-B652496F552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162CFF8-9F72-4D37-8DFE-5276C48C79E2}" type="slidenum">
              <a:rPr lang="en-US"/>
              <a:pPr>
                <a:defRPr/>
              </a:pPr>
              <a:t>‹#›</a:t>
            </a:fld>
            <a:endParaRPr lang="en-U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50E9FCA-F265-41EF-BA3A-EB4681B57DA8}"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BA134E6-E05C-45CE-A7D3-E0774D46E599}" type="slidenum">
              <a:rPr lang="ar-SA"/>
              <a:pPr>
                <a:defRPr/>
              </a:pPr>
              <a:t>‹#›</a:t>
            </a:fld>
            <a:endParaRPr lang="en-US"/>
          </a:p>
        </p:txBody>
      </p:sp>
    </p:spTree>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E2B966E-A06A-408E-8EFF-4F4C54D437C7}"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9884F18-9B95-4C5B-8D72-EF0F80BCDB25}" type="slidenum">
              <a:rPr lang="ar-SA"/>
              <a:pPr>
                <a:defRPr/>
              </a:pPr>
              <a:t>‹#›</a:t>
            </a:fld>
            <a:endParaRPr lang="en-US"/>
          </a:p>
        </p:txBody>
      </p:sp>
    </p:spTree>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4CAB93F7-AC6E-4814-8767-F79BB2ECDA1B}"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C80853-CDA7-4AA5-865A-EAA364E32CAA}" type="slidenum">
              <a:rPr lang="ar-SA"/>
              <a:pPr>
                <a:defRPr/>
              </a:pPr>
              <a:t>‹#›</a:t>
            </a:fld>
            <a:endParaRPr lang="en-US"/>
          </a:p>
        </p:txBody>
      </p:sp>
    </p:spTree>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99DD5E2-7969-42C0-8274-1C8843715B77}"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79D3E-D539-4FEC-827A-017574CDC1EF}" type="slidenum">
              <a:rPr lang="ar-SA"/>
              <a:pPr>
                <a:defRPr/>
              </a:pPr>
              <a:t>‹#›</a:t>
            </a:fld>
            <a:endParaRPr lang="en-US"/>
          </a:p>
        </p:txBody>
      </p:sp>
    </p:spTree>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0B27EDC-C48B-4AF7-B5DB-5F9E503EDA97}" type="datetimeFigureOut">
              <a:rPr lang="ar-SA"/>
              <a:pPr>
                <a:defRPr/>
              </a:pPr>
              <a:t>09/03/1434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324E226-E014-4F41-B013-37D5A7E0E1D6}" type="slidenum">
              <a:rPr lang="ar-SA"/>
              <a:pPr>
                <a:defRPr/>
              </a:pPr>
              <a:t>‹#›</a:t>
            </a:fld>
            <a:endParaRPr lang="en-US"/>
          </a:p>
        </p:txBody>
      </p:sp>
    </p:spTree>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41D568F-3EBD-4C7D-A6CE-5D3457A4B751}" type="datetimeFigureOut">
              <a:rPr lang="ar-SA"/>
              <a:pPr>
                <a:defRPr/>
              </a:pPr>
              <a:t>09/03/1434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A23D2F4-77C5-467B-8295-FCB8D3447548}" type="slidenum">
              <a:rPr lang="ar-SA"/>
              <a:pPr>
                <a:defRPr/>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59ECF35-5C24-4774-8FC7-2C9D209661A8}" type="datetimeFigureOut">
              <a:rPr lang="ar-SA"/>
              <a:pPr>
                <a:defRPr/>
              </a:pPr>
              <a:t>09/03/1434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E5C29E-1EC1-49A0-9484-B9BAD06B2EF1}" type="slidenum">
              <a:rPr lang="ar-SA"/>
              <a:pPr>
                <a:defRPr/>
              </a:pPr>
              <a:t>‹#›</a:t>
            </a:fld>
            <a:endParaRPr lang="en-US"/>
          </a:p>
        </p:txBody>
      </p:sp>
    </p:spTree>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072368-FCCA-447B-85D3-C49B7B94519F}"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FB1429-4207-4B19-AEA5-DB265C730E63}" type="slidenum">
              <a:rPr lang="ar-SA"/>
              <a:pPr>
                <a:defRPr/>
              </a:pPr>
              <a:t>‹#›</a:t>
            </a:fld>
            <a:endParaRPr lang="en-US"/>
          </a:p>
        </p:txBody>
      </p:sp>
    </p:spTree>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E6263E5-FF12-4E24-90B6-3D48CD7BBD89}" type="datetimeFigureOut">
              <a:rPr lang="ar-SA"/>
              <a:pPr>
                <a:defRPr/>
              </a:pPr>
              <a:t>09/03/1434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101FAEC-9DCA-4745-A5F1-E26746DC2922}" type="slidenum">
              <a:rPr lang="ar-SA"/>
              <a:pPr>
                <a:defRPr/>
              </a:pPr>
              <a:t>‹#›</a:t>
            </a:fld>
            <a:endParaRPr lang="en-US"/>
          </a:p>
        </p:txBody>
      </p:sp>
    </p:spTree>
  </p:cSld>
  <p:clrMapOvr>
    <a:masterClrMapping/>
  </p:clrMapOvr>
  <p:transition spd="slow">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7DBBEB7-591E-4BF0-8903-11E8FEFB618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2750667-AD23-4356-A156-15EABA9307B0}" type="slidenum">
              <a:rPr lang="ar-SA"/>
              <a:pPr>
                <a:defRPr/>
              </a:pPr>
              <a:t>‹#›</a:t>
            </a:fld>
            <a:endParaRPr lang="en-US"/>
          </a:p>
        </p:txBody>
      </p:sp>
    </p:spTree>
  </p:cSld>
  <p:clrMapOvr>
    <a:masterClrMapping/>
  </p:clrMapOvr>
  <p:transition spd="slow">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BCEB89D-42B4-43A2-927E-3B2D4CB1F61C}" type="datetimeFigureOut">
              <a:rPr lang="ar-SA"/>
              <a:pPr>
                <a:defRPr/>
              </a:pPr>
              <a:t>09/03/1434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87BBFFC-B7B6-4445-BBE3-8D2CB7F7D97E}" type="slidenum">
              <a:rPr lang="ar-SA"/>
              <a:pPr>
                <a:defRPr/>
              </a:pPr>
              <a:t>‹#›</a:t>
            </a:fld>
            <a:endParaRPr lang="en-US"/>
          </a:p>
        </p:txBody>
      </p:sp>
    </p:spTree>
  </p:cSld>
  <p:clrMapOvr>
    <a:masterClrMapping/>
  </p:clrMapOvr>
  <p:transition spd="slow">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fld id="{D047B2C3-7404-4D33-A2B5-6838DE13BA40}" type="datetime1">
              <a:rPr lang="en-US"/>
              <a:pPr>
                <a:defRPr/>
              </a:pPr>
              <a:t>1/20/2013</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7DA4C07-B1F2-46BC-AAB1-064A8909D569}" type="slidenum">
              <a:rPr lang="en-US"/>
              <a:pPr>
                <a:defRPr/>
              </a:pPr>
              <a:t>‹#›</a:t>
            </a:fld>
            <a:endParaRPr lang="en-US"/>
          </a:p>
        </p:txBody>
      </p:sp>
    </p:spTree>
  </p:cSld>
  <p:clrMapOvr>
    <a:masterClrMapping/>
  </p:clrMapOvr>
  <p:transition spd="slow">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7684945-6A8B-4A87-9DFE-C2C37B64F0E4}" type="datetime1">
              <a:rPr lang="en-US" smtClean="0"/>
              <a:pPr/>
              <a:t>1/20/2013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7FD13B">
                    <a:tint val="20000"/>
                  </a:srgbClr>
                </a:solidFill>
              </a:rPr>
              <a:t>کاری از: مجید همتی</a:t>
            </a:r>
            <a:endParaRPr lang="en-US">
              <a:solidFill>
                <a:srgbClr val="7FD13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6BD9136-514C-4BF6-AC00-ED113CE9DE04}" type="slidenum">
              <a:rPr lang="en-US" smtClean="0"/>
              <a:pPr/>
              <a:t>‹#›</a:t>
            </a:fld>
            <a:endParaRPr lang="en-US"/>
          </a:p>
        </p:txBody>
      </p:sp>
    </p:spTree>
    <p:extLst>
      <p:ext uri="{BB962C8B-B14F-4D97-AF65-F5344CB8AC3E}">
        <p14:creationId xmlns:p14="http://schemas.microsoft.com/office/powerpoint/2010/main" val="3063471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B825CE-DF1F-4504-BB7D-08AB79657C47}"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73025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F315422-0843-4963-9B9E-AB25CC74BDDA}" type="datetime1">
              <a:rPr lang="en-US" smtClean="0">
                <a:solidFill>
                  <a:prstClr val="white"/>
                </a:solidFill>
              </a:rPr>
              <a:pPr/>
              <a:t>1/20/2013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877060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45BB0C1-BE92-4F6E-A3D1-F8F43D9C5C83}"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916612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FBFD186-2B00-4492-AA55-2CA267B9399A}" type="datetime1">
              <a:rPr lang="en-US" smtClean="0">
                <a:solidFill>
                  <a:prstClr val="black"/>
                </a:solidFill>
              </a:rPr>
              <a:pPr/>
              <a:t>1/20/2013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58734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0773331-625F-4028-9C45-DD931F0D2EBC}" type="datetime1">
              <a:rPr lang="en-US" smtClean="0">
                <a:solidFill>
                  <a:prstClr val="white"/>
                </a:solidFill>
              </a:rPr>
              <a:pPr/>
              <a:t>1/20/2013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کاری از: مجید همتی</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D6BD9136-514C-4BF6-AC00-ED113CE9DE0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18258586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3FFA21C-1DC2-4F4A-AF9C-0515AED77A8D}" type="datetime1">
              <a:rPr lang="en-US" smtClean="0">
                <a:solidFill>
                  <a:prstClr val="black"/>
                </a:solidFill>
              </a:rPr>
              <a:pPr/>
              <a:t>1/20/2013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1937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13DA877-A85E-4894-BA5F-96C130AA3066}" type="datetime1">
              <a:rPr lang="en-US" smtClean="0">
                <a:solidFill>
                  <a:prstClr val="black"/>
                </a:solidFill>
              </a:rPr>
              <a:pPr/>
              <a:t>1/20/2013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1768332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20F34DC-7227-4FE2-A4E4-4DD9816A1FDF}" type="datetime1">
              <a:rPr lang="en-US" smtClean="0">
                <a:solidFill>
                  <a:prstClr val="white"/>
                </a:solidFill>
              </a:rPr>
              <a:pPr/>
              <a:t>1/20/2013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a-IR" smtClean="0">
                <a:solidFill>
                  <a:prstClr val="white"/>
                </a:solidFill>
              </a:rPr>
              <a:t>کاری از: مجید همتی</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BD9136-514C-4BF6-AC00-ED113CE9DE0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075050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63F100D-98CB-44EA-A2F3-6F6BB43F4B91}"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374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16B74C6-502F-4B90-BD02-B4A208D517DE}" type="datetime1">
              <a:rPr lang="en-US" smtClean="0">
                <a:solidFill>
                  <a:prstClr val="black"/>
                </a:solidFill>
              </a:rPr>
              <a:pPr/>
              <a:t>1/20/2013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کاری از: مجید همتی</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7305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29666614-ABA1-45C2-B879-E28FF7F1817A}" type="datetime1">
              <a:rPr lang="en-US"/>
              <a:pPr>
                <a:defRPr/>
              </a:pPr>
              <a:t>1/20/2013</a:t>
            </a:fld>
            <a:endParaRPr/>
          </a:p>
        </p:txBody>
      </p:sp>
      <p:sp>
        <p:nvSpPr>
          <p:cNvPr id="7" name="Footer Placeholder 17"/>
          <p:cNvSpPr>
            <a:spLocks noGrp="1"/>
          </p:cNvSpPr>
          <p:nvPr>
            <p:ph type="ftr" sz="quarter" idx="11"/>
          </p:nvPr>
        </p:nvSpPr>
        <p:spPr>
          <a:xfrm>
            <a:off x="2819400" y="6557963"/>
            <a:ext cx="2927350"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fontAlgn="base">
              <a:spcBef>
                <a:spcPct val="0"/>
              </a:spcBef>
              <a:spcAft>
                <a:spcPct val="0"/>
              </a:spcAft>
              <a:defRPr lang="en-US">
                <a:solidFill>
                  <a:srgbClr val="FFFFFF"/>
                </a:solidFill>
                <a:latin typeface="Times New Roman" pitchFamily="18" charset="0"/>
                <a:cs typeface="B Mitra" pitchFamily="2" charset="-78"/>
              </a:defRPr>
            </a:lvl1pPr>
            <a:extLst/>
          </a:lstStyle>
          <a:p>
            <a:pPr>
              <a:defRPr/>
            </a:pPr>
            <a:fld id="{703F10DD-7D76-48BC-84EA-7F1837BE878D}" type="slidenum">
              <a:rPr/>
              <a:pPr>
                <a:defRPr/>
              </a:pPr>
              <a:t>‹#›</a:t>
            </a:fld>
            <a:endParaRPr/>
          </a:p>
        </p:txBody>
      </p:sp>
    </p:spTree>
    <p:extLst>
      <p:ext uri="{BB962C8B-B14F-4D97-AF65-F5344CB8AC3E}">
        <p14:creationId xmlns:p14="http://schemas.microsoft.com/office/powerpoint/2010/main" val="182123701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03E626B-5C39-47B2-8157-1A643BEB87D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1DEA60F-B14D-48F8-A04E-EFADDB6F6B09}" type="slidenum">
              <a:rPr lang="en-US"/>
              <a:pPr>
                <a:defRPr/>
              </a:pPr>
              <a:t>‹#›</a:t>
            </a:fld>
            <a:endParaRPr lang="en-US"/>
          </a:p>
        </p:txBody>
      </p:sp>
    </p:spTree>
    <p:extLst>
      <p:ext uri="{BB962C8B-B14F-4D97-AF65-F5344CB8AC3E}">
        <p14:creationId xmlns:p14="http://schemas.microsoft.com/office/powerpoint/2010/main" val="375307253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7DD12639-EEFA-4B5D-A839-C69BB8393ECB}" type="datetime1">
              <a:rPr lang="en-US"/>
              <a:pPr>
                <a:defRPr/>
              </a:pPr>
              <a:t>1/20/2013</a:t>
            </a:fld>
            <a:endParaRPr lang="en-US"/>
          </a:p>
        </p:txBody>
      </p:sp>
      <p:sp>
        <p:nvSpPr>
          <p:cNvPr id="5" name="Footer Placeholder 4"/>
          <p:cNvSpPr>
            <a:spLocks noGrp="1"/>
          </p:cNvSpPr>
          <p:nvPr>
            <p:ph type="ftr" sz="quarter" idx="11"/>
          </p:nvPr>
        </p:nvSpPr>
        <p:spPr>
          <a:xfrm>
            <a:off x="1735138" y="6556375"/>
            <a:ext cx="2895600"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1A71CC0-2C5C-468E-A4DE-793D5C6392A3}" type="slidenum">
              <a:rPr lang="en-US"/>
              <a:pPr>
                <a:defRPr/>
              </a:pPr>
              <a:t>‹#›</a:t>
            </a:fld>
            <a:endParaRPr lang="en-US"/>
          </a:p>
        </p:txBody>
      </p:sp>
    </p:spTree>
    <p:extLst>
      <p:ext uri="{BB962C8B-B14F-4D97-AF65-F5344CB8AC3E}">
        <p14:creationId xmlns:p14="http://schemas.microsoft.com/office/powerpoint/2010/main" val="3469554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CD29A28-3163-49E0-8D38-44562CE29C64}"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4564BFDE-6392-4CF1-A430-28BDD2CD6433}" type="slidenum">
              <a:rPr lang="en-US"/>
              <a:pPr>
                <a:defRPr/>
              </a:pPr>
              <a:t>‹#›</a:t>
            </a:fld>
            <a:endParaRPr lang="en-US"/>
          </a:p>
        </p:txBody>
      </p:sp>
    </p:spTree>
    <p:extLst>
      <p:ext uri="{BB962C8B-B14F-4D97-AF65-F5344CB8AC3E}">
        <p14:creationId xmlns:p14="http://schemas.microsoft.com/office/powerpoint/2010/main" val="39114965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DE609F7D-E18C-4018-9F49-C9C7680C5746}" type="datetime1">
              <a:rPr lang="en-US"/>
              <a:pPr>
                <a:defRPr/>
              </a:pPr>
              <a:t>1/20/2013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344E66E8-3EE9-4DF3-9C20-641CE5178BFD}" type="slidenum">
              <a:rPr lang="en-US"/>
              <a:pPr>
                <a:defRPr/>
              </a:pPr>
              <a:t>‹#›</a:t>
            </a:fld>
            <a:endParaRPr lang="en-US"/>
          </a:p>
        </p:txBody>
      </p:sp>
    </p:spTree>
    <p:extLst>
      <p:ext uri="{BB962C8B-B14F-4D97-AF65-F5344CB8AC3E}">
        <p14:creationId xmlns:p14="http://schemas.microsoft.com/office/powerpoint/2010/main" val="400055067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853D3B34-2DFB-46CF-ACCE-A70F97892586}" type="datetime1">
              <a:rPr lang="en-US"/>
              <a:pPr>
                <a:defRPr/>
              </a:pPr>
              <a:t>1/20/2013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1BC421E-E4DD-4F49-8690-F707ACDB1082}" type="slidenum">
              <a:rPr lang="en-US"/>
              <a:pPr>
                <a:defRPr/>
              </a:pPr>
              <a:t>‹#›</a:t>
            </a:fld>
            <a:endParaRPr lang="en-US"/>
          </a:p>
        </p:txBody>
      </p:sp>
    </p:spTree>
    <p:extLst>
      <p:ext uri="{BB962C8B-B14F-4D97-AF65-F5344CB8AC3E}">
        <p14:creationId xmlns:p14="http://schemas.microsoft.com/office/powerpoint/2010/main" val="95480701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C1B25FD2-8D0D-41B1-94B7-B60BCE0A780C}" type="datetime1">
              <a:rPr lang="en-US"/>
              <a:pPr>
                <a:defRPr/>
              </a:pPr>
              <a:t>1/20/2013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1AC07CB2-DB32-4769-83F4-BC5E3AAFA4FF}" type="slidenum">
              <a:rPr lang="en-US"/>
              <a:pPr>
                <a:defRPr/>
              </a:pPr>
              <a:t>‹#›</a:t>
            </a:fld>
            <a:endParaRPr lang="en-US"/>
          </a:p>
        </p:txBody>
      </p:sp>
    </p:spTree>
    <p:extLst>
      <p:ext uri="{BB962C8B-B14F-4D97-AF65-F5344CB8AC3E}">
        <p14:creationId xmlns:p14="http://schemas.microsoft.com/office/powerpoint/2010/main" val="298438307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94F7CB39-2EF3-4E53-A9D1-CE762068CC77}" type="datetime1">
              <a:rPr lang="en-US"/>
              <a:pPr>
                <a:defRPr/>
              </a:pPr>
              <a:t>1/20/2013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582C3E63-D70E-4D78-9ABE-168A456BAAE4}" type="slidenum">
              <a:rPr lang="en-US"/>
              <a:pPr>
                <a:defRPr/>
              </a:pPr>
              <a:t>‹#›</a:t>
            </a:fld>
            <a:endParaRPr lang="en-US"/>
          </a:p>
        </p:txBody>
      </p:sp>
    </p:spTree>
    <p:extLst>
      <p:ext uri="{BB962C8B-B14F-4D97-AF65-F5344CB8AC3E}">
        <p14:creationId xmlns:p14="http://schemas.microsoft.com/office/powerpoint/2010/main" val="135529272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7DD084BC-4405-48A5-B0B0-8165090AE5A9}" type="datetime1">
              <a:rPr lang="en-US"/>
              <a:pPr>
                <a:defRPr/>
              </a:pPr>
              <a:t>1/20/2013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5E8112-256F-40D6-832E-C0F79F9BE275}" type="slidenum">
              <a:rPr lang="en-US"/>
              <a:pPr>
                <a:defRPr/>
              </a:pPr>
              <a:t>‹#›</a:t>
            </a:fld>
            <a:endParaRPr lang="en-US"/>
          </a:p>
        </p:txBody>
      </p:sp>
    </p:spTree>
    <p:extLst>
      <p:ext uri="{BB962C8B-B14F-4D97-AF65-F5344CB8AC3E}">
        <p14:creationId xmlns:p14="http://schemas.microsoft.com/office/powerpoint/2010/main" val="44695629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EF31DA2C-0855-4FFB-8CF1-436ACAB6C0B7}" type="datetime1">
              <a:rPr lang="en-US"/>
              <a:pPr>
                <a:defRPr/>
              </a:pPr>
              <a:t>1/20/2013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A5592489-F831-4153-A25F-3B959263F75F}" type="slidenum">
              <a:rPr lang="en-US"/>
              <a:pPr>
                <a:defRPr/>
              </a:pPr>
              <a:t>‹#›</a:t>
            </a:fld>
            <a:endParaRPr lang="en-US"/>
          </a:p>
        </p:txBody>
      </p:sp>
    </p:spTree>
    <p:extLst>
      <p:ext uri="{BB962C8B-B14F-4D97-AF65-F5344CB8AC3E}">
        <p14:creationId xmlns:p14="http://schemas.microsoft.com/office/powerpoint/2010/main" val="27336953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fld id="{67D40537-3839-4CB3-A784-22F6CEBA917A}" type="datetime1">
              <a:rPr lang="en-US"/>
              <a:pPr>
                <a:defRPr/>
              </a:pPr>
              <a:t>1/20/2013</a:t>
            </a:fld>
            <a:endParaRPr lang="en-US"/>
          </a:p>
        </p:txBody>
      </p:sp>
      <p:sp>
        <p:nvSpPr>
          <p:cNvPr id="5" name="Footer Placeholder 4"/>
          <p:cNvSpPr>
            <a:spLocks noGrp="1"/>
          </p:cNvSpPr>
          <p:nvPr>
            <p:ph type="ftr" sz="quarter" idx="11"/>
          </p:nvPr>
        </p:nvSpPr>
        <p:spPr>
          <a:xfrm>
            <a:off x="457200" y="6556375"/>
            <a:ext cx="3657600" cy="228600"/>
          </a:xfrm>
        </p:spPr>
        <p:txBody>
          <a:bodyPr/>
          <a:lstStyle>
            <a:lvl1pPr fontAlgn="base">
              <a:spcBef>
                <a:spcPct val="0"/>
              </a:spcBef>
              <a:spcAft>
                <a:spcPct val="0"/>
              </a:spcAft>
              <a:defRPr>
                <a:latin typeface="Times New Roman" pitchFamily="18" charset="0"/>
                <a:cs typeface="B Mitra" pitchFamily="2" charset="-78"/>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fontAlgn="base">
              <a:spcBef>
                <a:spcPct val="0"/>
              </a:spcBef>
              <a:spcAft>
                <a:spcPct val="0"/>
              </a:spcAft>
              <a:defRPr>
                <a:solidFill>
                  <a:srgbClr val="B13F9A"/>
                </a:solidFill>
                <a:latin typeface="Times New Roman" pitchFamily="18" charset="0"/>
                <a:cs typeface="B Mitra" pitchFamily="2" charset="-78"/>
              </a:defRPr>
            </a:lvl1pPr>
            <a:extLst/>
          </a:lstStyle>
          <a:p>
            <a:pPr>
              <a:defRPr/>
            </a:pPr>
            <a:fld id="{8F5B9131-13A7-4360-90BE-2B2B846AFB9E}" type="slidenum">
              <a:rPr lang="en-US"/>
              <a:pPr>
                <a:defRPr/>
              </a:pPr>
              <a:t>‹#›</a:t>
            </a:fld>
            <a:endParaRPr lang="en-US"/>
          </a:p>
        </p:txBody>
      </p:sp>
    </p:spTree>
    <p:extLst>
      <p:ext uri="{BB962C8B-B14F-4D97-AF65-F5344CB8AC3E}">
        <p14:creationId xmlns:p14="http://schemas.microsoft.com/office/powerpoint/2010/main" val="29173647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Arial" charset="0"/>
                <a:cs typeface="Arial" charset="0"/>
              </a:defRPr>
            </a:lvl1pPr>
          </a:lstStyle>
          <a:p>
            <a:pPr>
              <a:defRPr/>
            </a:pPr>
            <a:fld id="{7CA26DC1-0E71-4C85-9947-40F22C48517F}" type="slidenum">
              <a:rPr lang="ar-SA"/>
              <a:pPr>
                <a:defRPr/>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cs typeface="Arial" charset="0"/>
              </a:defRPr>
            </a:lvl1pPr>
          </a:lstStyle>
          <a:p>
            <a:pPr>
              <a:defRPr/>
            </a:pPr>
            <a:fld id="{2441F9B0-BB79-444D-A47B-720210FF215B}" type="datetimeFigureOut">
              <a:rPr lang="ar-SA"/>
              <a:pPr>
                <a:defRPr/>
              </a:pPr>
              <a:t>09/03/1434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cs typeface="Arial" charset="0"/>
              </a:defRPr>
            </a:lvl1pPr>
          </a:lstStyle>
          <a:p>
            <a:pPr>
              <a:defRPr/>
            </a:pPr>
            <a:fld id="{DF18C518-2FC9-4C22-8F8A-6EB4CD8144EC}"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wipe dir="d"/>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cs typeface="Tahoma" pitchFamily="34" charset="0"/>
        </a:defRPr>
      </a:lvl2pPr>
      <a:lvl3pPr algn="ctr" rtl="0" eaLnBrk="0" fontAlgn="base" hangingPunct="0">
        <a:spcBef>
          <a:spcPct val="0"/>
        </a:spcBef>
        <a:spcAft>
          <a:spcPct val="0"/>
        </a:spcAft>
        <a:defRPr sz="4100" b="1">
          <a:solidFill>
            <a:schemeClr val="tx1"/>
          </a:solidFill>
          <a:latin typeface="Lucida Sans" pitchFamily="34" charset="0"/>
          <a:cs typeface="Tahoma" pitchFamily="34" charset="0"/>
        </a:defRPr>
      </a:lvl3pPr>
      <a:lvl4pPr algn="ctr" rtl="0" eaLnBrk="0" fontAlgn="base" hangingPunct="0">
        <a:spcBef>
          <a:spcPct val="0"/>
        </a:spcBef>
        <a:spcAft>
          <a:spcPct val="0"/>
        </a:spcAft>
        <a:defRPr sz="4100" b="1">
          <a:solidFill>
            <a:schemeClr val="tx1"/>
          </a:solidFill>
          <a:latin typeface="Lucida Sans" pitchFamily="34" charset="0"/>
          <a:cs typeface="Tahoma" pitchFamily="34" charset="0"/>
        </a:defRPr>
      </a:lvl4pPr>
      <a:lvl5pPr algn="ctr" rtl="0" eaLnBrk="0" fontAlgn="base" hangingPunct="0">
        <a:spcBef>
          <a:spcPct val="0"/>
        </a:spcBef>
        <a:spcAft>
          <a:spcPct val="0"/>
        </a:spcAft>
        <a:defRPr sz="4100" b="1">
          <a:solidFill>
            <a:schemeClr val="tx1"/>
          </a:solidFill>
          <a:latin typeface="Lucida Sans" pitchFamily="34" charset="0"/>
          <a:cs typeface="Tahoma" pitchFamily="34" charset="0"/>
        </a:defRPr>
      </a:lvl5pPr>
      <a:lvl6pPr marL="457200" algn="ctr" rtl="0" fontAlgn="base">
        <a:spcBef>
          <a:spcPct val="0"/>
        </a:spcBef>
        <a:spcAft>
          <a:spcPct val="0"/>
        </a:spcAft>
        <a:defRPr sz="4100" b="1">
          <a:solidFill>
            <a:schemeClr val="tx1"/>
          </a:solidFill>
          <a:latin typeface="Lucida Sans" pitchFamily="34" charset="0"/>
          <a:cs typeface="Tahoma" pitchFamily="34" charset="0"/>
        </a:defRPr>
      </a:lvl6pPr>
      <a:lvl7pPr marL="914400" algn="ctr" rtl="0" fontAlgn="base">
        <a:spcBef>
          <a:spcPct val="0"/>
        </a:spcBef>
        <a:spcAft>
          <a:spcPct val="0"/>
        </a:spcAft>
        <a:defRPr sz="4100" b="1">
          <a:solidFill>
            <a:schemeClr val="tx1"/>
          </a:solidFill>
          <a:latin typeface="Lucida Sans" pitchFamily="34" charset="0"/>
          <a:cs typeface="Tahoma" pitchFamily="34" charset="0"/>
        </a:defRPr>
      </a:lvl7pPr>
      <a:lvl8pPr marL="1371600" algn="ctr" rtl="0" fontAlgn="base">
        <a:spcBef>
          <a:spcPct val="0"/>
        </a:spcBef>
        <a:spcAft>
          <a:spcPct val="0"/>
        </a:spcAft>
        <a:defRPr sz="4100" b="1">
          <a:solidFill>
            <a:schemeClr val="tx1"/>
          </a:solidFill>
          <a:latin typeface="Lucida Sans" pitchFamily="34" charset="0"/>
          <a:cs typeface="Tahoma" pitchFamily="34" charset="0"/>
        </a:defRPr>
      </a:lvl8pPr>
      <a:lvl9pPr marL="1828800" algn="ctr" rtl="0" fontAlgn="base">
        <a:spcBef>
          <a:spcPct val="0"/>
        </a:spcBef>
        <a:spcAft>
          <a:spcPct val="0"/>
        </a:spcAft>
        <a:defRPr sz="4100" b="1">
          <a:solidFill>
            <a:schemeClr val="tx1"/>
          </a:solidFill>
          <a:latin typeface="Lucida Sans" pitchFamily="34" charset="0"/>
          <a:cs typeface="Tahoma"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68D30-502F-4F1C-9827-0F1CD535408E}" type="datetime1">
              <a:rPr lang="en-US" smtClean="0">
                <a:solidFill>
                  <a:prstClr val="black"/>
                </a:solidFill>
              </a:rPr>
              <a:pPr/>
              <a:t>1/20/2013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کاری از: مجید همتی</a:t>
            </a:r>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BD9136-514C-4BF6-AC00-ED113CE9DE0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366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2054"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rgbClr val="B13F9A"/>
                </a:solidFill>
                <a:latin typeface="Trebuchet MS"/>
                <a:cs typeface="+mn-cs"/>
              </a:defRPr>
            </a:lvl1pPr>
            <a:extLst/>
          </a:lstStyle>
          <a:p>
            <a:pPr>
              <a:defRPr/>
            </a:pPr>
            <a:fld id="{7A674CFF-EF14-4DCA-9795-224DD3F62C7A}" type="datetime1">
              <a:rPr lang="en-US"/>
              <a:pPr>
                <a:defRPr/>
              </a:pPr>
              <a:t>1/20/2013</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rgbClr val="B13F9A"/>
                </a:solidFill>
                <a:latin typeface="Trebuchet MS"/>
                <a:cs typeface="+mn-cs"/>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rgbClr val="B13F9A"/>
                </a:solidFill>
                <a:latin typeface="Trebuchet MS"/>
                <a:cs typeface="+mn-cs"/>
              </a:defRPr>
            </a:lvl1pPr>
            <a:extLst/>
          </a:lstStyle>
          <a:p>
            <a:pPr>
              <a:defRPr/>
            </a:pPr>
            <a:fld id="{EB978305-6022-4003-A9DA-9B1486A9804F}" type="slidenum">
              <a:rPr lang="en-US"/>
              <a:pPr>
                <a:defRPr/>
              </a:pPr>
              <a:t>‹#›</a:t>
            </a:fld>
            <a:endParaRPr lang="en-US"/>
          </a:p>
        </p:txBody>
      </p:sp>
    </p:spTree>
    <p:extLst>
      <p:ext uri="{BB962C8B-B14F-4D97-AF65-F5344CB8AC3E}">
        <p14:creationId xmlns:p14="http://schemas.microsoft.com/office/powerpoint/2010/main" val="11171328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med"/>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Doa%20jadid.wmv" TargetMode="External"/><Relationship Id="rId2" Type="http://schemas.openxmlformats.org/officeDocument/2006/relationships/image" Target="../media/image6.jpeg"/><Relationship Id="rId1" Type="http://schemas.openxmlformats.org/officeDocument/2006/relationships/slideLayout" Target="../slideLayouts/slideLayout53.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besm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9271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اهمیت اقلام خرید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a:bodyPr>
          <a:lstStyle/>
          <a:p>
            <a:pPr marL="0" indent="0" algn="just" rtl="1">
              <a:buNone/>
            </a:pPr>
            <a:r>
              <a:rPr lang="fa-IR" sz="2400" dirty="0" smtClean="0">
                <a:cs typeface="0 Zar" panose="00000400000000000000" pitchFamily="2" charset="-78"/>
              </a:rPr>
              <a:t>دو عامل مهم موثر بر اولویت بندی در خریدها عبارت است از: </a:t>
            </a:r>
          </a:p>
          <a:p>
            <a:pPr marL="457200" indent="-457200" algn="just" rtl="1">
              <a:buAutoNum type="arabicPeriod"/>
            </a:pPr>
            <a:r>
              <a:rPr lang="fa-IR" sz="2400" dirty="0" smtClean="0">
                <a:cs typeface="0 Zar" panose="00000400000000000000" pitchFamily="2" charset="-78"/>
              </a:rPr>
              <a:t>اهمیت آن قلم خرید برای شرکت</a:t>
            </a:r>
          </a:p>
          <a:p>
            <a:pPr marL="457200" indent="-457200" algn="just" rtl="1">
              <a:buAutoNum type="arabicPeriod"/>
            </a:pPr>
            <a:r>
              <a:rPr lang="fa-IR" sz="2400" dirty="0" smtClean="0">
                <a:cs typeface="0 Zar" panose="00000400000000000000" pitchFamily="2" charset="-78"/>
              </a:rPr>
              <a:t>پیچیدگی بازار عرضه </a:t>
            </a:r>
          </a:p>
          <a:p>
            <a:pPr marL="0" indent="0" algn="just" rtl="1">
              <a:buNone/>
            </a:pPr>
            <a:r>
              <a:rPr lang="fa-IR" sz="2400" dirty="0" smtClean="0">
                <a:cs typeface="0 Zar" panose="00000400000000000000" pitchFamily="2" charset="-78"/>
              </a:rPr>
              <a:t>اهم عواملی که یک قلم کالا را با اهمیت می نمایند عبارتند از:</a:t>
            </a:r>
          </a:p>
          <a:p>
            <a:pPr algn="just" rtl="1">
              <a:buFont typeface="Wingdings" panose="05000000000000000000" pitchFamily="2" charset="2"/>
              <a:buChar char="ü"/>
            </a:pPr>
            <a:r>
              <a:rPr lang="fa-IR" sz="2400" dirty="0" smtClean="0">
                <a:cs typeface="0 Zar" panose="00000400000000000000" pitchFamily="2" charset="-78"/>
              </a:rPr>
              <a:t>هزینه ی سالانه مصرف شده در خصوص آن قلم کالا زیاد باشد.</a:t>
            </a:r>
          </a:p>
          <a:p>
            <a:pPr algn="just" rtl="1">
              <a:buFont typeface="Wingdings" panose="05000000000000000000" pitchFamily="2" charset="2"/>
              <a:buChar char="ü"/>
            </a:pPr>
            <a:r>
              <a:rPr lang="fa-IR" sz="2400" dirty="0" smtClean="0">
                <a:cs typeface="0 Zar" panose="00000400000000000000" pitchFamily="2" charset="-78"/>
              </a:rPr>
              <a:t>نقش کالای خریداری شونده بر محصولی که کم تعداد بوده ولی بر فروش و سود موثر است.</a:t>
            </a:r>
          </a:p>
          <a:p>
            <a:pPr algn="just" rtl="1">
              <a:buFont typeface="Wingdings" panose="05000000000000000000" pitchFamily="2" charset="2"/>
              <a:buChar char="ü"/>
            </a:pPr>
            <a:r>
              <a:rPr lang="fa-IR" sz="2400" dirty="0" smtClean="0">
                <a:cs typeface="0 Zar" panose="00000400000000000000" pitchFamily="2" charset="-78"/>
              </a:rPr>
              <a:t>کالا در تولید محصولات متعددی کاربرد داشته باشد.</a:t>
            </a:r>
          </a:p>
          <a:p>
            <a:pPr algn="just" rtl="1">
              <a:buFont typeface="Wingdings" panose="05000000000000000000" pitchFamily="2" charset="2"/>
              <a:buChar char="ü"/>
            </a:pPr>
            <a:r>
              <a:rPr lang="fa-IR" sz="2400" dirty="0" smtClean="0">
                <a:cs typeface="0 Zar" panose="00000400000000000000" pitchFamily="2" charset="-78"/>
              </a:rPr>
              <a:t>نقش حیاتی کالای مزبور در ساخت محصول جدید و با اهمیت برای شرکت.</a:t>
            </a:r>
          </a:p>
          <a:p>
            <a:pPr algn="just" rtl="1">
              <a:buFont typeface="Wingdings" panose="05000000000000000000" pitchFamily="2" charset="2"/>
              <a:buChar char="ü"/>
            </a:pPr>
            <a:r>
              <a:rPr lang="fa-IR" sz="2400" dirty="0" smtClean="0">
                <a:cs typeface="0 Zar" panose="00000400000000000000" pitchFamily="2" charset="-78"/>
              </a:rPr>
              <a:t>هزینه عدم دسترسی به منابع بالا باشد و نامرغوب بودن کالا لطمه ی زیادی را به اعتبار شرکت وارد نماید.</a:t>
            </a:r>
          </a:p>
        </p:txBody>
      </p:sp>
    </p:spTree>
    <p:extLst>
      <p:ext uri="{BB962C8B-B14F-4D97-AF65-F5344CB8AC3E}">
        <p14:creationId xmlns:p14="http://schemas.microsoft.com/office/powerpoint/2010/main" val="633296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مشخصات محصولات موضوع خرید</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5"/>
            <a:ext cx="8363272" cy="5445225"/>
          </a:xfrm>
        </p:spPr>
        <p:txBody>
          <a:bodyPr>
            <a:normAutofit fontScale="92500" lnSpcReduction="10000"/>
          </a:bodyPr>
          <a:lstStyle/>
          <a:p>
            <a:pPr marL="0" indent="0" algn="just" rtl="1">
              <a:buNone/>
            </a:pPr>
            <a:r>
              <a:rPr lang="fa-IR" sz="2400" dirty="0" smtClean="0">
                <a:cs typeface="0 Zar" panose="00000400000000000000" pitchFamily="2" charset="-78"/>
              </a:rPr>
              <a:t>یکی از اقدامات اساسی در خرید، ارائه توصیفی صحیح از نیازها وخواسته ها به عرضه کنندگان می باشد. جهت اطمینان از انتقال صحیح و روشن و بدون ابهام خواسته ها باید سه نوع مشخصات را تعیین نمود:</a:t>
            </a:r>
          </a:p>
          <a:p>
            <a:pPr marL="457200" indent="-457200" algn="just" rtl="1">
              <a:buAutoNum type="arabicPeriod"/>
            </a:pPr>
            <a:r>
              <a:rPr lang="fa-IR" sz="2400" dirty="0" smtClean="0">
                <a:cs typeface="0 Zar" panose="00000400000000000000" pitchFamily="2" charset="-78"/>
              </a:rPr>
              <a:t>مشخصات تجاری:</a:t>
            </a:r>
          </a:p>
          <a:p>
            <a:pPr marL="0" indent="0" algn="just" rtl="1">
              <a:buNone/>
            </a:pPr>
            <a:r>
              <a:rPr lang="fa-IR" sz="2400" dirty="0" smtClean="0">
                <a:cs typeface="0 Zar" panose="00000400000000000000" pitchFamily="2" charset="-78"/>
              </a:rPr>
              <a:t>این مشخصات توسط سازمان های ملی یا دولتی تعیین می شوند. نظیر ابعاد حساس، ترکیبات شیمیایی محصول وحدود تغییرات استاندارد و مجاز کالاها.</a:t>
            </a:r>
          </a:p>
          <a:p>
            <a:pPr marL="0" indent="0" algn="just" rtl="1">
              <a:buNone/>
            </a:pPr>
            <a:r>
              <a:rPr lang="fa-IR" sz="2400" dirty="0" smtClean="0">
                <a:cs typeface="0 Zar" panose="00000400000000000000" pitchFamily="2" charset="-78"/>
              </a:rPr>
              <a:t>مشخصات تجاری اقلامی که کاربرد وسیعی دارند و تقاضای وسیعی برای آنها وجود دارد کاملا مشخص است.</a:t>
            </a:r>
          </a:p>
          <a:p>
            <a:pPr marL="0" indent="0" algn="just" rtl="1">
              <a:buNone/>
            </a:pPr>
            <a:r>
              <a:rPr lang="fa-IR" sz="2400" dirty="0" smtClean="0">
                <a:cs typeface="0 Zar" panose="00000400000000000000" pitchFamily="2" charset="-78"/>
              </a:rPr>
              <a:t>2. مشخصات طراحی:</a:t>
            </a:r>
          </a:p>
          <a:p>
            <a:pPr marL="0" indent="0" algn="just" rtl="1">
              <a:buNone/>
            </a:pPr>
            <a:r>
              <a:rPr lang="fa-IR" sz="2400" dirty="0" smtClean="0">
                <a:cs typeface="0 Zar" panose="00000400000000000000" pitchFamily="2" charset="-78"/>
              </a:rPr>
              <a:t>در صورتی که هزینه اقلام استاندارد قابل قبول نباشد یا محصول توسط حق امتیاز یاحق انتشار حمایت شود و لزوم به طراحی خاص برای رفع نیاز وجود داشته باشد، باید مشخصات طراحی دقیقا مشخص گردد.</a:t>
            </a:r>
          </a:p>
          <a:p>
            <a:pPr marL="0" indent="0" algn="just" rtl="1">
              <a:buNone/>
            </a:pPr>
            <a:r>
              <a:rPr lang="fa-IR" sz="2400" dirty="0" smtClean="0">
                <a:cs typeface="0 Zar" panose="00000400000000000000" pitchFamily="2" charset="-78"/>
              </a:rPr>
              <a:t>3. مشخصات عملکردی:</a:t>
            </a:r>
          </a:p>
          <a:p>
            <a:pPr marL="0" indent="0" algn="just" rtl="1">
              <a:buNone/>
            </a:pPr>
            <a:r>
              <a:rPr lang="fa-IR" sz="2400" dirty="0" smtClean="0">
                <a:cs typeface="0 Zar" panose="00000400000000000000" pitchFamily="2" charset="-78"/>
              </a:rPr>
              <a:t>بیان نیازهای مورد انتظار عملکردی از محصول،  عرضه کننده را آزادتر می گذارد تا از مهارت هایش بهتر بهره گیرد و هزینه هایش را کاهش دهد و بهترین راهکارتامین کننده نیازهای عملکردی را برگزیند.</a:t>
            </a:r>
          </a:p>
        </p:txBody>
      </p:sp>
    </p:spTree>
    <p:extLst>
      <p:ext uri="{BB962C8B-B14F-4D97-AF65-F5344CB8AC3E}">
        <p14:creationId xmlns:p14="http://schemas.microsoft.com/office/powerpoint/2010/main" val="1212417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زمان مناسب خرید</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412775"/>
            <a:ext cx="8363272" cy="5445225"/>
          </a:xfrm>
        </p:spPr>
        <p:txBody>
          <a:bodyPr>
            <a:normAutofit fontScale="92500"/>
          </a:bodyPr>
          <a:lstStyle/>
          <a:p>
            <a:pPr marL="0" indent="0" algn="just" rtl="1">
              <a:buNone/>
            </a:pPr>
            <a:r>
              <a:rPr lang="fa-IR" sz="2400" dirty="0" smtClean="0">
                <a:cs typeface="0 Zar" panose="00000400000000000000" pitchFamily="2" charset="-78"/>
              </a:rPr>
              <a:t>در صورت وجود بودجه و منابع خریدی معین، زمان خرید بسته به نیاز مصرف کننده خواهد بود ولی تعیین زمان اقلامی که مکررا خریداری می شوند مشکل می باشد.</a:t>
            </a:r>
          </a:p>
          <a:p>
            <a:pPr marL="0" indent="0" algn="just" rtl="1">
              <a:buNone/>
            </a:pPr>
            <a:r>
              <a:rPr lang="fa-IR" sz="2400" dirty="0" smtClean="0">
                <a:cs typeface="0 Zar" panose="00000400000000000000" pitchFamily="2" charset="-78"/>
              </a:rPr>
              <a:t>عواملی که بر این تصمیم موثرند عبارت است از:</a:t>
            </a:r>
          </a:p>
          <a:p>
            <a:pPr algn="just" rtl="1">
              <a:buFont typeface="Wingdings" panose="05000000000000000000" pitchFamily="2" charset="2"/>
              <a:buChar char="ü"/>
            </a:pPr>
            <a:r>
              <a:rPr lang="fa-IR" sz="2400" dirty="0" smtClean="0">
                <a:cs typeface="0 Zar" panose="00000400000000000000" pitchFamily="2" charset="-78"/>
              </a:rPr>
              <a:t>مقادیر موجودی و مقادیر مورد نیاز به محصول در آینده</a:t>
            </a:r>
          </a:p>
          <a:p>
            <a:pPr algn="just" rtl="1">
              <a:buFont typeface="Wingdings" panose="05000000000000000000" pitchFamily="2" charset="2"/>
              <a:buChar char="ü"/>
            </a:pPr>
            <a:r>
              <a:rPr lang="fa-IR" sz="2400" dirty="0" smtClean="0">
                <a:cs typeface="0 Zar" panose="00000400000000000000" pitchFamily="2" charset="-78"/>
              </a:rPr>
              <a:t>فواصل زمانی بین سفارش خرید و دریافت کالا و حداقل مقدار سفارش در هر بار سفارش از عرضه کننده</a:t>
            </a:r>
          </a:p>
          <a:p>
            <a:pPr algn="just" rtl="1">
              <a:buFont typeface="Wingdings" panose="05000000000000000000" pitchFamily="2" charset="2"/>
              <a:buChar char="ü"/>
            </a:pPr>
            <a:r>
              <a:rPr lang="fa-IR" sz="2400" dirty="0" smtClean="0">
                <a:cs typeface="0 Zar" panose="00000400000000000000" pitchFamily="2" charset="-78"/>
              </a:rPr>
              <a:t>سایر محصولات خریداری شونده از عرضه کننده ی مشخص جهت کاهش هزینه های حمل </a:t>
            </a:r>
          </a:p>
          <a:p>
            <a:pPr marL="0" indent="0" algn="just" rtl="1">
              <a:buNone/>
            </a:pPr>
            <a:r>
              <a:rPr lang="fa-IR" sz="2400" dirty="0" smtClean="0">
                <a:cs typeface="0 Zar" panose="00000400000000000000" pitchFamily="2" charset="-78"/>
              </a:rPr>
              <a:t>در غالب شرکتها موجودیهای کافی نگهداری میشود و به محض رسیدن میزان موجودی به سطح یا نقطه ی سفارش مجدد، سفارش خرید داده می شود.</a:t>
            </a:r>
          </a:p>
          <a:p>
            <a:pPr marL="0" indent="0" algn="just" rtl="1">
              <a:buNone/>
            </a:pPr>
            <a:r>
              <a:rPr lang="fa-IR" sz="2400" dirty="0" smtClean="0">
                <a:cs typeface="0 Zar" panose="00000400000000000000" pitchFamily="2" charset="-78"/>
              </a:rPr>
              <a:t>روشهای بهبود نقطه سفارش، عبارت است از:</a:t>
            </a:r>
          </a:p>
          <a:p>
            <a:pPr algn="just" rtl="1">
              <a:buFont typeface="Wingdings" panose="05000000000000000000" pitchFamily="2" charset="2"/>
              <a:buChar char="ü"/>
            </a:pPr>
            <a:r>
              <a:rPr lang="fa-IR" sz="2400" dirty="0" smtClean="0">
                <a:cs typeface="0 Zar" panose="00000400000000000000" pitchFamily="2" charset="-78"/>
              </a:rPr>
              <a:t>بهره گیری از تکنیک های دقیق پیش بینی تقاضا برای محصول که موجودی احتیاطی کمتری را به ارمغان می آورد.</a:t>
            </a:r>
          </a:p>
          <a:p>
            <a:pPr algn="just" rtl="1">
              <a:buFont typeface="Wingdings" panose="05000000000000000000" pitchFamily="2" charset="2"/>
              <a:buChar char="ü"/>
            </a:pPr>
            <a:r>
              <a:rPr lang="fa-IR" sz="2400" dirty="0" smtClean="0">
                <a:cs typeface="0 Zar" panose="00000400000000000000" pitchFamily="2" charset="-78"/>
              </a:rPr>
              <a:t>کوتاهتر کردن فاصله زمانی انتظار بین زمان سفارش و دریافت آن</a:t>
            </a:r>
          </a:p>
          <a:p>
            <a:pPr algn="just" rtl="1">
              <a:buFont typeface="Wingdings" panose="05000000000000000000" pitchFamily="2" charset="2"/>
              <a:buChar char="ü"/>
            </a:pPr>
            <a:r>
              <a:rPr lang="fa-IR" sz="2400" dirty="0" smtClean="0">
                <a:cs typeface="0 Zar" panose="00000400000000000000" pitchFamily="2" charset="-78"/>
              </a:rPr>
              <a:t>کاهش حجم خریدهای مازاد بر نیاز واقعی کنونی جهت ذخیره سازی </a:t>
            </a: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90316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مدیریت عرضه کنندگان</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419100" y="1628800"/>
            <a:ext cx="8363272" cy="4896544"/>
          </a:xfrm>
        </p:spPr>
        <p:txBody>
          <a:bodyPr>
            <a:normAutofit/>
          </a:bodyPr>
          <a:lstStyle/>
          <a:p>
            <a:pPr marL="0" indent="0" algn="just" rtl="1">
              <a:buNone/>
            </a:pPr>
            <a:r>
              <a:rPr lang="fa-IR" sz="2400" dirty="0" smtClean="0">
                <a:cs typeface="0 Zar" panose="00000400000000000000" pitchFamily="2" charset="-78"/>
              </a:rPr>
              <a:t>مهمترین وظایف خریدار در مدیریت عرضه کنندگان عبارت است از:</a:t>
            </a:r>
          </a:p>
          <a:p>
            <a:pPr algn="just" rtl="1">
              <a:buFont typeface="Wingdings" panose="05000000000000000000" pitchFamily="2" charset="2"/>
              <a:buChar char="ü"/>
            </a:pPr>
            <a:r>
              <a:rPr lang="fa-IR" sz="2400" dirty="0" smtClean="0">
                <a:cs typeface="0 Zar" panose="00000400000000000000" pitchFamily="2" charset="-78"/>
              </a:rPr>
              <a:t>تحقیق و نظارت مستمر بر منابع جاری وبالقوه عرضه </a:t>
            </a:r>
          </a:p>
          <a:p>
            <a:pPr algn="just" rtl="1">
              <a:buFont typeface="Wingdings" panose="05000000000000000000" pitchFamily="2" charset="2"/>
              <a:buChar char="ü"/>
            </a:pPr>
            <a:r>
              <a:rPr lang="fa-IR" sz="2400" dirty="0" smtClean="0">
                <a:cs typeface="0 Zar" panose="00000400000000000000" pitchFamily="2" charset="-78"/>
              </a:rPr>
              <a:t>هماهنگ سازی اطلاعات دریافتی از سایر بخشهای سازمان در مورد عرضه کنندگان</a:t>
            </a:r>
          </a:p>
          <a:p>
            <a:pPr algn="just" rtl="1">
              <a:buFont typeface="Wingdings" panose="05000000000000000000" pitchFamily="2" charset="2"/>
              <a:buChar char="ü"/>
            </a:pPr>
            <a:r>
              <a:rPr lang="fa-IR" sz="2400" dirty="0" smtClean="0">
                <a:cs typeface="0 Zar" panose="00000400000000000000" pitchFamily="2" charset="-78"/>
              </a:rPr>
              <a:t>برنامه ریزی و کنترل دقیق و مستمر عرضه کنندگان</a:t>
            </a:r>
          </a:p>
          <a:p>
            <a:pPr marL="0" indent="0" algn="just" rtl="1">
              <a:buNone/>
            </a:pPr>
            <a:endParaRPr lang="fa-IR" sz="2400" dirty="0" smtClean="0">
              <a:cs typeface="0 Zar" panose="00000400000000000000" pitchFamily="2" charset="-78"/>
            </a:endParaRPr>
          </a:p>
          <a:p>
            <a:pPr marL="0" indent="0" algn="just" rtl="1">
              <a:buNone/>
            </a:pPr>
            <a:r>
              <a:rPr lang="fa-IR" sz="2400" dirty="0" smtClean="0">
                <a:cs typeface="0 Zar" panose="00000400000000000000" pitchFamily="2" charset="-78"/>
              </a:rPr>
              <a:t>مهمترین منابع اطلاعاتی جهت مدیریت صحیح عرضه کنندگان عبارت است از:</a:t>
            </a:r>
          </a:p>
          <a:p>
            <a:pPr marL="0" indent="0" algn="just" rtl="1">
              <a:buNone/>
            </a:pPr>
            <a:r>
              <a:rPr lang="fa-IR" sz="2400" dirty="0" smtClean="0">
                <a:cs typeface="0 Zar" panose="00000400000000000000" pitchFamily="2" charset="-78"/>
              </a:rPr>
              <a:t>بانکهای اطلاعاتی جاری و گذشته ی عرضه کنندگان، راهنماهای بازرگانی، مطبوعات بازرگانی، خود عرضه کنندگان و تماس با آنها، نمایشگاهها و کنفرانس ها، اتاق بازرگانی، گزارش های سالانه شرکت هاو...</a:t>
            </a:r>
          </a:p>
          <a:p>
            <a:pPr marL="0" indent="0" algn="just" rtl="1">
              <a:buNone/>
            </a:pPr>
            <a:r>
              <a:rPr lang="fa-IR" sz="2400" dirty="0" smtClean="0">
                <a:cs typeface="0 Zar" panose="00000400000000000000" pitchFamily="2" charset="-78"/>
              </a:rPr>
              <a:t>یکی از نکات کلیدی در مدیریت عرضه کنندگان، مدیریت حسابهای کلیدی و تمرکز بر روی چند عرضه کننده می باشد.</a:t>
            </a:r>
            <a:endParaRPr lang="fa-IR" sz="2400" dirty="0" smtClean="0">
              <a:cs typeface="0 Zar" panose="00000400000000000000" pitchFamily="2" charset="-78"/>
            </a:endParaRPr>
          </a:p>
        </p:txBody>
      </p:sp>
    </p:spTree>
    <p:extLst>
      <p:ext uri="{BB962C8B-B14F-4D97-AF65-F5344CB8AC3E}">
        <p14:creationId xmlns:p14="http://schemas.microsoft.com/office/powerpoint/2010/main" val="554126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قیمت گذاری خرید</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419100" y="1628800"/>
            <a:ext cx="8363272" cy="4896544"/>
          </a:xfrm>
        </p:spPr>
        <p:txBody>
          <a:bodyPr>
            <a:normAutofit lnSpcReduction="10000"/>
          </a:bodyPr>
          <a:lstStyle/>
          <a:p>
            <a:pPr marL="0" indent="0" algn="just" rtl="1">
              <a:buNone/>
            </a:pPr>
            <a:r>
              <a:rPr lang="fa-IR" sz="2400" dirty="0" smtClean="0">
                <a:cs typeface="0 Zar" panose="00000400000000000000" pitchFamily="2" charset="-78"/>
              </a:rPr>
              <a:t>قیمت گذاری خرید تابعی از هزینه ها می باشد. بهای خرید تنها هزینه به شمار نمی اید بلکه سایر هزینه ها نیز باید مورد توجه خاص قرار بگیرند. </a:t>
            </a:r>
          </a:p>
          <a:p>
            <a:pPr marL="0" indent="0" algn="just" rtl="1">
              <a:buNone/>
            </a:pPr>
            <a:r>
              <a:rPr lang="fa-IR" sz="2400" dirty="0" smtClean="0">
                <a:cs typeface="0 Zar" panose="00000400000000000000" pitchFamily="2" charset="-78"/>
              </a:rPr>
              <a:t>اهم این هزینه ها عبارت انداز: هزینه های سفارش دهی، هزینه های حمل و نقل، جابه جایی، تخلیه و بارگیری، هزینه های بررسی عرضه کنندگان، هزینه های شمارش و بازرسی کیفیت و هزینه های کیفیت نامناسب که منجر به ضایعات و دوباره کاری یا هزینه های برگشتی فراوانی می شود.</a:t>
            </a:r>
          </a:p>
          <a:p>
            <a:pPr marL="0" indent="0" algn="just" rtl="1">
              <a:buNone/>
            </a:pPr>
            <a:r>
              <a:rPr lang="fa-IR" sz="2400" dirty="0" smtClean="0">
                <a:cs typeface="0 Zar" panose="00000400000000000000" pitchFamily="2" charset="-78"/>
              </a:rPr>
              <a:t>قیمت یا بهای خرید اولیه کالاها نیز خود از سه دسته هزینه های متغیر، ثابت و نیمه متغیر تشکیل می شود.</a:t>
            </a:r>
          </a:p>
          <a:p>
            <a:pPr marL="0" indent="0" algn="just" rtl="1">
              <a:buNone/>
            </a:pPr>
            <a:r>
              <a:rPr lang="fa-IR" sz="2400" dirty="0" smtClean="0">
                <a:cs typeface="0 Zar" panose="00000400000000000000" pitchFamily="2" charset="-78"/>
              </a:rPr>
              <a:t>تعدادی از عرضه کنندگان در پی دستیابی به سودی یکسان می باشند. تعدادی دیگر قیمت های خود را برای تشویق نوع خاصی از رفتار تعدیل می نمایند. به عنوان مثال، تخفیف نقدی زیادی را ارائه می نمایند.گروهی نیز تخفیف را برای خریدارانی با حجم های زیاد در نظر می گیرند و به اصطلاح تخفیفات بازرگانی ارائه می دهند. </a:t>
            </a:r>
          </a:p>
          <a:p>
            <a:pPr marL="0" indent="0" algn="just" rtl="1">
              <a:buNone/>
            </a:pPr>
            <a:r>
              <a:rPr lang="fa-IR" sz="2400" dirty="0" smtClean="0">
                <a:cs typeface="0 Zar" panose="00000400000000000000" pitchFamily="2" charset="-78"/>
              </a:rPr>
              <a:t>تخفیف فصلی نیز نوع دیگری از سیاست تعدیل قیمت به شمار می آید.</a:t>
            </a:r>
            <a:endParaRPr lang="fa-IR" sz="2400" dirty="0" smtClean="0">
              <a:cs typeface="0 Zar" panose="00000400000000000000" pitchFamily="2" charset="-78"/>
            </a:endParaRPr>
          </a:p>
        </p:txBody>
      </p:sp>
    </p:spTree>
    <p:extLst>
      <p:ext uri="{BB962C8B-B14F-4D97-AF65-F5344CB8AC3E}">
        <p14:creationId xmlns:p14="http://schemas.microsoft.com/office/powerpoint/2010/main" val="3251260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ابزارهای تحلیل قیمت</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419100" y="1628800"/>
            <a:ext cx="8363272" cy="3816424"/>
          </a:xfrm>
        </p:spPr>
        <p:txBody>
          <a:bodyPr>
            <a:normAutofit/>
          </a:bodyPr>
          <a:lstStyle/>
          <a:p>
            <a:pPr marL="0" indent="0" algn="just" rtl="1">
              <a:buNone/>
            </a:pPr>
            <a:r>
              <a:rPr lang="fa-IR" sz="2400" dirty="0" smtClean="0">
                <a:cs typeface="0 Zar" panose="00000400000000000000" pitchFamily="2" charset="-78"/>
              </a:rPr>
              <a:t>ابزارهای اصلی تحلیل قیمت را می توان به شرح ذیل برشمرد:</a:t>
            </a:r>
          </a:p>
          <a:p>
            <a:pPr algn="just" rtl="1">
              <a:buFont typeface="Wingdings" panose="05000000000000000000" pitchFamily="2" charset="2"/>
              <a:buChar char="ü"/>
            </a:pPr>
            <a:r>
              <a:rPr lang="fa-IR" sz="2400" dirty="0" smtClean="0">
                <a:cs typeface="0 Zar" panose="00000400000000000000" pitchFamily="2" charset="-78"/>
              </a:rPr>
              <a:t>مناقصه ی رقابتی و انتخاب کمترین قیمت فروش به ازای کیفیت و سایر شرایط مشابه</a:t>
            </a:r>
          </a:p>
          <a:p>
            <a:pPr algn="just" rtl="1">
              <a:buFont typeface="Wingdings" panose="05000000000000000000" pitchFamily="2" charset="2"/>
              <a:buChar char="ü"/>
            </a:pPr>
            <a:r>
              <a:rPr lang="fa-IR" sz="2400" dirty="0" smtClean="0">
                <a:cs typeface="0 Zar" panose="00000400000000000000" pitchFamily="2" charset="-78"/>
              </a:rPr>
              <a:t>مقایسه ی قیمت های مناقصه ای و قیمت های پیشنهادی با قیمت های متداول و رایج در بازار </a:t>
            </a:r>
          </a:p>
          <a:p>
            <a:pPr algn="just" rtl="1">
              <a:buFont typeface="Wingdings" panose="05000000000000000000" pitchFamily="2" charset="2"/>
              <a:buChar char="ü"/>
            </a:pPr>
            <a:r>
              <a:rPr lang="fa-IR" sz="2400" dirty="0" smtClean="0">
                <a:cs typeface="0 Zar" panose="00000400000000000000" pitchFamily="2" charset="-78"/>
              </a:rPr>
              <a:t>مقایسه ی قیمت های جاری با انچه در گذشته وجود داشته با توجه به تفاوت زمانی موجود تا آن زمان.</a:t>
            </a:r>
            <a:endParaRPr lang="fa-IR" sz="2400" dirty="0" smtClean="0">
              <a:cs typeface="0 Zar" panose="00000400000000000000" pitchFamily="2" charset="-78"/>
            </a:endParaRPr>
          </a:p>
        </p:txBody>
      </p:sp>
    </p:spTree>
    <p:extLst>
      <p:ext uri="{BB962C8B-B14F-4D97-AF65-F5344CB8AC3E}">
        <p14:creationId xmlns:p14="http://schemas.microsoft.com/office/powerpoint/2010/main" val="1635316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خریدهای سرمایه ای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419100" y="1844824"/>
            <a:ext cx="8363272" cy="3888432"/>
          </a:xfrm>
        </p:spPr>
        <p:txBody>
          <a:bodyPr>
            <a:normAutofit/>
          </a:bodyPr>
          <a:lstStyle/>
          <a:p>
            <a:pPr marL="0" indent="0" algn="just" rtl="1">
              <a:buNone/>
            </a:pPr>
            <a:r>
              <a:rPr lang="fa-IR" sz="2400" dirty="0" smtClean="0">
                <a:cs typeface="0 Zar" panose="00000400000000000000" pitchFamily="2" charset="-78"/>
              </a:rPr>
              <a:t>خریدهای سرمایه ای اقلامی هستند که به طور دائم استفاده می شوند و برخلاف اقلامی نظیر مواد اولیه که در فاصله ی کوتاهی به مصرف می رسند از عمر طولانی تری برخوردار می باشند و تجهیزات رایانه ای و ماشین آلات و اقلامی نظیر اینها دائما خریداری نمی شوند و لذا تصمیم گیری صحیح جهت خرید عواقب طولانی مدتی را بر جای خواهد گذاشت.</a:t>
            </a:r>
          </a:p>
          <a:p>
            <a:pPr marL="0" indent="0" algn="just" rtl="1">
              <a:buNone/>
            </a:pPr>
            <a:r>
              <a:rPr lang="fa-IR" sz="2400" dirty="0" smtClean="0">
                <a:cs typeface="0 Zar" panose="00000400000000000000" pitchFamily="2" charset="-78"/>
              </a:rPr>
              <a:t>همچنین توجه به سایر هزینه ها نظیر لوازم یدکی و تعمیر و نگهداری در طول عمر اقتصادی انها که ممکن است از پرداختها و قیمت های اولیه مهمتر باشند در خور توجه  می باشد.</a:t>
            </a:r>
            <a:endParaRPr lang="fa-IR" sz="2400" dirty="0" smtClean="0">
              <a:cs typeface="0 Zar" panose="00000400000000000000" pitchFamily="2" charset="-78"/>
            </a:endParaRPr>
          </a:p>
        </p:txBody>
      </p:sp>
    </p:spTree>
    <p:extLst>
      <p:ext uri="{BB962C8B-B14F-4D97-AF65-F5344CB8AC3E}">
        <p14:creationId xmlns:p14="http://schemas.microsoft.com/office/powerpoint/2010/main" val="2031639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معیارهای ارزیابی عملکرد عرضه کنندگان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419100" y="1556792"/>
            <a:ext cx="8363272" cy="4176464"/>
          </a:xfrm>
        </p:spPr>
        <p:txBody>
          <a:bodyPr>
            <a:normAutofit/>
          </a:bodyPr>
          <a:lstStyle/>
          <a:p>
            <a:pPr marL="0" indent="0" algn="just" rtl="1">
              <a:buNone/>
            </a:pPr>
            <a:r>
              <a:rPr lang="fa-IR" sz="2400" dirty="0" smtClean="0">
                <a:cs typeface="0 Zar" panose="00000400000000000000" pitchFamily="2" charset="-78"/>
              </a:rPr>
              <a:t>معیارهای ارزیابی عملکرد عرضه کنندگان و واحد خرید عبارت است از:</a:t>
            </a:r>
          </a:p>
          <a:p>
            <a:pPr marL="457200" indent="-457200" algn="just" rtl="1">
              <a:buAutoNum type="arabicPeriod"/>
            </a:pPr>
            <a:r>
              <a:rPr lang="fa-IR" sz="2400" dirty="0" smtClean="0">
                <a:cs typeface="0 Zar" panose="00000400000000000000" pitchFamily="2" charset="-78"/>
              </a:rPr>
              <a:t>تعداد عرضه کنندگان در برابر هر خرید</a:t>
            </a:r>
          </a:p>
          <a:p>
            <a:pPr marL="457200" indent="-457200" algn="just" rtl="1">
              <a:buAutoNum type="arabicPeriod"/>
            </a:pPr>
            <a:r>
              <a:rPr lang="fa-IR" sz="2400" dirty="0" smtClean="0">
                <a:cs typeface="0 Zar" panose="00000400000000000000" pitchFamily="2" charset="-78"/>
              </a:rPr>
              <a:t>درصد سفارشهای عقب افتاده</a:t>
            </a:r>
          </a:p>
          <a:p>
            <a:pPr marL="457200" indent="-457200" algn="just" rtl="1">
              <a:buAutoNum type="arabicPeriod"/>
            </a:pPr>
            <a:r>
              <a:rPr lang="fa-IR" sz="2400" dirty="0" smtClean="0">
                <a:cs typeface="0 Zar" panose="00000400000000000000" pitchFamily="2" charset="-78"/>
              </a:rPr>
              <a:t>درصد خروج موجودی کالا از انبار ناشی از تاخیر در تحویل وطولانی شدن زمان انتظار </a:t>
            </a:r>
          </a:p>
          <a:p>
            <a:pPr marL="457200" indent="-457200" algn="just" rtl="1">
              <a:buAutoNum type="arabicPeriod"/>
            </a:pPr>
            <a:r>
              <a:rPr lang="fa-IR" sz="2400" dirty="0" smtClean="0">
                <a:cs typeface="0 Zar" panose="00000400000000000000" pitchFamily="2" charset="-78"/>
              </a:rPr>
              <a:t>تعداد دفعات وقفه در تولید به دلیل تاخیر در تحویل کالا</a:t>
            </a:r>
          </a:p>
          <a:p>
            <a:pPr marL="457200" indent="-457200" algn="just" rtl="1">
              <a:buAutoNum type="arabicPeriod"/>
            </a:pPr>
            <a:r>
              <a:rPr lang="fa-IR" sz="2400" dirty="0" smtClean="0">
                <a:cs typeface="0 Zar" panose="00000400000000000000" pitchFamily="2" charset="-78"/>
              </a:rPr>
              <a:t>مقدار تحویل شده درمقایسه با مقدار سفارش شده </a:t>
            </a:r>
          </a:p>
          <a:p>
            <a:pPr marL="457200" indent="-457200" algn="just" rtl="1">
              <a:buAutoNum type="arabicPeriod"/>
            </a:pPr>
            <a:r>
              <a:rPr lang="fa-IR" sz="2400" dirty="0" smtClean="0">
                <a:cs typeface="0 Zar" panose="00000400000000000000" pitchFamily="2" charset="-78"/>
              </a:rPr>
              <a:t>ارزش موجودی عرضه کننده که سازمان خریدار آن است.</a:t>
            </a:r>
          </a:p>
          <a:p>
            <a:pPr marL="457200" indent="-457200" algn="just" rtl="1">
              <a:buAutoNum type="arabicPeriod"/>
            </a:pPr>
            <a:r>
              <a:rPr lang="fa-IR" sz="2400" dirty="0" smtClean="0">
                <a:cs typeface="0 Zar" panose="00000400000000000000" pitchFamily="2" charset="-78"/>
              </a:rPr>
              <a:t>کیفیت حمل ونقل و خسارات وارده بر محموله ها ناشی از اندازه گیری ناصحیح</a:t>
            </a:r>
          </a:p>
          <a:p>
            <a:pPr marL="457200" indent="-457200" algn="just" rtl="1">
              <a:buAutoNum type="arabicPeriod"/>
            </a:pPr>
            <a:r>
              <a:rPr lang="fa-IR" sz="2400" dirty="0" smtClean="0">
                <a:cs typeface="0 Zar" panose="00000400000000000000" pitchFamily="2" charset="-78"/>
              </a:rPr>
              <a:t>درصد اقلام ودرصد محموله های رد شده </a:t>
            </a:r>
            <a:endParaRPr lang="fa-IR" sz="2400" dirty="0" smtClean="0">
              <a:cs typeface="0 Zar" panose="00000400000000000000" pitchFamily="2" charset="-78"/>
            </a:endParaRPr>
          </a:p>
        </p:txBody>
      </p:sp>
    </p:spTree>
    <p:extLst>
      <p:ext uri="{BB962C8B-B14F-4D97-AF65-F5344CB8AC3E}">
        <p14:creationId xmlns:p14="http://schemas.microsoft.com/office/powerpoint/2010/main" val="3536069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2" descr="Copy_3~1.gif"/>
          <p:cNvPicPr>
            <a:picLocks noGrp="1" noChangeAspect="1"/>
          </p:cNvPicPr>
          <p:nvPr>
            <p:ph/>
          </p:nvPr>
        </p:nvPicPr>
        <p:blipFill>
          <a:blip r:embed="rId2"/>
          <a:srcRect/>
          <a:stretch>
            <a:fillRect/>
          </a:stretch>
        </p:blipFill>
        <p:spPr>
          <a:xfrm>
            <a:off x="0" y="-76200"/>
            <a:ext cx="9144000" cy="6858000"/>
          </a:xfrm>
          <a:prstGeom prst="rect">
            <a:avLst/>
          </a:prstGeom>
          <a:ln>
            <a:noFill/>
          </a:ln>
          <a:effectLst>
            <a:softEdge rad="112500"/>
          </a:effectLst>
        </p:spPr>
      </p:pic>
      <p:sp>
        <p:nvSpPr>
          <p:cNvPr id="4" name="Rectangle 3"/>
          <p:cNvSpPr/>
          <p:nvPr/>
        </p:nvSpPr>
        <p:spPr>
          <a:xfrm rot="20237326">
            <a:off x="126801" y="1442046"/>
            <a:ext cx="8067499" cy="1754326"/>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خدایا چنان کن سرانجام کار </a:t>
            </a:r>
            <a:b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br>
            <a:r>
              <a:rPr lang="fa-IR"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rPr>
              <a:t>تو خشنود باشی و ما رستگار</a:t>
            </a:r>
            <a:endParaRPr lang="en-US" sz="5400" b="1" i="1" dirty="0">
              <a:solidFill>
                <a:srgbClr val="FF0000"/>
              </a:solidFill>
              <a:effectLst>
                <a:outerShdw blurRad="38100" dist="38100" dir="2700000" algn="tl">
                  <a:srgbClr val="000000">
                    <a:alpha val="43137"/>
                  </a:srgbClr>
                </a:outerShdw>
              </a:effectLst>
              <a:latin typeface="Arial" charset="0"/>
              <a:cs typeface="B Ziba" panose="00000400000000000000" pitchFamily="2" charset="-78"/>
            </a:endParaRPr>
          </a:p>
        </p:txBody>
      </p:sp>
      <p:sp>
        <p:nvSpPr>
          <p:cNvPr id="59396" name="Rectangle 4"/>
          <p:cNvSpPr>
            <a:spLocks noChangeArrowheads="1"/>
          </p:cNvSpPr>
          <p:nvPr/>
        </p:nvSpPr>
        <p:spPr bwMode="auto">
          <a:xfrm>
            <a:off x="71406" y="5862661"/>
            <a:ext cx="2377574" cy="923330"/>
          </a:xfrm>
          <a:prstGeom prst="rect">
            <a:avLst/>
          </a:prstGeom>
          <a:ln>
            <a:headEnd/>
            <a:tailEnd/>
          </a:ln>
        </p:spPr>
        <p:style>
          <a:lnRef idx="0">
            <a:schemeClr val="dk1"/>
          </a:lnRef>
          <a:fillRef idx="3">
            <a:schemeClr val="dk1"/>
          </a:fillRef>
          <a:effectRef idx="3">
            <a:schemeClr val="dk1"/>
          </a:effectRef>
          <a:fontRef idx="minor">
            <a:schemeClr val="lt1"/>
          </a:fontRef>
        </p:style>
        <p:txBody>
          <a:bodyPr wrap="none">
            <a:spAutoFit/>
          </a:bodyPr>
          <a:lstStyle/>
          <a:p>
            <a:pPr>
              <a:defRPr/>
            </a:pPr>
            <a:r>
              <a:rPr lang="fa-IR" sz="5400" b="1" dirty="0">
                <a:solidFill>
                  <a:srgbClr val="00FFFF"/>
                </a:solidFill>
                <a:effectLst>
                  <a:outerShdw blurRad="38100" dist="38100" dir="2700000" algn="tl">
                    <a:srgbClr val="000000">
                      <a:alpha val="43137"/>
                    </a:srgbClr>
                  </a:outerShdw>
                </a:effectLst>
                <a:cs typeface="B Ziba" panose="00000400000000000000" pitchFamily="2" charset="-78"/>
              </a:rPr>
              <a:t>التماس دعا</a:t>
            </a:r>
            <a:endParaRPr lang="en-US" sz="5400" b="1" dirty="0">
              <a:solidFill>
                <a:srgbClr val="00FFFF"/>
              </a:solidFill>
              <a:effectLst>
                <a:outerShdw blurRad="38100" dist="38100" dir="2700000" algn="tl">
                  <a:srgbClr val="000000">
                    <a:alpha val="43137"/>
                  </a:srgbClr>
                </a:outerShdw>
              </a:effectLst>
              <a:cs typeface="B Ziba" panose="00000400000000000000" pitchFamily="2" charset="-78"/>
            </a:endParaRPr>
          </a:p>
        </p:txBody>
      </p:sp>
      <p:sp>
        <p:nvSpPr>
          <p:cNvPr id="6" name="Slide Number Placeholder 5"/>
          <p:cNvSpPr>
            <a:spLocks noGrp="1"/>
          </p:cNvSpPr>
          <p:nvPr>
            <p:ph type="sldNum" sz="quarter" idx="12"/>
          </p:nvPr>
        </p:nvSpPr>
        <p:spPr/>
        <p:txBody>
          <a:bodyPr/>
          <a:lstStyle/>
          <a:p>
            <a:pPr>
              <a:defRPr/>
            </a:pPr>
            <a:fld id="{8C4A60DA-64C6-4E91-AF71-817F60578398}" type="slidenum">
              <a:rPr lang="en-US" smtClean="0"/>
              <a:pPr>
                <a:defRPr/>
              </a:pPr>
              <a:t>18</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0" fill="hold"/>
                                        <p:tgtEl>
                                          <p:spTgt spid="4">
                                            <p:bg/>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5" presetClass="entr" presetSubtype="0" fill="hold" grpId="0" nodeType="withEffect">
                                  <p:stCondLst>
                                    <p:cond delay="0"/>
                                  </p:stCondLst>
                                  <p:childTnLst>
                                    <p:set>
                                      <p:cBhvr>
                                        <p:cTn id="14" dur="1" fill="hold">
                                          <p:stCondLst>
                                            <p:cond delay="0"/>
                                          </p:stCondLst>
                                        </p:cTn>
                                        <p:tgtEl>
                                          <p:spTgt spid="59396"/>
                                        </p:tgtEl>
                                        <p:attrNameLst>
                                          <p:attrName>style.visibility</p:attrName>
                                        </p:attrNameLst>
                                      </p:cBhvr>
                                      <p:to>
                                        <p:strVal val="visible"/>
                                      </p:to>
                                    </p:set>
                                    <p:anim calcmode="lin" valueType="num">
                                      <p:cBhvr>
                                        <p:cTn id="15"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18" dur="1000" fill="hold"/>
                                        <p:tgtEl>
                                          <p:spTgt spid="5939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93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6" descr="salavat"/>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88419" name="Picture 7" descr="toplisten">
            <a:hlinkClick r:id="rId3" action="ppaction://hlinkfile"/>
          </p:cNvPr>
          <p:cNvPicPr>
            <a:picLocks noChangeAspect="1" noChangeArrowheads="1" noCrop="1"/>
          </p:cNvPicPr>
          <p:nvPr/>
        </p:nvPicPr>
        <p:blipFill>
          <a:blip r:embed="rId4"/>
          <a:srcRect/>
          <a:stretch>
            <a:fillRect/>
          </a:stretch>
        </p:blipFill>
        <p:spPr bwMode="auto">
          <a:xfrm>
            <a:off x="6146800" y="3848100"/>
            <a:ext cx="2844800" cy="2933700"/>
          </a:xfrm>
          <a:prstGeom prst="rect">
            <a:avLst/>
          </a:prstGeom>
          <a:noFill/>
          <a:ln w="9525">
            <a:noFill/>
            <a:miter lim="800000"/>
            <a:headEnd/>
            <a:tailEnd/>
          </a:ln>
        </p:spPr>
      </p:pic>
    </p:spTree>
    <p:extLst>
      <p:ext uri="{BB962C8B-B14F-4D97-AF65-F5344CB8AC3E}">
        <p14:creationId xmlns:p14="http://schemas.microsoft.com/office/powerpoint/2010/main" val="183836969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9" name="Picture 2" descr="D:\تصاویر عمومی\picture\Wallpapers\Nista Wallpapers\vplants3_015.jpg"/>
          <p:cNvPicPr>
            <a:picLocks noChangeAspect="1" noChangeArrowheads="1"/>
          </p:cNvPicPr>
          <p:nvPr/>
        </p:nvPicPr>
        <p:blipFill>
          <a:blip r:embed="rId2"/>
          <a:srcRect/>
          <a:stretch>
            <a:fillRect/>
          </a:stretch>
        </p:blipFill>
        <p:spPr bwMode="auto">
          <a:xfrm>
            <a:off x="0" y="69376"/>
            <a:ext cx="9144000" cy="6781800"/>
          </a:xfrm>
          <a:prstGeom prst="rect">
            <a:avLst/>
          </a:prstGeom>
          <a:noFill/>
          <a:ln w="9525">
            <a:noFill/>
            <a:miter lim="800000"/>
            <a:headEnd/>
            <a:tailEnd/>
          </a:ln>
        </p:spPr>
      </p:pic>
      <p:sp>
        <p:nvSpPr>
          <p:cNvPr id="6" name="Rectangle 5"/>
          <p:cNvSpPr/>
          <p:nvPr/>
        </p:nvSpPr>
        <p:spPr>
          <a:xfrm>
            <a:off x="755576" y="274638"/>
            <a:ext cx="7488832" cy="2954655"/>
          </a:xfrm>
          <a:prstGeom prst="rect">
            <a:avLst/>
          </a:prstGeom>
          <a:solidFill>
            <a:schemeClr val="accent3">
              <a:lumMod val="20000"/>
              <a:lumOff val="80000"/>
            </a:schemeClr>
          </a:solidFill>
          <a:ln>
            <a:solidFill>
              <a:schemeClr val="accent2">
                <a:lumMod val="50000"/>
              </a:schemeClr>
            </a:solidFill>
          </a:ln>
        </p:spPr>
        <p:txBody>
          <a:bodyPr wrap="square">
            <a:spAutoFit/>
          </a:bodyPr>
          <a:lstStyle/>
          <a:p>
            <a:pPr algn="ctr" rtl="1" eaLnBrk="0" hangingPunct="0">
              <a:defRPr/>
            </a:pPr>
            <a:r>
              <a:rPr lang="fa-IR" sz="5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سیستم سفارشات خرید و انبارداری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مدرس: حمیده رشیدی فیروزآبادی</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مقطع : کاردانی حسابداری مالی ترم 2</a:t>
            </a:r>
          </a:p>
          <a:p>
            <a:pPr algn="ctr" rtl="1" eaLnBrk="0" hangingPunct="0">
              <a:defRPr/>
            </a:pPr>
            <a:r>
              <a:rPr lang="fa-IR" sz="4400" b="1" dirty="0" smtClean="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Calibri" pitchFamily="34" charset="0"/>
                <a:cs typeface="0 Zar" panose="00000400000000000000" pitchFamily="2" charset="-78"/>
              </a:rPr>
              <a:t>جلسه : 2</a:t>
            </a:r>
            <a:endParaRPr lang="fa-IR" sz="28700" b="1" dirty="0">
              <a:ln w="24500" cmpd="dbl">
                <a:solidFill>
                  <a:schemeClr val="accent2">
                    <a:shade val="85000"/>
                    <a:satMod val="155000"/>
                  </a:schemeClr>
                </a:solidFill>
                <a:prstDash val="solid"/>
                <a:miter lim="800000"/>
              </a:ln>
              <a:solidFill>
                <a:schemeClr val="accent6">
                  <a:lumMod val="60000"/>
                  <a:lumOff val="40000"/>
                </a:schemeClr>
              </a:solidFill>
              <a:effectLst>
                <a:outerShdw blurRad="38100" dist="38100" dir="7020000" algn="tl">
                  <a:srgbClr val="000000">
                    <a:alpha val="35000"/>
                  </a:srgbClr>
                </a:outerShdw>
              </a:effectLst>
              <a:latin typeface="Arial" charset="0"/>
              <a:cs typeface="0 Zar" panose="00000400000000000000" pitchFamily="2" charset="-78"/>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اهداف و مدل های اقتصاد کلان</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fontScale="92500"/>
          </a:bodyPr>
          <a:lstStyle/>
          <a:p>
            <a:pPr marL="0" indent="0" algn="just" rtl="1">
              <a:buNone/>
            </a:pPr>
            <a:r>
              <a:rPr lang="fa-IR" sz="2400" dirty="0" smtClean="0">
                <a:cs typeface="0 Zar" panose="00000400000000000000" pitchFamily="2" charset="-78"/>
              </a:rPr>
              <a:t>امروزه اغلب اقتصاددانان بر این عقیده اند که دولتها باید از طریق اقدامات خود بر فعالیتهای اقتصادی تاثیر گذاشته و این فعالیتها را در جهتی صحیح وسازنده هدایت نمایند. از جمله اهداف اقتصادی که دولتها در حال حاضر جهت افزایش سطح زندگی و رفاه شهروندان خود دنبال می کنند عبارتند از:</a:t>
            </a:r>
          </a:p>
          <a:p>
            <a:pPr marL="457200" indent="-457200" algn="just" rtl="1">
              <a:buAutoNum type="arabicPeriod"/>
            </a:pPr>
            <a:r>
              <a:rPr lang="fa-IR" sz="2400" dirty="0" smtClean="0">
                <a:cs typeface="0 Zar" panose="00000400000000000000" pitchFamily="2" charset="-78"/>
              </a:rPr>
              <a:t>اشتغال کامل و جلوگیری از بیکاری </a:t>
            </a:r>
          </a:p>
          <a:p>
            <a:pPr marL="457200" indent="-457200" algn="just" rtl="1">
              <a:buAutoNum type="arabicPeriod"/>
            </a:pPr>
            <a:r>
              <a:rPr lang="fa-IR" sz="2400" dirty="0" smtClean="0">
                <a:cs typeface="0 Zar" panose="00000400000000000000" pitchFamily="2" charset="-78"/>
              </a:rPr>
              <a:t>رشد مداوم اقتصادی </a:t>
            </a:r>
          </a:p>
          <a:p>
            <a:pPr marL="457200" indent="-457200" algn="just" rtl="1">
              <a:buAutoNum type="arabicPeriod"/>
            </a:pPr>
            <a:r>
              <a:rPr lang="fa-IR" sz="2400" dirty="0" smtClean="0">
                <a:cs typeface="0 Zar" panose="00000400000000000000" pitchFamily="2" charset="-78"/>
              </a:rPr>
              <a:t>تعادل در تراز پرداختهای خارجی</a:t>
            </a:r>
          </a:p>
          <a:p>
            <a:pPr marL="457200" indent="-457200" algn="just" rtl="1">
              <a:buAutoNum type="arabicPeriod"/>
            </a:pPr>
            <a:r>
              <a:rPr lang="fa-IR" sz="2400" dirty="0" smtClean="0">
                <a:cs typeface="0 Zar" panose="00000400000000000000" pitchFamily="2" charset="-78"/>
              </a:rPr>
              <a:t>ثبات قیمت ها و جلوگیری از تورم</a:t>
            </a:r>
          </a:p>
          <a:p>
            <a:pPr marL="0" indent="0" algn="just" rtl="1">
              <a:buNone/>
            </a:pPr>
            <a:r>
              <a:rPr lang="fa-IR" sz="2400" dirty="0" smtClean="0">
                <a:cs typeface="0 Zar" panose="00000400000000000000" pitchFamily="2" charset="-78"/>
              </a:rPr>
              <a:t>دولتها با اتخاذ سیاست های اقتصادی در پی تحقق اهداف خود می باشند. این سیاست ها یا اقدامات را می توان در دو دسته ی </a:t>
            </a:r>
            <a:r>
              <a:rPr lang="fa-IR" sz="2400" dirty="0" smtClean="0">
                <a:solidFill>
                  <a:srgbClr val="FF0000"/>
                </a:solidFill>
                <a:cs typeface="0 Zar" panose="00000400000000000000" pitchFamily="2" charset="-78"/>
              </a:rPr>
              <a:t>سیاست</a:t>
            </a:r>
            <a:r>
              <a:rPr lang="fa-IR" sz="2400" dirty="0" smtClean="0">
                <a:cs typeface="0 Zar" panose="00000400000000000000" pitchFamily="2" charset="-78"/>
              </a:rPr>
              <a:t> </a:t>
            </a:r>
            <a:r>
              <a:rPr lang="fa-IR" sz="2400" dirty="0" smtClean="0">
                <a:solidFill>
                  <a:srgbClr val="FF0000"/>
                </a:solidFill>
                <a:cs typeface="0 Zar" panose="00000400000000000000" pitchFamily="2" charset="-78"/>
              </a:rPr>
              <a:t>های</a:t>
            </a:r>
            <a:r>
              <a:rPr lang="fa-IR" sz="2400" dirty="0" smtClean="0">
                <a:cs typeface="0 Zar" panose="00000400000000000000" pitchFamily="2" charset="-78"/>
              </a:rPr>
              <a:t> </a:t>
            </a:r>
            <a:r>
              <a:rPr lang="fa-IR" sz="2400" dirty="0" smtClean="0">
                <a:solidFill>
                  <a:srgbClr val="FF0000"/>
                </a:solidFill>
                <a:cs typeface="0 Zar" panose="00000400000000000000" pitchFamily="2" charset="-78"/>
              </a:rPr>
              <a:t>پولی</a:t>
            </a:r>
            <a:r>
              <a:rPr lang="fa-IR" sz="2400" dirty="0" smtClean="0">
                <a:cs typeface="0 Zar" panose="00000400000000000000" pitchFamily="2" charset="-78"/>
              </a:rPr>
              <a:t> </a:t>
            </a:r>
            <a:r>
              <a:rPr lang="fa-IR" sz="2400" dirty="0" smtClean="0">
                <a:solidFill>
                  <a:srgbClr val="FF0000"/>
                </a:solidFill>
                <a:cs typeface="0 Zar" panose="00000400000000000000" pitchFamily="2" charset="-78"/>
              </a:rPr>
              <a:t>و</a:t>
            </a:r>
            <a:r>
              <a:rPr lang="fa-IR" sz="2400" dirty="0" smtClean="0">
                <a:cs typeface="0 Zar" panose="00000400000000000000" pitchFamily="2" charset="-78"/>
              </a:rPr>
              <a:t> </a:t>
            </a:r>
            <a:r>
              <a:rPr lang="fa-IR" sz="2400" dirty="0" smtClean="0">
                <a:solidFill>
                  <a:srgbClr val="FF0000"/>
                </a:solidFill>
                <a:cs typeface="0 Zar" panose="00000400000000000000" pitchFamily="2" charset="-78"/>
              </a:rPr>
              <a:t>مالی</a:t>
            </a:r>
            <a:r>
              <a:rPr lang="fa-IR" sz="2400" dirty="0" smtClean="0">
                <a:cs typeface="0 Zar" panose="00000400000000000000" pitchFamily="2" charset="-78"/>
              </a:rPr>
              <a:t> جای داد.</a:t>
            </a:r>
          </a:p>
          <a:p>
            <a:pPr marL="0" indent="0" algn="just" rtl="1">
              <a:buNone/>
            </a:pPr>
            <a:r>
              <a:rPr lang="fa-IR" sz="2400" dirty="0" smtClean="0">
                <a:cs typeface="0 Zar" panose="00000400000000000000" pitchFamily="2" charset="-78"/>
              </a:rPr>
              <a:t>یکی از اهداف سیاست های اقتصادی نیل به نرخ رشدی مداوم و متعادل می باشد. </a:t>
            </a:r>
          </a:p>
          <a:p>
            <a:pPr marL="0" indent="0" algn="just" rtl="1">
              <a:buNone/>
            </a:pPr>
            <a:r>
              <a:rPr lang="fa-IR" sz="2400" dirty="0" smtClean="0">
                <a:cs typeface="0 Zar" panose="00000400000000000000" pitchFamily="2" charset="-78"/>
              </a:rPr>
              <a:t>رشد اقتصادی: از طریق محاسبه ی تغییر در درآمد ملی قابل سنجش و اندازه گیری می باشد.</a:t>
            </a:r>
          </a:p>
          <a:p>
            <a:pPr marL="0" indent="0" algn="just" rtl="1">
              <a:buNone/>
            </a:pPr>
            <a:r>
              <a:rPr lang="fa-IR" sz="2400" dirty="0" smtClean="0">
                <a:cs typeface="0 Zar" panose="00000400000000000000" pitchFamily="2" charset="-78"/>
              </a:rPr>
              <a:t>درآمد ملی : ارزش کل پولی کالاها و خدمات نهایی که طی یک دوره ی یکساله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بازرگانی داخلی و خارجی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lnSpcReduction="10000"/>
          </a:bodyPr>
          <a:lstStyle/>
          <a:p>
            <a:pPr marL="0" indent="0" algn="just" rtl="1">
              <a:buNone/>
            </a:pPr>
            <a:r>
              <a:rPr lang="fa-IR" sz="2400" dirty="0" smtClean="0">
                <a:cs typeface="0 Zar" panose="00000400000000000000" pitchFamily="2" charset="-78"/>
              </a:rPr>
              <a:t>بازرگانی بخشی مهم از سیستم کلان اقتصادی یک کشور به شمار می آید. بازرگانی یا تجارت به مبادله ی کالا و خدمات میان اشخاص حقیقی و حقوقی داخل یا خارج از کشور اطلاق می شود.</a:t>
            </a:r>
          </a:p>
          <a:p>
            <a:pPr marL="0" indent="0" algn="ctr" rtl="1">
              <a:buNone/>
            </a:pPr>
            <a:r>
              <a:rPr lang="fa-IR" sz="2400" dirty="0" smtClean="0">
                <a:cs typeface="0 Zar" panose="00000400000000000000" pitchFamily="2" charset="-78"/>
              </a:rPr>
              <a:t>تجارت را می توان به </a:t>
            </a:r>
            <a:r>
              <a:rPr lang="fa-IR" sz="2400" dirty="0" smtClean="0">
                <a:solidFill>
                  <a:srgbClr val="FF0000"/>
                </a:solidFill>
                <a:cs typeface="0 Zar" panose="00000400000000000000" pitchFamily="2" charset="-78"/>
              </a:rPr>
              <a:t>تجارت</a:t>
            </a:r>
            <a:r>
              <a:rPr lang="fa-IR" sz="2400" dirty="0" smtClean="0">
                <a:cs typeface="0 Zar" panose="00000400000000000000" pitchFamily="2" charset="-78"/>
              </a:rPr>
              <a:t> </a:t>
            </a:r>
            <a:r>
              <a:rPr lang="fa-IR" sz="2400" dirty="0" smtClean="0">
                <a:solidFill>
                  <a:srgbClr val="FF0000"/>
                </a:solidFill>
                <a:cs typeface="0 Zar" panose="00000400000000000000" pitchFamily="2" charset="-78"/>
              </a:rPr>
              <a:t>داخلی</a:t>
            </a:r>
            <a:r>
              <a:rPr lang="fa-IR" sz="2400" dirty="0" smtClean="0">
                <a:cs typeface="0 Zar" panose="00000400000000000000" pitchFamily="2" charset="-78"/>
              </a:rPr>
              <a:t> </a:t>
            </a:r>
            <a:r>
              <a:rPr lang="fa-IR" sz="2400" dirty="0" smtClean="0">
                <a:solidFill>
                  <a:srgbClr val="FF0000"/>
                </a:solidFill>
                <a:cs typeface="0 Zar" panose="00000400000000000000" pitchFamily="2" charset="-78"/>
              </a:rPr>
              <a:t>وخارجی</a:t>
            </a:r>
            <a:r>
              <a:rPr lang="fa-IR" sz="2400" dirty="0" smtClean="0">
                <a:cs typeface="0 Zar" panose="00000400000000000000" pitchFamily="2" charset="-78"/>
              </a:rPr>
              <a:t> تقسیم کرد.</a:t>
            </a:r>
          </a:p>
          <a:p>
            <a:pPr marL="0" indent="0" algn="just" rtl="1">
              <a:buNone/>
            </a:pPr>
            <a:r>
              <a:rPr lang="fa-IR" sz="2400" dirty="0" smtClean="0">
                <a:cs typeface="0 Zar" panose="00000400000000000000" pitchFamily="2" charset="-78"/>
              </a:rPr>
              <a:t>تجارت داخلی: مبادله ی کالا و خدمات میا اشخاص حقیقی و حقوقی مقیم داخل محدوده ی یک کشور را تجارت داخلی می نامند.</a:t>
            </a:r>
          </a:p>
          <a:p>
            <a:pPr marL="0" indent="0" algn="just" rtl="1">
              <a:buNone/>
            </a:pPr>
            <a:r>
              <a:rPr lang="fa-IR" sz="2400" dirty="0" smtClean="0">
                <a:cs typeface="0 Zar" panose="00000400000000000000" pitchFamily="2" charset="-78"/>
              </a:rPr>
              <a:t>تجارت خارجی (تجارت بین الملل): مبادله ی کالاها و خدمات میان کشوری معین با کشورهای خارجی و سایر کشورهای جهان را تجارت خارجی می نامند.</a:t>
            </a:r>
          </a:p>
          <a:p>
            <a:pPr marL="0" indent="0" algn="just" rtl="1">
              <a:buNone/>
            </a:pPr>
            <a:r>
              <a:rPr lang="fa-IR" sz="2400" dirty="0" smtClean="0">
                <a:cs typeface="0 Zar" panose="00000400000000000000" pitchFamily="2" charset="-78"/>
              </a:rPr>
              <a:t>همانند هرگونه سیستمی، کلیه فعالیتهای بازرگانی داخلی و خارجی باید در چارچوب اهداف بازرگانی داخلی و خارجی و این اهداف نیز باید همسوی با اهداف کلان اقتصادی نظیر تثبیت قیمت ها، اشتغال کامل، تراز بازرگانی و رشد اقتصادی موثر واقع می گردد.</a:t>
            </a:r>
          </a:p>
          <a:p>
            <a:pPr marL="0" indent="0" algn="just" rtl="1">
              <a:buNone/>
            </a:pPr>
            <a:r>
              <a:rPr lang="fa-IR" sz="2400" dirty="0" smtClean="0">
                <a:cs typeface="0 Zar" panose="00000400000000000000" pitchFamily="2" charset="-78"/>
              </a:rPr>
              <a:t>لذا توان تحلیل اثرات فعالیتهای بازرگانی داخلی و خارجی بر اقتصاد یکی از ویژگی های برجسته مدیران بازرگانی و به خصوص مدیران خرید را تشکیل می دهد.</a:t>
            </a:r>
          </a:p>
        </p:txBody>
      </p:sp>
    </p:spTree>
    <p:extLst>
      <p:ext uri="{BB962C8B-B14F-4D97-AF65-F5344CB8AC3E}">
        <p14:creationId xmlns:p14="http://schemas.microsoft.com/office/powerpoint/2010/main" val="200162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اصول سیاست بازرگانی</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fontScale="92500"/>
          </a:bodyPr>
          <a:lstStyle/>
          <a:p>
            <a:pPr marL="0" indent="0" algn="just" rtl="1">
              <a:buNone/>
            </a:pPr>
            <a:r>
              <a:rPr lang="fa-IR" sz="2400" dirty="0" smtClean="0">
                <a:cs typeface="0 Zar" panose="00000400000000000000" pitchFamily="2" charset="-78"/>
              </a:rPr>
              <a:t>اهم اصول سیاست بازرگانی عبارت است از:</a:t>
            </a:r>
          </a:p>
          <a:p>
            <a:pPr marL="457200" indent="-457200" algn="just" rtl="1">
              <a:buAutoNum type="arabicPeriod"/>
            </a:pPr>
            <a:r>
              <a:rPr lang="fa-IR" sz="2400" dirty="0" smtClean="0">
                <a:cs typeface="0 Zar" panose="00000400000000000000" pitchFamily="2" charset="-78"/>
              </a:rPr>
              <a:t>تامین نیازمندیهای اقتصادی: </a:t>
            </a:r>
          </a:p>
          <a:p>
            <a:pPr marL="0" indent="0" algn="just" rtl="1">
              <a:buNone/>
            </a:pPr>
            <a:r>
              <a:rPr lang="fa-IR" sz="2400" dirty="0" smtClean="0">
                <a:cs typeface="0 Zar" panose="00000400000000000000" pitchFamily="2" charset="-78"/>
              </a:rPr>
              <a:t>در راستای برنامه ی توسعه وخودکفایی ملی جهت رفع نیاز به کالاهای مصرفی و سرمایه ای </a:t>
            </a:r>
          </a:p>
          <a:p>
            <a:pPr marL="0" indent="0" algn="just" rtl="1">
              <a:buNone/>
            </a:pPr>
            <a:r>
              <a:rPr lang="fa-IR" sz="2400" dirty="0" smtClean="0">
                <a:cs typeface="0 Zar" panose="00000400000000000000" pitchFamily="2" charset="-78"/>
              </a:rPr>
              <a:t>2. صادرات:</a:t>
            </a:r>
          </a:p>
          <a:p>
            <a:pPr marL="0" indent="0" algn="just" rtl="1">
              <a:buNone/>
            </a:pPr>
            <a:r>
              <a:rPr lang="fa-IR" sz="2400" dirty="0" smtClean="0">
                <a:cs typeface="0 Zar" panose="00000400000000000000" pitchFamily="2" charset="-78"/>
              </a:rPr>
              <a:t>جهت تامین منابع مالی ریالی و ارزی، کاهش وابستگی و رونق اقتصادی، اشتغال و موازنه بازرگانی</a:t>
            </a:r>
          </a:p>
          <a:p>
            <a:pPr marL="0" indent="0" algn="just" rtl="1">
              <a:buNone/>
            </a:pPr>
            <a:r>
              <a:rPr lang="fa-IR" sz="2400" dirty="0" smtClean="0">
                <a:cs typeface="0 Zar" panose="00000400000000000000" pitchFamily="2" charset="-78"/>
              </a:rPr>
              <a:t>3. ایجاد رقابت:</a:t>
            </a:r>
          </a:p>
          <a:p>
            <a:pPr marL="0" indent="0" algn="just" rtl="1">
              <a:buNone/>
            </a:pPr>
            <a:r>
              <a:rPr lang="fa-IR" sz="2400" dirty="0" smtClean="0">
                <a:cs typeface="0 Zar" panose="00000400000000000000" pitchFamily="2" charset="-78"/>
              </a:rPr>
              <a:t>میان توزیع کنندگان منابع مختلف و شناخت بازارهای مختلف جهت ایجاد رقابت و بهره گیری از کیفیت و قیمت برتر</a:t>
            </a:r>
          </a:p>
          <a:p>
            <a:pPr marL="0" indent="0" algn="just" rtl="1">
              <a:buNone/>
            </a:pPr>
            <a:r>
              <a:rPr lang="fa-IR" sz="2400" dirty="0" smtClean="0">
                <a:cs typeface="0 Zar" panose="00000400000000000000" pitchFamily="2" charset="-78"/>
              </a:rPr>
              <a:t>4. انتقال تکنولوژی:</a:t>
            </a:r>
          </a:p>
          <a:p>
            <a:pPr marL="0" indent="0" algn="just" rtl="1">
              <a:buNone/>
            </a:pPr>
            <a:r>
              <a:rPr lang="fa-IR" sz="2400" dirty="0" smtClean="0">
                <a:cs typeface="0 Zar" panose="00000400000000000000" pitchFamily="2" charset="-78"/>
              </a:rPr>
              <a:t>فراگیری مهارت های فنی و خدماتی و تکنولوژیکی</a:t>
            </a:r>
          </a:p>
          <a:p>
            <a:pPr marL="0" indent="0" algn="just" rtl="1">
              <a:buNone/>
            </a:pPr>
            <a:r>
              <a:rPr lang="fa-IR" sz="2400" dirty="0" smtClean="0">
                <a:cs typeface="0 Zar" panose="00000400000000000000" pitchFamily="2" charset="-78"/>
              </a:rPr>
              <a:t>5. ایجاد حس اعتماد متقابل:</a:t>
            </a:r>
          </a:p>
          <a:p>
            <a:pPr marL="0" indent="0" algn="just" rtl="1">
              <a:buNone/>
            </a:pPr>
            <a:r>
              <a:rPr lang="fa-IR" sz="2400" dirty="0" smtClean="0">
                <a:cs typeface="0 Zar" panose="00000400000000000000" pitchFamily="2" charset="-78"/>
              </a:rPr>
              <a:t>برقراری روابط تجاری و بازرگانی پایدار با سایر سازمان ها و کشورها </a:t>
            </a: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352097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مقررات عمومی صادرات و واردات</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fontScale="92500"/>
          </a:bodyPr>
          <a:lstStyle/>
          <a:p>
            <a:pPr marL="0" indent="0" algn="just" rtl="1">
              <a:buNone/>
            </a:pPr>
            <a:r>
              <a:rPr lang="fa-IR" sz="2400" dirty="0" smtClean="0">
                <a:cs typeface="0 Zar" panose="00000400000000000000" pitchFamily="2" charset="-78"/>
              </a:rPr>
              <a:t>در ایران، دولت همه ساله مقررات عمومی صادرات و واردات و آیین نامه ی اجرایی آن را تهیه می کند. اهم موضوعات مندرج در مقررات عمومی شامل مواردی است که بسیار حائز اهمیت است.این موضوعات عبارتند از:</a:t>
            </a:r>
          </a:p>
          <a:p>
            <a:pPr algn="just" rtl="1">
              <a:buFont typeface="Wingdings" panose="05000000000000000000" pitchFamily="2" charset="2"/>
              <a:buChar char="ü"/>
            </a:pPr>
            <a:r>
              <a:rPr lang="fa-IR" sz="2400" dirty="0" smtClean="0">
                <a:cs typeface="0 Zar" panose="00000400000000000000" pitchFamily="2" charset="-78"/>
              </a:rPr>
              <a:t>تعیین حقوق گمرکی: مالیات دولت که به قصد ایجاد در امد وضع می شود و تعیین معافیت های گمرکی</a:t>
            </a:r>
          </a:p>
          <a:p>
            <a:pPr algn="just" rtl="1">
              <a:buFont typeface="Wingdings" panose="05000000000000000000" pitchFamily="2" charset="2"/>
              <a:buChar char="ü"/>
            </a:pPr>
            <a:r>
              <a:rPr lang="fa-IR" sz="2400" dirty="0" smtClean="0">
                <a:cs typeface="0 Zar" panose="00000400000000000000" pitchFamily="2" charset="-78"/>
              </a:rPr>
              <a:t>سود بازرگانی: وجوه اخذ شده از واردات جهت حمایت از صنایع و تولید کنندگان داخلی، تنظیم الگوی مصرف و کسب درآمد برای دولت.</a:t>
            </a:r>
          </a:p>
          <a:p>
            <a:pPr algn="just" rtl="1">
              <a:buFont typeface="Wingdings" panose="05000000000000000000" pitchFamily="2" charset="2"/>
              <a:buChar char="ü"/>
            </a:pPr>
            <a:r>
              <a:rPr lang="fa-IR" sz="2400" dirty="0" smtClean="0">
                <a:cs typeface="0 Zar" panose="00000400000000000000" pitchFamily="2" charset="-78"/>
              </a:rPr>
              <a:t>کارت بازرگانی: گواهی اشتغال به کار واردات و صادرات.</a:t>
            </a:r>
          </a:p>
          <a:p>
            <a:pPr algn="just" rtl="1">
              <a:buFont typeface="Wingdings" panose="05000000000000000000" pitchFamily="2" charset="2"/>
              <a:buChar char="ü"/>
            </a:pPr>
            <a:r>
              <a:rPr lang="fa-IR" sz="2400" dirty="0" smtClean="0">
                <a:cs typeface="0 Zar" panose="00000400000000000000" pitchFamily="2" charset="-78"/>
              </a:rPr>
              <a:t>تعیین انواع کالاها: مجاز،  مجاز مشروط، غیرمجاز و ممنوع.</a:t>
            </a:r>
          </a:p>
          <a:p>
            <a:pPr algn="just" rtl="1">
              <a:buFont typeface="Wingdings" panose="05000000000000000000" pitchFamily="2" charset="2"/>
              <a:buChar char="ü"/>
            </a:pPr>
            <a:r>
              <a:rPr lang="fa-IR" sz="2400" dirty="0" smtClean="0">
                <a:cs typeface="0 Zar" panose="00000400000000000000" pitchFamily="2" charset="-78"/>
              </a:rPr>
              <a:t>تعیین استاندارهای لازم الاجرا در امر واردات و صادرات کالاها و خدمات.</a:t>
            </a:r>
          </a:p>
          <a:p>
            <a:pPr algn="just" rtl="1">
              <a:buFont typeface="Wingdings" panose="05000000000000000000" pitchFamily="2" charset="2"/>
              <a:buChar char="ü"/>
            </a:pPr>
            <a:r>
              <a:rPr lang="fa-IR" sz="2400" dirty="0" smtClean="0">
                <a:cs typeface="0 Zar" panose="00000400000000000000" pitchFamily="2" charset="-78"/>
              </a:rPr>
              <a:t>تعیین سیاست های خاص وارداتی : سیاست های تحدید واردات به مقتضای شرایط اقتصادی.</a:t>
            </a:r>
          </a:p>
          <a:p>
            <a:pPr algn="just" rtl="1">
              <a:buFont typeface="Wingdings" panose="05000000000000000000" pitchFamily="2" charset="2"/>
              <a:buChar char="ü"/>
            </a:pPr>
            <a:r>
              <a:rPr lang="fa-IR" sz="2400" dirty="0" smtClean="0">
                <a:cs typeface="0 Zar" panose="00000400000000000000" pitchFamily="2" charset="-78"/>
              </a:rPr>
              <a:t>تعیین سیاست های حمایت از صادرات: نظیر پیمان ارزی، کمیسیون نرخ گذاری کالاهای صادراتی و نرخ ترجیحی ارز.</a:t>
            </a:r>
          </a:p>
          <a:p>
            <a:pPr algn="just" rtl="1">
              <a:buFont typeface="Wingdings" panose="05000000000000000000" pitchFamily="2" charset="2"/>
              <a:buChar char="ü"/>
            </a:pP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a:p>
            <a:pPr marL="0" indent="0" algn="just" rtl="1">
              <a:buNone/>
            </a:pPr>
            <a:endParaRPr lang="fa-IR" sz="2400" dirty="0" smtClean="0">
              <a:cs typeface="0 Zar" panose="00000400000000000000" pitchFamily="2" charset="-78"/>
            </a:endParaRPr>
          </a:p>
        </p:txBody>
      </p:sp>
    </p:spTree>
    <p:extLst>
      <p:ext uri="{BB962C8B-B14F-4D97-AF65-F5344CB8AC3E}">
        <p14:creationId xmlns:p14="http://schemas.microsoft.com/office/powerpoint/2010/main" val="312159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تشکیلات و سازمان کسب و کار در ایران </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a:bodyPr>
          <a:lstStyle/>
          <a:p>
            <a:pPr marL="0" indent="0" algn="just" rtl="1">
              <a:buNone/>
            </a:pPr>
            <a:r>
              <a:rPr lang="fa-IR" sz="2400" dirty="0" smtClean="0">
                <a:cs typeface="0 Zar" panose="00000400000000000000" pitchFamily="2" charset="-78"/>
              </a:rPr>
              <a:t>عاملان فعالیت های اقتصادی و بازرگانی به سه گروه تقسیم می شوند که عبارتند از: دولتی، تعاونی و خصوصی.</a:t>
            </a:r>
          </a:p>
          <a:p>
            <a:pPr marL="0" indent="0" algn="just" rtl="1">
              <a:buNone/>
            </a:pPr>
            <a:r>
              <a:rPr lang="fa-IR" sz="2400" dirty="0" smtClean="0">
                <a:cs typeface="0 Zar" panose="00000400000000000000" pitchFamily="2" charset="-78"/>
              </a:rPr>
              <a:t>اختلاف این سه گروه در اهداف و روش تصمیم گیری آنها می باشد:</a:t>
            </a:r>
          </a:p>
          <a:p>
            <a:pPr marL="457200" indent="-457200" algn="just" rtl="1">
              <a:buAutoNum type="arabicPeriod"/>
            </a:pPr>
            <a:r>
              <a:rPr lang="fa-IR" sz="2400" dirty="0" smtClean="0">
                <a:cs typeface="0 Zar" panose="00000400000000000000" pitchFamily="2" charset="-78"/>
              </a:rPr>
              <a:t>هدف بخش دولتی از فعالیت های بازرگانی معمولا متعدد بوده و منحصر به کسب سود نمی باشد.این اهداف به وسیله ی قانون و یا در اساسنامه ای برای هر عامل یا واحد فعالیت تعیین می شود.</a:t>
            </a:r>
          </a:p>
          <a:p>
            <a:pPr marL="457200" indent="-457200" algn="just" rtl="1">
              <a:buAutoNum type="arabicPeriod"/>
            </a:pPr>
            <a:r>
              <a:rPr lang="fa-IR" sz="2400" dirty="0" smtClean="0">
                <a:cs typeface="0 Zar" panose="00000400000000000000" pitchFamily="2" charset="-78"/>
              </a:rPr>
              <a:t>هدف بخش تعاونی، تحقق اهداف اعضا و رفع نیازهای مشترک آنها می باشد. در این بخش افراد برای نیل به هدف معینی با هم همکاری می نمایند.</a:t>
            </a:r>
          </a:p>
          <a:p>
            <a:pPr marL="457200" indent="-457200" algn="just" rtl="1">
              <a:buAutoNum type="arabicPeriod"/>
            </a:pPr>
            <a:r>
              <a:rPr lang="fa-IR" sz="2400" dirty="0" smtClean="0">
                <a:cs typeface="0 Zar" panose="00000400000000000000" pitchFamily="2" charset="-78"/>
              </a:rPr>
              <a:t>هدف بخش خصوصی از تولید و تجارت کسب سود است. این بخش متناسب با فرهنگ حاکم، شرایط اقتصادی کشور و قابلیت کارگزارانش تلاش می کند تا سود خود را در کوتاه مدت یا بلند مدت در یک واحد کسب و کار به حداکثر برساند.</a:t>
            </a:r>
          </a:p>
        </p:txBody>
      </p:sp>
    </p:spTree>
    <p:extLst>
      <p:ext uri="{BB962C8B-B14F-4D97-AF65-F5344CB8AC3E}">
        <p14:creationId xmlns:p14="http://schemas.microsoft.com/office/powerpoint/2010/main" val="215668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88640"/>
            <a:ext cx="8229600" cy="1143000"/>
          </a:xfr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ormAutofit/>
          </a:bodyPr>
          <a:lstStyle/>
          <a:p>
            <a:r>
              <a:rPr lang="fa-IR" b="1" dirty="0" smtClean="0">
                <a:effectLst>
                  <a:outerShdw blurRad="38100" dist="38100" dir="2700000" algn="tl">
                    <a:srgbClr val="000000">
                      <a:alpha val="43137"/>
                    </a:srgbClr>
                  </a:outerShdw>
                </a:effectLst>
                <a:cs typeface="0 Zar" panose="00000400000000000000" pitchFamily="2" charset="-78"/>
              </a:rPr>
              <a:t>نقش و دامنه ی خرید</a:t>
            </a:r>
            <a:endParaRPr lang="fa-IR" b="1" dirty="0">
              <a:effectLst>
                <a:outerShdw blurRad="38100" dist="38100" dir="2700000" algn="tl">
                  <a:srgbClr val="000000">
                    <a:alpha val="43137"/>
                  </a:srgbClr>
                </a:outerShdw>
              </a:effectLst>
              <a:cs typeface="0 Zar" panose="00000400000000000000" pitchFamily="2" charset="-78"/>
            </a:endParaRPr>
          </a:p>
        </p:txBody>
      </p:sp>
      <p:sp>
        <p:nvSpPr>
          <p:cNvPr id="4" name="Content Placeholder 3"/>
          <p:cNvSpPr>
            <a:spLocks noGrp="1"/>
          </p:cNvSpPr>
          <p:nvPr>
            <p:ph idx="1"/>
          </p:nvPr>
        </p:nvSpPr>
        <p:spPr>
          <a:xfrm>
            <a:off x="323528" y="1600201"/>
            <a:ext cx="8363272" cy="4925143"/>
          </a:xfrm>
        </p:spPr>
        <p:txBody>
          <a:bodyPr>
            <a:normAutofit lnSpcReduction="10000"/>
          </a:bodyPr>
          <a:lstStyle/>
          <a:p>
            <a:pPr marL="0" indent="0" algn="just" rtl="1">
              <a:buNone/>
            </a:pPr>
            <a:r>
              <a:rPr lang="fa-IR" sz="2400" dirty="0" smtClean="0">
                <a:cs typeface="0 Zar" panose="00000400000000000000" pitchFamily="2" charset="-78"/>
              </a:rPr>
              <a:t>یکی از علل گسترش و تحول در خرید را می توان تغییر در فعالیت های تجاری دانست که از وسعت و تنوع بیشتر محصولات، دوره عمر کوتاهتر انها، کیفیت استاندارد بالاتر آنها، آگاهی بیشتر مصرف کنندگان از بازارها و نیازها و رقبای موجود در بازار نشات می گیرد.</a:t>
            </a:r>
          </a:p>
          <a:p>
            <a:pPr marL="0" indent="0" algn="just" rtl="1">
              <a:buNone/>
            </a:pPr>
            <a:r>
              <a:rPr lang="fa-IR" sz="2400" dirty="0" smtClean="0">
                <a:cs typeface="0 Zar" panose="00000400000000000000" pitchFamily="2" charset="-78"/>
              </a:rPr>
              <a:t>یکی دیگر از علل تحول در خرید، مشتری مداری و بهره گیری ازروشهای پیشرفته ی مدیریت کیفیت فراگیر می باشد که توجه خود را به مردم و کیفیت طراحی محصول و فرایندها معطوف نموده اند.</a:t>
            </a:r>
          </a:p>
          <a:p>
            <a:pPr marL="0" indent="0" algn="just" rtl="1">
              <a:buNone/>
            </a:pPr>
            <a:r>
              <a:rPr lang="fa-IR" sz="2400" dirty="0" smtClean="0">
                <a:cs typeface="0 Zar" panose="00000400000000000000" pitchFamily="2" charset="-78"/>
              </a:rPr>
              <a:t>جهت بهره گیری صحیح از عرضه کنندگان محصول باید سعی شود تا اقدامات زیر انجام شود:</a:t>
            </a:r>
          </a:p>
          <a:p>
            <a:pPr marL="457200" indent="-457200" algn="just" rtl="1">
              <a:buAutoNum type="arabicPeriod"/>
            </a:pPr>
            <a:r>
              <a:rPr lang="fa-IR" sz="2400" dirty="0" smtClean="0">
                <a:cs typeface="0 Zar" panose="00000400000000000000" pitchFamily="2" charset="-78"/>
              </a:rPr>
              <a:t>خرید عمده به منظور اخذ تخفیفات کلی و کاهش هزینه های هر واحد محصولات </a:t>
            </a:r>
          </a:p>
          <a:p>
            <a:pPr marL="457200" indent="-457200" algn="just" rtl="1">
              <a:buAutoNum type="arabicPeriod"/>
            </a:pPr>
            <a:r>
              <a:rPr lang="fa-IR" sz="2400" dirty="0" smtClean="0">
                <a:cs typeface="0 Zar" panose="00000400000000000000" pitchFamily="2" charset="-78"/>
              </a:rPr>
              <a:t>بالا نگهداشتن سطح موجودی به منظور در دسترس بودن کالا و جبران پایین بودن کیفیت کالاهای جایگزین .</a:t>
            </a:r>
          </a:p>
          <a:p>
            <a:pPr marL="457200" indent="-457200" algn="just" rtl="1">
              <a:buAutoNum type="arabicPeriod"/>
            </a:pPr>
            <a:r>
              <a:rPr lang="fa-IR" sz="2400" dirty="0" smtClean="0">
                <a:cs typeface="0 Zar" panose="00000400000000000000" pitchFamily="2" charset="-78"/>
              </a:rPr>
              <a:t>عدم تعهد بلندمدت و سرمایه گذاری در فرآیند سفارش دهی و ایجاد نظام مناسب جهت مقابله با تعداد سفارشهای مورد نیاز خرید.</a:t>
            </a:r>
          </a:p>
          <a:p>
            <a:pPr marL="457200" indent="-457200" algn="just" rtl="1">
              <a:buAutoNum type="arabicPeriod"/>
            </a:pPr>
            <a:endParaRPr lang="fa-IR" sz="2400" dirty="0" smtClean="0">
              <a:cs typeface="0 Zar" panose="00000400000000000000" pitchFamily="2" charset="-78"/>
            </a:endParaRPr>
          </a:p>
        </p:txBody>
      </p:sp>
    </p:spTree>
    <p:extLst>
      <p:ext uri="{BB962C8B-B14F-4D97-AF65-F5344CB8AC3E}">
        <p14:creationId xmlns:p14="http://schemas.microsoft.com/office/powerpoint/2010/main" val="3631753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Apex">
  <a:themeElements>
    <a:clrScheme name="Custom 1">
      <a:dk1>
        <a:srgbClr val="000054"/>
      </a:dk1>
      <a:lt1>
        <a:srgbClr val="EAEAEA"/>
      </a:lt1>
      <a:dk2>
        <a:srgbClr val="00007A"/>
      </a:dk2>
      <a:lt2>
        <a:srgbClr val="729900"/>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7127</TotalTime>
  <Words>1993</Words>
  <Application>Microsoft Office PowerPoint</Application>
  <PresentationFormat>On-screen Show (4:3)</PresentationFormat>
  <Paragraphs>122</Paragraphs>
  <Slides>18</Slides>
  <Notes>0</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18</vt:i4>
      </vt:variant>
    </vt:vector>
  </HeadingPairs>
  <TitlesOfParts>
    <vt:vector size="38" baseType="lpstr">
      <vt:lpstr>0 Zar</vt:lpstr>
      <vt:lpstr>Arial</vt:lpstr>
      <vt:lpstr>B Mitra</vt:lpstr>
      <vt:lpstr>B Ziba</vt:lpstr>
      <vt:lpstr>Book Antiqua</vt:lpstr>
      <vt:lpstr>Calibri</vt:lpstr>
      <vt:lpstr>Lucida Sans</vt:lpstr>
      <vt:lpstr>Lucida Sans Unicode</vt:lpstr>
      <vt:lpstr>Tahoma</vt:lpstr>
      <vt:lpstr>Times New Roman</vt:lpstr>
      <vt:lpstr>Trebuchet MS</vt:lpstr>
      <vt:lpstr>Verdana</vt:lpstr>
      <vt:lpstr>Wingdings</vt:lpstr>
      <vt:lpstr>Wingdings 2</vt:lpstr>
      <vt:lpstr>Wingdings 3</vt:lpstr>
      <vt:lpstr>Office Theme</vt:lpstr>
      <vt:lpstr>Apex</vt:lpstr>
      <vt:lpstr>1_Apex</vt:lpstr>
      <vt:lpstr>Concourse</vt:lpstr>
      <vt:lpstr>1_Opulent</vt:lpstr>
      <vt:lpstr>PowerPoint Presentation</vt:lpstr>
      <vt:lpstr>PowerPoint Presentation</vt:lpstr>
      <vt:lpstr>PowerPoint Presentation</vt:lpstr>
      <vt:lpstr>اهداف و مدل های اقتصاد کلان</vt:lpstr>
      <vt:lpstr>بازرگانی داخلی و خارجی</vt:lpstr>
      <vt:lpstr>اصول سیاست بازرگانی</vt:lpstr>
      <vt:lpstr>مقررات عمومی صادرات و واردات</vt:lpstr>
      <vt:lpstr>تشکیلات و سازمان کسب و کار در ایران </vt:lpstr>
      <vt:lpstr>نقش و دامنه ی خرید</vt:lpstr>
      <vt:lpstr>اهمیت اقلام خرید </vt:lpstr>
      <vt:lpstr>مشخصات محصولات موضوع خرید</vt:lpstr>
      <vt:lpstr>زمان مناسب خرید</vt:lpstr>
      <vt:lpstr>مدیریت عرضه کنندگان</vt:lpstr>
      <vt:lpstr>قیمت گذاری خرید</vt:lpstr>
      <vt:lpstr>ابزارهای تحلیل قیمت</vt:lpstr>
      <vt:lpstr>خریدهای سرمایه ای </vt:lpstr>
      <vt:lpstr>معیارهای ارزیابی عملکرد عرضه کنندگان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مشاوره ازدواج</dc:title>
  <dc:subject>مربی خانواده</dc:subject>
  <dc:creator>دکتر محمد علی جمشیدی</dc:creator>
  <cp:keywords>ازدواج</cp:keywords>
  <cp:lastModifiedBy>Class Learning</cp:lastModifiedBy>
  <cp:revision>226</cp:revision>
  <dcterms:created xsi:type="dcterms:W3CDTF">2006-08-16T00:00:00Z</dcterms:created>
  <dcterms:modified xsi:type="dcterms:W3CDTF">2013-01-20T02:15:28Z</dcterms:modified>
  <cp:contentStatus>121212</cp:contentStatus>
</cp:coreProperties>
</file>