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3429" y="1102858"/>
            <a:ext cx="7766936" cy="1646302"/>
          </a:xfrm>
        </p:spPr>
        <p:txBody>
          <a:bodyPr/>
          <a:lstStyle/>
          <a:p>
            <a:pPr algn="ctr"/>
            <a:r>
              <a:rPr lang="fa-IR" sz="3200" dirty="0" smtClean="0"/>
              <a:t>اصول حسابرسی1</a:t>
            </a:r>
            <a:endParaRPr lang="fa-IR" sz="3200" dirty="0"/>
          </a:p>
        </p:txBody>
      </p:sp>
    </p:spTree>
    <p:extLst>
      <p:ext uri="{BB962C8B-B14F-4D97-AF65-F5344CB8AC3E}">
        <p14:creationId xmlns:p14="http://schemas.microsoft.com/office/powerpoint/2010/main" val="4242027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77334" y="161365"/>
            <a:ext cx="8596668" cy="6513755"/>
          </a:xfrm>
        </p:spPr>
        <p:txBody>
          <a:bodyPr>
            <a:normAutofit lnSpcReduction="10000"/>
          </a:bodyPr>
          <a:lstStyle/>
          <a:p>
            <a:pPr marL="0" indent="0">
              <a:buNone/>
            </a:pPr>
            <a:endParaRPr lang="en-US" dirty="0"/>
          </a:p>
          <a:p>
            <a:pPr marL="0" indent="0" algn="ctr">
              <a:buNone/>
            </a:pPr>
            <a:r>
              <a:rPr lang="fa-IR" sz="2200" dirty="0"/>
              <a:t>سوالات فصل چهارم </a:t>
            </a:r>
            <a:endParaRPr lang="en-US" sz="2200" dirty="0"/>
          </a:p>
          <a:p>
            <a:pPr marL="0" lvl="0" indent="0">
              <a:buNone/>
            </a:pPr>
            <a:r>
              <a:rPr lang="fa-IR" sz="1700" dirty="0" smtClean="0"/>
              <a:t>1-استاندارد </a:t>
            </a:r>
            <a:r>
              <a:rPr lang="fa-IR" sz="1700" dirty="0"/>
              <a:t>های پذریفته شده حسابرسی را تعریف کنید؟</a:t>
            </a:r>
            <a:endParaRPr lang="en-US" sz="1700" dirty="0"/>
          </a:p>
          <a:p>
            <a:pPr marL="0" indent="0">
              <a:buNone/>
            </a:pPr>
            <a:r>
              <a:rPr lang="en-US" sz="1700" dirty="0"/>
              <a:t> </a:t>
            </a:r>
          </a:p>
          <a:p>
            <a:pPr marL="0" lvl="0" indent="0">
              <a:buNone/>
            </a:pPr>
            <a:r>
              <a:rPr lang="fa-IR" sz="1700" dirty="0" smtClean="0"/>
              <a:t>2-استاندارد </a:t>
            </a:r>
            <a:r>
              <a:rPr lang="fa-IR" sz="1700" dirty="0"/>
              <a:t>های ده گانه پذیرفته شده حسابرسی را نام ببرید؟</a:t>
            </a:r>
            <a:endParaRPr lang="en-US" sz="1700" dirty="0"/>
          </a:p>
          <a:p>
            <a:pPr marL="0" indent="0">
              <a:buNone/>
            </a:pPr>
            <a:r>
              <a:rPr lang="en-US" sz="1700" dirty="0"/>
              <a:t> </a:t>
            </a:r>
          </a:p>
          <a:p>
            <a:pPr marL="0" lvl="0" indent="0">
              <a:buNone/>
            </a:pPr>
            <a:r>
              <a:rPr lang="fa-IR" sz="1700" dirty="0" smtClean="0"/>
              <a:t>3-منظور </a:t>
            </a:r>
            <a:r>
              <a:rPr lang="fa-IR" sz="1700" dirty="0"/>
              <a:t>از استاندارد های عمومی چیست؟</a:t>
            </a:r>
            <a:endParaRPr lang="en-US" sz="1700" dirty="0"/>
          </a:p>
          <a:p>
            <a:pPr marL="0" indent="0">
              <a:buNone/>
            </a:pPr>
            <a:r>
              <a:rPr lang="en-US" sz="1700" dirty="0"/>
              <a:t> </a:t>
            </a:r>
          </a:p>
          <a:p>
            <a:pPr marL="0" lvl="0" indent="0">
              <a:buNone/>
            </a:pPr>
            <a:r>
              <a:rPr lang="fa-IR" sz="1700" dirty="0" smtClean="0"/>
              <a:t>4-استاندارد </a:t>
            </a:r>
            <a:r>
              <a:rPr lang="fa-IR" sz="1700" dirty="0"/>
              <a:t>های عمومی شامل چه مواردی میباشد؟</a:t>
            </a:r>
            <a:endParaRPr lang="en-US" sz="1700" dirty="0"/>
          </a:p>
          <a:p>
            <a:pPr marL="0" indent="0">
              <a:buNone/>
            </a:pPr>
            <a:r>
              <a:rPr lang="en-US" sz="1700" dirty="0"/>
              <a:t> </a:t>
            </a:r>
          </a:p>
          <a:p>
            <a:pPr marL="0" lvl="0" indent="0">
              <a:buNone/>
            </a:pPr>
            <a:r>
              <a:rPr lang="fa-IR" sz="1700" dirty="0" smtClean="0"/>
              <a:t>5-منظور </a:t>
            </a:r>
            <a:r>
              <a:rPr lang="fa-IR" sz="1700" dirty="0"/>
              <a:t>از استاندارهای اجرای عملیات چیست؟</a:t>
            </a:r>
            <a:endParaRPr lang="en-US" sz="1700" dirty="0"/>
          </a:p>
          <a:p>
            <a:pPr marL="0" indent="0">
              <a:buNone/>
            </a:pPr>
            <a:r>
              <a:rPr lang="en-US" sz="1700" dirty="0"/>
              <a:t> </a:t>
            </a:r>
          </a:p>
          <a:p>
            <a:pPr marL="0" lvl="0" indent="0">
              <a:buNone/>
            </a:pPr>
            <a:r>
              <a:rPr lang="fa-IR" sz="1700" dirty="0" smtClean="0"/>
              <a:t>6-استاندارهای </a:t>
            </a:r>
            <a:r>
              <a:rPr lang="fa-IR" sz="1700" dirty="0"/>
              <a:t>اجرای عملیات شامل چه مواردی می باشد؟</a:t>
            </a:r>
            <a:endParaRPr lang="en-US" sz="1700" dirty="0"/>
          </a:p>
          <a:p>
            <a:pPr marL="0" indent="0">
              <a:buNone/>
            </a:pPr>
            <a:r>
              <a:rPr lang="en-US" sz="1700" dirty="0"/>
              <a:t> </a:t>
            </a:r>
          </a:p>
          <a:p>
            <a:pPr marL="0" lvl="0" indent="0">
              <a:buNone/>
            </a:pPr>
            <a:r>
              <a:rPr lang="fa-IR" sz="1700" dirty="0" smtClean="0"/>
              <a:t>7-منظور </a:t>
            </a:r>
            <a:r>
              <a:rPr lang="fa-IR" sz="1700" dirty="0"/>
              <a:t>از استانداردهای گزارشگری چیست؟</a:t>
            </a:r>
            <a:endParaRPr lang="en-US" sz="1700" dirty="0"/>
          </a:p>
          <a:p>
            <a:pPr marL="0" indent="0">
              <a:buNone/>
            </a:pPr>
            <a:r>
              <a:rPr lang="en-US" sz="1700" dirty="0"/>
              <a:t> </a:t>
            </a:r>
          </a:p>
          <a:p>
            <a:pPr marL="0" indent="0">
              <a:buNone/>
            </a:pPr>
            <a:r>
              <a:rPr lang="fa-IR" sz="1700" dirty="0" smtClean="0"/>
              <a:t>8-استاندارد </a:t>
            </a:r>
            <a:r>
              <a:rPr lang="fa-IR" sz="1700" dirty="0"/>
              <a:t>های گزارشگری شامل چه مواردی می باشد؟</a:t>
            </a:r>
            <a:endParaRPr lang="fa-IR" sz="1700" dirty="0"/>
          </a:p>
        </p:txBody>
      </p:sp>
    </p:spTree>
    <p:extLst>
      <p:ext uri="{BB962C8B-B14F-4D97-AF65-F5344CB8AC3E}">
        <p14:creationId xmlns:p14="http://schemas.microsoft.com/office/powerpoint/2010/main" val="1150355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880" y="688490"/>
            <a:ext cx="8596668" cy="5497158"/>
          </a:xfrm>
        </p:spPr>
        <p:txBody>
          <a:bodyPr>
            <a:normAutofit/>
          </a:bodyPr>
          <a:lstStyle/>
          <a:p>
            <a:pPr marL="0" lvl="0" indent="0">
              <a:buNone/>
            </a:pPr>
            <a:r>
              <a:rPr lang="fa-IR" dirty="0" smtClean="0"/>
              <a:t>9</a:t>
            </a:r>
            <a:r>
              <a:rPr lang="fa-IR" sz="1600" dirty="0" smtClean="0"/>
              <a:t>-انواع </a:t>
            </a:r>
            <a:r>
              <a:rPr lang="fa-IR" sz="1600" dirty="0"/>
              <a:t>حسابرسی را نام ببرید؟</a:t>
            </a:r>
            <a:endParaRPr lang="en-US" sz="1600" dirty="0"/>
          </a:p>
          <a:p>
            <a:pPr marL="0" indent="0">
              <a:buNone/>
            </a:pPr>
            <a:r>
              <a:rPr lang="en-US" sz="1600" dirty="0"/>
              <a:t> </a:t>
            </a:r>
          </a:p>
          <a:p>
            <a:pPr marL="0" lvl="0" indent="0">
              <a:buNone/>
            </a:pPr>
            <a:r>
              <a:rPr lang="fa-IR" sz="1600" dirty="0" smtClean="0"/>
              <a:t>10-منظور </a:t>
            </a:r>
            <a:r>
              <a:rPr lang="fa-IR" sz="1600" dirty="0"/>
              <a:t>ازحسابرسی صورت های مالی چیست؟</a:t>
            </a:r>
            <a:endParaRPr lang="en-US" sz="1600" dirty="0"/>
          </a:p>
          <a:p>
            <a:pPr marL="0" indent="0">
              <a:buNone/>
            </a:pPr>
            <a:endParaRPr lang="en-US" sz="1600" dirty="0"/>
          </a:p>
          <a:p>
            <a:pPr marL="0" lvl="0" indent="0">
              <a:buNone/>
            </a:pPr>
            <a:r>
              <a:rPr lang="fa-IR" sz="1600" dirty="0" smtClean="0"/>
              <a:t>11-منظور </a:t>
            </a:r>
            <a:r>
              <a:rPr lang="fa-IR" sz="1600" dirty="0"/>
              <a:t>از حسابرسی رعایت چیست؟</a:t>
            </a:r>
            <a:endParaRPr lang="en-US" sz="1600" dirty="0"/>
          </a:p>
          <a:p>
            <a:pPr marL="0" indent="0">
              <a:buNone/>
            </a:pPr>
            <a:endParaRPr lang="en-US" sz="1600" dirty="0"/>
          </a:p>
          <a:p>
            <a:pPr marL="0" lvl="0" indent="0">
              <a:buNone/>
            </a:pPr>
            <a:r>
              <a:rPr lang="fa-IR" sz="1600" dirty="0" smtClean="0"/>
              <a:t>12-منظور </a:t>
            </a:r>
            <a:r>
              <a:rPr lang="fa-IR" sz="1600" dirty="0"/>
              <a:t>از حسابرسی عملیاتی چیست؟</a:t>
            </a:r>
            <a:endParaRPr lang="en-US" sz="1600" dirty="0"/>
          </a:p>
          <a:p>
            <a:pPr marL="0" indent="0">
              <a:buNone/>
            </a:pPr>
            <a:endParaRPr lang="en-US" sz="1600" dirty="0"/>
          </a:p>
          <a:p>
            <a:pPr marL="0" lvl="0" indent="0">
              <a:buNone/>
            </a:pPr>
            <a:r>
              <a:rPr lang="fa-IR" sz="1600" dirty="0" smtClean="0"/>
              <a:t>13-هدف </a:t>
            </a:r>
            <a:r>
              <a:rPr lang="fa-IR" sz="1600" dirty="0"/>
              <a:t>از حسابرسی عملیاتی چیست؟</a:t>
            </a:r>
            <a:endParaRPr lang="en-US" sz="1600" dirty="0"/>
          </a:p>
          <a:p>
            <a:pPr marL="0" indent="0">
              <a:buNone/>
            </a:pPr>
            <a:endParaRPr lang="en-US" sz="1600" dirty="0"/>
          </a:p>
          <a:p>
            <a:pPr marL="0" lvl="0" indent="0">
              <a:buNone/>
            </a:pPr>
            <a:r>
              <a:rPr lang="fa-IR" sz="1600" dirty="0" smtClean="0"/>
              <a:t>14-اعتبار </a:t>
            </a:r>
            <a:r>
              <a:rPr lang="fa-IR" sz="1600" dirty="0"/>
              <a:t>دادن به صورت های مالی چیست؟</a:t>
            </a:r>
            <a:endParaRPr lang="en-US" sz="1600" dirty="0"/>
          </a:p>
          <a:p>
            <a:pPr marL="0" indent="0">
              <a:buNone/>
            </a:pPr>
            <a:endParaRPr lang="en-US" sz="1600" dirty="0"/>
          </a:p>
          <a:p>
            <a:pPr marL="0" lvl="0" indent="0">
              <a:buNone/>
            </a:pPr>
            <a:r>
              <a:rPr lang="fa-IR" sz="1600" dirty="0" smtClean="0"/>
              <a:t>15-اعتبار </a:t>
            </a:r>
            <a:r>
              <a:rPr lang="fa-IR" sz="1600" dirty="0"/>
              <a:t>دهی شامل چند مرحله مجزا است؟ توضیح دهید.</a:t>
            </a:r>
            <a:endParaRPr lang="en-US" sz="1600" dirty="0"/>
          </a:p>
          <a:p>
            <a:pPr marL="0" indent="0" algn="l">
              <a:buNone/>
            </a:pPr>
            <a:r>
              <a:rPr lang="fa-IR" dirty="0"/>
              <a:t> </a:t>
            </a:r>
            <a:r>
              <a:rPr lang="fa-IR" dirty="0" smtClean="0"/>
              <a:t>پایان</a:t>
            </a:r>
            <a:endParaRPr lang="en-US" dirty="0"/>
          </a:p>
          <a:p>
            <a:endParaRPr lang="fa-IR" dirty="0"/>
          </a:p>
        </p:txBody>
      </p:sp>
    </p:spTree>
    <p:extLst>
      <p:ext uri="{BB962C8B-B14F-4D97-AF65-F5344CB8AC3E}">
        <p14:creationId xmlns:p14="http://schemas.microsoft.com/office/powerpoint/2010/main" val="1040183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webfa.ir/wp-content/uploads/2015/03/besm_91.gif"/>
          <p:cNvPicPr>
            <a:picLocks noGrp="1"/>
          </p:cNvPicPr>
          <p:nvPr>
            <p:ph idx="1"/>
          </p:nvPr>
        </p:nvPicPr>
        <p:blipFill>
          <a:blip r:embed="rId2" cstate="print"/>
          <a:srcRect/>
          <a:stretch>
            <a:fillRect/>
          </a:stretch>
        </p:blipFill>
        <p:spPr bwMode="auto">
          <a:xfrm>
            <a:off x="3427932" y="536576"/>
            <a:ext cx="3682874" cy="5713618"/>
          </a:xfrm>
          <a:prstGeom prst="rect">
            <a:avLst/>
          </a:prstGeom>
          <a:noFill/>
          <a:ln w="9525">
            <a:noFill/>
            <a:miter lim="800000"/>
            <a:headEnd/>
            <a:tailEnd/>
          </a:ln>
        </p:spPr>
      </p:pic>
    </p:spTree>
    <p:extLst>
      <p:ext uri="{BB962C8B-B14F-4D97-AF65-F5344CB8AC3E}">
        <p14:creationId xmlns:p14="http://schemas.microsoft.com/office/powerpoint/2010/main" val="2921512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065468"/>
            <a:ext cx="8918488" cy="4399878"/>
          </a:xfrm>
        </p:spPr>
        <p:txBody>
          <a:bodyPr/>
          <a:lstStyle/>
          <a:p>
            <a:pPr marL="0" indent="0" algn="ctr">
              <a:buNone/>
            </a:pPr>
            <a:r>
              <a:rPr lang="fa-IR" b="1" dirty="0"/>
              <a:t>رشته : حسابداری </a:t>
            </a:r>
            <a:r>
              <a:rPr lang="fa-IR" b="1" dirty="0" smtClean="0"/>
              <a:t>بازرگانی</a:t>
            </a:r>
            <a:endParaRPr lang="en-US" dirty="0"/>
          </a:p>
          <a:p>
            <a:pPr marL="0" indent="0" algn="ctr">
              <a:buNone/>
            </a:pPr>
            <a:r>
              <a:rPr lang="fa-IR" b="1" dirty="0"/>
              <a:t>دانشکده فنی زهرایی میبدی</a:t>
            </a:r>
            <a:endParaRPr lang="en-US" dirty="0"/>
          </a:p>
          <a:p>
            <a:pPr marL="0" indent="0" algn="ctr">
              <a:buNone/>
            </a:pPr>
            <a:r>
              <a:rPr lang="fa-IR" b="1" dirty="0"/>
              <a:t>مدرس: </a:t>
            </a:r>
            <a:r>
              <a:rPr lang="fa-IR" b="1" dirty="0" smtClean="0"/>
              <a:t>استادرضیه </a:t>
            </a:r>
            <a:r>
              <a:rPr lang="fa-IR" b="1" dirty="0"/>
              <a:t>امامی </a:t>
            </a:r>
            <a:r>
              <a:rPr lang="fa-IR" b="1" dirty="0" smtClean="0"/>
              <a:t>میبدی    </a:t>
            </a:r>
            <a:endParaRPr lang="fa-IR" dirty="0"/>
          </a:p>
        </p:txBody>
      </p:sp>
      <p:sp>
        <p:nvSpPr>
          <p:cNvPr id="6" name="Rectangle 5"/>
          <p:cNvSpPr/>
          <p:nvPr/>
        </p:nvSpPr>
        <p:spPr>
          <a:xfrm>
            <a:off x="3022900" y="3459487"/>
            <a:ext cx="890022" cy="369332"/>
          </a:xfrm>
          <a:prstGeom prst="rect">
            <a:avLst/>
          </a:prstGeom>
        </p:spPr>
        <p:txBody>
          <a:bodyPr wrap="square">
            <a:spAutoFit/>
          </a:bodyPr>
          <a:lstStyle/>
          <a:p>
            <a:r>
              <a:rPr lang="fa-IR" b="1" dirty="0">
                <a:latin typeface="Calibri" panose="020F0502020204030204" pitchFamily="34" charset="0"/>
                <a:ea typeface="Calibri" panose="020F0502020204030204" pitchFamily="34" charset="0"/>
                <a:cs typeface="B Nazanin" panose="00000400000000000000" pitchFamily="2" charset="-78"/>
              </a:rPr>
              <a:t>بهمن 98</a:t>
            </a:r>
            <a:endParaRPr lang="fa-IR" dirty="0"/>
          </a:p>
        </p:txBody>
      </p:sp>
      <p:pic>
        <p:nvPicPr>
          <p:cNvPr id="7" name="Picture 2" descr="نتیجه تصویری برای ارم دانشکده فنی دخترانه زهرایی"/>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7632" y="297366"/>
            <a:ext cx="1866900" cy="161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499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606" y="989704"/>
            <a:ext cx="8596668" cy="4840941"/>
          </a:xfrm>
        </p:spPr>
        <p:txBody>
          <a:bodyPr>
            <a:normAutofit/>
          </a:bodyPr>
          <a:lstStyle/>
          <a:p>
            <a:pPr marL="0" indent="0" algn="ctr">
              <a:buNone/>
            </a:pPr>
            <a:r>
              <a:rPr lang="fa-IR" b="1" dirty="0" smtClean="0"/>
              <a:t>فصل </a:t>
            </a:r>
            <a:r>
              <a:rPr lang="fa-IR" b="1" dirty="0"/>
              <a:t>چهارم </a:t>
            </a:r>
            <a:r>
              <a:rPr lang="fa-IR" b="1" dirty="0" smtClean="0"/>
              <a:t>:</a:t>
            </a:r>
            <a:r>
              <a:rPr lang="fa-IR" sz="2000" b="1" dirty="0" smtClean="0"/>
              <a:t>استاندارد </a:t>
            </a:r>
            <a:r>
              <a:rPr lang="fa-IR" sz="2000" b="1" dirty="0"/>
              <a:t>های پذیرفته شده حسابرسی</a:t>
            </a:r>
            <a:endParaRPr lang="en-US" sz="2000" dirty="0"/>
          </a:p>
          <a:p>
            <a:pPr marL="0" indent="0" algn="ctr">
              <a:buNone/>
            </a:pPr>
            <a:r>
              <a:rPr lang="fa-IR" b="1" dirty="0"/>
              <a:t>عناوین:</a:t>
            </a:r>
            <a:endParaRPr lang="en-US" dirty="0"/>
          </a:p>
          <a:p>
            <a:pPr marL="0" indent="0">
              <a:buNone/>
            </a:pPr>
            <a:r>
              <a:rPr lang="fa-IR" sz="1600" b="1" dirty="0"/>
              <a:t>الف- استاندارد های عمومی </a:t>
            </a:r>
            <a:endParaRPr lang="en-US" sz="1600" dirty="0"/>
          </a:p>
          <a:p>
            <a:pPr marL="0" indent="0">
              <a:buNone/>
            </a:pPr>
            <a:r>
              <a:rPr lang="fa-IR" sz="1600" b="1" dirty="0" smtClean="0"/>
              <a:t>ب- استاندارد های اجرای عملیات </a:t>
            </a:r>
            <a:endParaRPr lang="en-US" sz="1600" dirty="0" smtClean="0"/>
          </a:p>
          <a:p>
            <a:pPr marL="0" indent="0">
              <a:buNone/>
            </a:pPr>
            <a:r>
              <a:rPr lang="fa-IR" sz="1600" b="1" dirty="0" smtClean="0"/>
              <a:t>ج- </a:t>
            </a:r>
            <a:r>
              <a:rPr lang="fa-IR" sz="1600" b="1" dirty="0"/>
              <a:t>استاندارد های گزارشگری</a:t>
            </a:r>
            <a:endParaRPr lang="en-US" sz="1600" dirty="0"/>
          </a:p>
          <a:p>
            <a:pPr marL="0" indent="0">
              <a:buNone/>
            </a:pPr>
            <a:r>
              <a:rPr lang="fa-IR" sz="2000" b="1" dirty="0"/>
              <a:t>انواع حسابرسی</a:t>
            </a:r>
            <a:endParaRPr lang="en-US" sz="2000" dirty="0"/>
          </a:p>
          <a:p>
            <a:pPr marL="0" indent="0">
              <a:buNone/>
            </a:pPr>
            <a:r>
              <a:rPr lang="fa-IR" sz="1600" b="1" dirty="0"/>
              <a:t>الف- حسابرسی صورت های مالی</a:t>
            </a:r>
            <a:endParaRPr lang="en-US" sz="1600" dirty="0"/>
          </a:p>
          <a:p>
            <a:pPr marL="0" indent="0">
              <a:buNone/>
            </a:pPr>
            <a:r>
              <a:rPr lang="fa-IR" sz="1600" b="1" dirty="0"/>
              <a:t>ب- حسابرسی رعایت</a:t>
            </a:r>
            <a:endParaRPr lang="en-US" sz="1600" dirty="0"/>
          </a:p>
          <a:p>
            <a:pPr marL="0" indent="0">
              <a:buNone/>
            </a:pPr>
            <a:r>
              <a:rPr lang="fa-IR" sz="1600" b="1" dirty="0"/>
              <a:t>ج- حسابرسی عملیاتی</a:t>
            </a:r>
            <a:endParaRPr lang="en-US" sz="1600" dirty="0"/>
          </a:p>
          <a:p>
            <a:pPr marL="0" indent="0">
              <a:buNone/>
            </a:pPr>
            <a:r>
              <a:rPr lang="fa-IR" b="1" dirty="0"/>
              <a:t>نقش اعتبار دهی حسابرسی</a:t>
            </a:r>
            <a:endParaRPr lang="en-US" dirty="0"/>
          </a:p>
          <a:p>
            <a:endParaRPr lang="fa-IR" dirty="0"/>
          </a:p>
        </p:txBody>
      </p:sp>
    </p:spTree>
    <p:extLst>
      <p:ext uri="{BB962C8B-B14F-4D97-AF65-F5344CB8AC3E}">
        <p14:creationId xmlns:p14="http://schemas.microsoft.com/office/powerpoint/2010/main" val="3447112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122" y="462580"/>
            <a:ext cx="8596668" cy="5938222"/>
          </a:xfrm>
        </p:spPr>
        <p:txBody>
          <a:bodyPr>
            <a:normAutofit/>
          </a:bodyPr>
          <a:lstStyle/>
          <a:p>
            <a:pPr marL="0" indent="0">
              <a:buNone/>
            </a:pPr>
            <a:endParaRPr lang="en-US" sz="1600" dirty="0"/>
          </a:p>
          <a:p>
            <a:pPr marL="0" indent="0">
              <a:buNone/>
            </a:pPr>
            <a:r>
              <a:rPr lang="fa-IR" sz="1600" dirty="0"/>
              <a:t>استانداردهای پذیرفته شده حسابرسی مجموعه قواعد، ضوابط و معیارهایی است که حسابرسان به منظور افزایش کیفیت کار و ایجاد هماهنگی در نحوه رسیدگی های اعضای حرفه خو ملزم به رعایت آنها میباشند. در کشور ما استاندارد های پذیرفته شده سایر کشورها پذیرفته میشود. استاندارد های ده گانه پذیرفته شده حسابرسی عبارتند از </a:t>
            </a:r>
            <a:r>
              <a:rPr lang="fa-IR" sz="1600" b="1" dirty="0"/>
              <a:t>:</a:t>
            </a:r>
            <a:endParaRPr lang="en-US" sz="1600" dirty="0"/>
          </a:p>
          <a:p>
            <a:pPr marL="0" indent="0">
              <a:buNone/>
            </a:pPr>
            <a:r>
              <a:rPr lang="fa-IR" sz="1600" b="1" dirty="0"/>
              <a:t>الف) استاندارد های عمومی : </a:t>
            </a:r>
            <a:r>
              <a:rPr lang="fa-IR" sz="1600" dirty="0"/>
              <a:t>تعیین کننده باید ها و نباید ها ی اخلاقی و خصوصیات شخصی حسابرسی از لحاظ تخصص ، حسن شهرت و موازین حرفه ای هستند. به عبارت دیگر استانداردهای عمومی و مربوط به خصوصیات حسابرسی مستقل است وعبارتند از :</a:t>
            </a:r>
            <a:endParaRPr lang="en-US" sz="1600" dirty="0"/>
          </a:p>
          <a:p>
            <a:pPr marL="0" indent="0">
              <a:buNone/>
            </a:pPr>
            <a:r>
              <a:rPr lang="fa-IR" sz="1600" dirty="0"/>
              <a:t>1-رسیدگی باید توسط فرد یا افرادی صورت گیرد که دارای صلاحیت و آموزش دیدگی فنی به عنوان حسابرس باشند(تحصیلات آکادمیک)</a:t>
            </a:r>
            <a:endParaRPr lang="en-US" sz="1600" dirty="0"/>
          </a:p>
          <a:p>
            <a:pPr marL="0" indent="0">
              <a:buNone/>
            </a:pPr>
            <a:r>
              <a:rPr lang="fa-IR" sz="1600" dirty="0"/>
              <a:t>2- حسابرسان باید در تمام مراحل اجرای حسابرسی استقلال رای خود را حفظ کنند.</a:t>
            </a:r>
            <a:endParaRPr lang="en-US" sz="1600" dirty="0"/>
          </a:p>
          <a:p>
            <a:pPr marL="0" indent="0">
              <a:buNone/>
            </a:pPr>
            <a:r>
              <a:rPr lang="fa-IR" sz="1600" dirty="0"/>
              <a:t>3- حسابرسان باید دراجرای رسیدگی ها و تهیه گزارشات مراقبت های حرفه ای لازم را به عمل آورند. دقت لازم در زمینه هر کار حرفه ای اهمیت بسزایی دارد. به عنوان مثال اگر پزشک دقت حرفه ای لازم رابرای بیماران خود به کار نبرد، به عنوان قصور و سهل انگاری در انجام وظیفه قابل پیگرد و تعقیب خواهد بود. در حسابرسی نیز اعمال حسابرسان تابع همین اصول است .</a:t>
            </a:r>
            <a:endParaRPr lang="en-US" sz="1600" dirty="0"/>
          </a:p>
          <a:p>
            <a:pPr marL="0" indent="0">
              <a:buNone/>
            </a:pPr>
            <a:r>
              <a:rPr lang="fa-IR" sz="1600" b="1" dirty="0"/>
              <a:t>ب) استاندارد های اجرای عملیات: </a:t>
            </a:r>
            <a:r>
              <a:rPr lang="fa-IR" sz="1600" dirty="0"/>
              <a:t>که مربوط به جمع آوری اطلاعات به عنوان مبنایی برای اظهار نظر میباشند، مواردی را منعکس می سازند که حسابرس باید در حین انجام رسیدگی های خود مورد توجه قرار دهد و رعایت کند که عبارتند از: </a:t>
            </a:r>
            <a:endParaRPr lang="fa-IR" sz="1600" dirty="0"/>
          </a:p>
        </p:txBody>
      </p:sp>
    </p:spTree>
    <p:extLst>
      <p:ext uri="{BB962C8B-B14F-4D97-AF65-F5344CB8AC3E}">
        <p14:creationId xmlns:p14="http://schemas.microsoft.com/office/powerpoint/2010/main" val="274523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2939" y="557700"/>
            <a:ext cx="8596668" cy="5714008"/>
          </a:xfrm>
        </p:spPr>
        <p:txBody>
          <a:bodyPr>
            <a:normAutofit/>
          </a:bodyPr>
          <a:lstStyle/>
          <a:p>
            <a:pPr marL="0" indent="0">
              <a:buNone/>
            </a:pPr>
            <a:r>
              <a:rPr lang="fa-IR" sz="1600" dirty="0" smtClean="0"/>
              <a:t>1- </a:t>
            </a:r>
            <a:r>
              <a:rPr lang="fa-IR" sz="1600" dirty="0"/>
              <a:t>عملیات حسابرسی باید به نحوی مناسب و کافی برنامه ریزی شود ودر صورتی که درانجام این عملیات از کارکنان صاحب کار استفاده میشود این افراد باید تحت سرپرستی </a:t>
            </a:r>
            <a:r>
              <a:rPr lang="fa-IR" sz="1600" dirty="0" smtClean="0"/>
              <a:t>ونظارت </a:t>
            </a:r>
            <a:r>
              <a:rPr lang="fa-IR" sz="1600" dirty="0"/>
              <a:t>کافی قرار گیرند. </a:t>
            </a:r>
            <a:endParaRPr lang="en-US" sz="1600" dirty="0"/>
          </a:p>
          <a:p>
            <a:pPr marL="0" indent="0">
              <a:buNone/>
            </a:pPr>
            <a:r>
              <a:rPr lang="fa-IR" sz="1600" dirty="0" smtClean="0"/>
              <a:t>2- سیستم کنترل های داخلی موجود در موسسه مورد رسیدگی باید مورد مطالعه، بررسی و ارزیابی قرار گیرد تا با توجه به نتایج حاصله برنامه ریزی حسابرسی زمانبندی ومیزان آزمون ها انجام گیرد. یک سیستم کنترل داخلی عالی به مقدار کمنری از انواع دیگر شواهد حسابرسی نیاز خواهد داشت وبه عکس یک سیستم کنترل داخلی ضعیف به مقدار بیشتری از انواع دیگر شواهد نیاز خواهد داشت. </a:t>
            </a:r>
            <a:endParaRPr lang="en-US" sz="1600" dirty="0"/>
          </a:p>
          <a:p>
            <a:pPr marL="0" indent="0">
              <a:buNone/>
            </a:pPr>
            <a:r>
              <a:rPr lang="fa-IR" sz="1600" dirty="0"/>
              <a:t>3</a:t>
            </a:r>
            <a:r>
              <a:rPr lang="fa-IR" sz="1600" dirty="0" smtClean="0"/>
              <a:t>- </a:t>
            </a:r>
            <a:r>
              <a:rPr lang="fa-IR" sz="1600" dirty="0"/>
              <a:t>باید راه بازرسی ، مشاهده ، پرس و جو، دریافت تاییدیه و...  شواهد کافی و قابل اطمینان کسب شود تا مبنایی معقول برای اظهار نظر نسبت به صورت های مالی مورد رسیدگی به دست اید .</a:t>
            </a:r>
            <a:endParaRPr lang="en-US" sz="1600" dirty="0"/>
          </a:p>
          <a:p>
            <a:pPr marL="0" indent="0">
              <a:buNone/>
            </a:pPr>
            <a:r>
              <a:rPr lang="fa-IR" sz="1600" b="1" dirty="0"/>
              <a:t>ج)استاندارد های گزارشگری</a:t>
            </a:r>
            <a:r>
              <a:rPr lang="fa-IR" sz="1600" dirty="0"/>
              <a:t>(طریقه گزارش دادن)، سه استاندارد اول استاندارد های گزارشگری مشخص می کند که مواد قابل درج در گزارش چیست و استاندارد چهارم تعیین میکند که سه استاندارد قبلی چگونه باید گزارش شوند . استاندارد های گزارشگری عبارتند از :</a:t>
            </a:r>
            <a:endParaRPr lang="en-US" sz="1600" dirty="0"/>
          </a:p>
          <a:p>
            <a:pPr marL="0" indent="0">
              <a:buNone/>
            </a:pPr>
            <a:r>
              <a:rPr lang="fa-IR" sz="1600" dirty="0"/>
              <a:t>1</a:t>
            </a:r>
            <a:r>
              <a:rPr lang="fa-IR" sz="1600" dirty="0" smtClean="0"/>
              <a:t>- </a:t>
            </a:r>
            <a:r>
              <a:rPr lang="fa-IR" sz="1600" dirty="0"/>
              <a:t>گزارش باید تصریح کند که ایا صورت های مالی برطبق اصول مورد قبول حسابداری تهیه شده است یا خیر.</a:t>
            </a:r>
            <a:endParaRPr lang="en-US" sz="1600" dirty="0"/>
          </a:p>
          <a:p>
            <a:pPr marL="0" indent="0">
              <a:buNone/>
            </a:pPr>
            <a:r>
              <a:rPr lang="fa-IR" sz="1600" dirty="0"/>
              <a:t>2- گزارش حسابرسی بیانگر این مطلب  باید باشد که ایا اصول مورد قبول حسابداری به طور یکنواخت و مشابه دوره مالی قبل رعایت شده است یا خیر(اصل ثبات رویه)</a:t>
            </a:r>
            <a:endParaRPr lang="en-US" sz="1600" dirty="0"/>
          </a:p>
          <a:p>
            <a:pPr marL="0" indent="0">
              <a:buNone/>
            </a:pPr>
            <a:r>
              <a:rPr lang="fa-IR" sz="1600" dirty="0"/>
              <a:t>3- چنانچه چه افشای اطلاعات درصورت های مالی به طور کامل و کافی صورت نگرفته ، موضوع باید در گزارش حسابرسی به صراحت بیان شود (اشاره به اصل افشای حقایق </a:t>
            </a:r>
            <a:r>
              <a:rPr lang="fa-IR" sz="1600" dirty="0" smtClean="0"/>
              <a:t>)</a:t>
            </a:r>
            <a:r>
              <a:rPr lang="fa-IR" sz="1600" dirty="0"/>
              <a:t> </a:t>
            </a:r>
            <a:endParaRPr lang="en-US" sz="1600" dirty="0"/>
          </a:p>
          <a:p>
            <a:endParaRPr lang="fa-IR" sz="1600" dirty="0"/>
          </a:p>
        </p:txBody>
      </p:sp>
    </p:spTree>
    <p:extLst>
      <p:ext uri="{BB962C8B-B14F-4D97-AF65-F5344CB8AC3E}">
        <p14:creationId xmlns:p14="http://schemas.microsoft.com/office/powerpoint/2010/main" val="874052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878" y="654518"/>
            <a:ext cx="8596668" cy="5359007"/>
          </a:xfrm>
        </p:spPr>
        <p:txBody>
          <a:bodyPr>
            <a:normAutofit fontScale="92500" lnSpcReduction="10000"/>
          </a:bodyPr>
          <a:lstStyle/>
          <a:p>
            <a:pPr marL="0" indent="0">
              <a:buNone/>
            </a:pPr>
            <a:r>
              <a:rPr lang="fa-IR" sz="1700" dirty="0"/>
              <a:t>4</a:t>
            </a:r>
            <a:r>
              <a:rPr lang="fa-IR" sz="1700" dirty="0" smtClean="0"/>
              <a:t>- </a:t>
            </a:r>
            <a:r>
              <a:rPr lang="fa-IR" sz="1700" dirty="0"/>
              <a:t>گزارش باید حاوی یک اظهار نظر و یا آنکه بیان کند که نمیتوان نظری را اظهار کرد که در </a:t>
            </a:r>
            <a:r>
              <a:rPr lang="fa-IR" sz="1700" dirty="0" smtClean="0"/>
              <a:t>چنین مواقعی </a:t>
            </a:r>
            <a:r>
              <a:rPr lang="fa-IR" sz="1700" dirty="0"/>
              <a:t>باید دلایل </a:t>
            </a:r>
            <a:r>
              <a:rPr lang="fa-IR" sz="1700" dirty="0" smtClean="0"/>
              <a:t>آن </a:t>
            </a:r>
            <a:r>
              <a:rPr lang="fa-IR" sz="1700" dirty="0"/>
              <a:t>نیز مشخص </a:t>
            </a:r>
            <a:r>
              <a:rPr lang="fa-IR" sz="1700" dirty="0" smtClean="0"/>
              <a:t>شود.</a:t>
            </a:r>
            <a:endParaRPr lang="en-US" sz="1700" dirty="0" smtClean="0"/>
          </a:p>
          <a:p>
            <a:pPr marL="0" indent="0">
              <a:buNone/>
            </a:pPr>
            <a:r>
              <a:rPr lang="fa-IR" sz="1700" b="1" dirty="0" smtClean="0"/>
              <a:t>نکته:</a:t>
            </a:r>
            <a:r>
              <a:rPr lang="fa-IR" sz="1700" dirty="0" smtClean="0"/>
              <a:t> استاندارد های حسابرسی با رویه های وروشهای حسابرسی فرق دارد. استاندارد های حسابرسی مقرارات لازم اجرایی هستند که برای افزایش کیفیت کار حسابرسان تدوین گردیده اند ولی رویه های حسابرسی مربوط به اعمالی میشوند که باید توسط حسابرس انجام گیرد. </a:t>
            </a:r>
            <a:endParaRPr lang="en-US" sz="1700" dirty="0" smtClean="0"/>
          </a:p>
          <a:p>
            <a:pPr marL="0" indent="0">
              <a:buNone/>
            </a:pPr>
            <a:r>
              <a:rPr lang="fa-IR" sz="1700" b="1" dirty="0" smtClean="0"/>
              <a:t>انواع </a:t>
            </a:r>
            <a:r>
              <a:rPr lang="fa-IR" sz="1700" b="1" dirty="0"/>
              <a:t>حسابرسی: </a:t>
            </a:r>
            <a:r>
              <a:rPr lang="fa-IR" sz="1700" dirty="0"/>
              <a:t>بر اساس نظرات انجمن حسابدارن امریکا (</a:t>
            </a:r>
            <a:r>
              <a:rPr lang="en-US" sz="1700" dirty="0"/>
              <a:t>AAA</a:t>
            </a:r>
            <a:r>
              <a:rPr lang="fa-IR" sz="1700" dirty="0"/>
              <a:t>) حسابرسی ها اغلب به سه گروه اصلی تقسیم می شوند.</a:t>
            </a:r>
            <a:endParaRPr lang="en-US" sz="1700" dirty="0"/>
          </a:p>
          <a:p>
            <a:pPr marL="0" lvl="0" indent="0">
              <a:buNone/>
            </a:pPr>
            <a:r>
              <a:rPr lang="fa-IR" sz="1900" dirty="0" smtClean="0"/>
              <a:t>1-حسابرسی </a:t>
            </a:r>
            <a:r>
              <a:rPr lang="fa-IR" sz="1900" dirty="0"/>
              <a:t>صورت های مالی </a:t>
            </a:r>
            <a:r>
              <a:rPr lang="fa-IR" sz="1700" dirty="0"/>
              <a:t>را میتوان چنین تعریف کرد. فرایند سیستماتیک جمع آوری شواهد به منظور تعیین میزان مطابقت صورت های مالی با اصول پذیرفته شده حسابداری. حسابرسی صورت های مالی معمولا ترازنامه ، صورت سود وزیان، سود یا زیان انباشته وگردش وجوه نقد را شامل می شود. و استفاده کنندگان از آن شامل مدیریت ، سرمایه گذارن، بانکها ، اعتبار دهندگان تجزیه و تحلیل گران مالی و سازمان های دولتی است.</a:t>
            </a:r>
            <a:endParaRPr lang="en-US" sz="1700" dirty="0"/>
          </a:p>
          <a:p>
            <a:pPr marL="0" lvl="0" indent="0">
              <a:buNone/>
            </a:pPr>
            <a:r>
              <a:rPr lang="fa-IR" sz="1900" dirty="0" smtClean="0"/>
              <a:t>2-حسابرسی </a:t>
            </a:r>
            <a:r>
              <a:rPr lang="fa-IR" sz="1900" dirty="0"/>
              <a:t>رعایت: </a:t>
            </a:r>
            <a:r>
              <a:rPr lang="fa-IR" sz="1700" dirty="0"/>
              <a:t>حسابرسی رعایت، فرایند سیستماتیک جمع اوری شواهد به منظور تعیین تطابق موضوع مورد رسیدگی با قانون دستور العمل و مقررات تعیین شده است. مصادق این نوع رسیدگی ها حسابرسی دیوان محاسبات عمومی ، ممیزان دارایی وبازرسان قانونی است که قبلا در مورد آن بحث شد.</a:t>
            </a:r>
            <a:endParaRPr lang="en-US" sz="1700" dirty="0"/>
          </a:p>
          <a:p>
            <a:pPr marL="0" indent="0">
              <a:buNone/>
            </a:pPr>
            <a:r>
              <a:rPr lang="fa-IR" sz="1900" dirty="0" smtClean="0"/>
              <a:t>3-حسابرسی </a:t>
            </a:r>
            <a:r>
              <a:rPr lang="fa-IR" sz="1900" dirty="0"/>
              <a:t>عملیاتی: </a:t>
            </a:r>
            <a:r>
              <a:rPr lang="fa-IR" sz="1700" dirty="0"/>
              <a:t>عبارت است از بررسی وارزیابی قسمت های خاصی از سازمان به منظور سنجش نحوه عمل آنها است. حسابرسی عملیاتی در مقایسه با حسابرسی صورت های مالی و حسابرسی رعایت ، مستلزم قضاوت بیشتری است.محصول نهایی حسابرسی </a:t>
            </a:r>
            <a:endParaRPr lang="fa-IR" sz="1700" dirty="0"/>
          </a:p>
        </p:txBody>
      </p:sp>
    </p:spTree>
    <p:extLst>
      <p:ext uri="{BB962C8B-B14F-4D97-AF65-F5344CB8AC3E}">
        <p14:creationId xmlns:p14="http://schemas.microsoft.com/office/powerpoint/2010/main" val="1821264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752638" y="570155"/>
            <a:ext cx="8596668" cy="5524995"/>
          </a:xfrm>
        </p:spPr>
        <p:txBody>
          <a:bodyPr/>
          <a:lstStyle/>
          <a:p>
            <a:pPr marL="0" lvl="0" indent="0">
              <a:buNone/>
            </a:pPr>
            <a:r>
              <a:rPr lang="fa-IR" sz="1600" dirty="0"/>
              <a:t>عملیاتی معمولا گزارشی به مدیریت است که شامل پیشنهادهایی برای بهبود عملیات نیز است. مانند بررسی و ارزیابی عملکرد قسمت دریافت کالا و ....</a:t>
            </a:r>
            <a:endParaRPr lang="en-US" sz="1600" dirty="0"/>
          </a:p>
          <a:p>
            <a:pPr marL="0" indent="0">
              <a:buNone/>
            </a:pPr>
            <a:r>
              <a:rPr lang="fa-IR" sz="1600" dirty="0"/>
              <a:t> </a:t>
            </a:r>
            <a:endParaRPr lang="en-US" sz="1600" dirty="0"/>
          </a:p>
          <a:p>
            <a:pPr marL="0" indent="0">
              <a:buNone/>
            </a:pPr>
            <a:r>
              <a:rPr lang="fa-IR" sz="1600" dirty="0"/>
              <a:t>نکته: حسابرسی جامع عبارت است از اجرای همزمان و یک جای حسابرسی های مالی ، رعایت و عملیاتی.</a:t>
            </a:r>
            <a:endParaRPr lang="en-US" sz="1600" dirty="0"/>
          </a:p>
          <a:p>
            <a:pPr marL="0" indent="0">
              <a:buNone/>
            </a:pPr>
            <a:r>
              <a:rPr lang="fa-IR" sz="1600" dirty="0"/>
              <a:t>نکته: هدف از حسابرسی عملیاتی بررسی کارایی و عملکرد یک موسسه یا قسمتی از یک موسسه است.</a:t>
            </a:r>
            <a:endParaRPr lang="en-US" sz="1600" dirty="0"/>
          </a:p>
          <a:p>
            <a:pPr marL="0" indent="0">
              <a:buNone/>
            </a:pPr>
            <a:r>
              <a:rPr lang="fa-IR" sz="1600" b="1" dirty="0"/>
              <a:t>نقش اعتبار دهی حسابرسی: </a:t>
            </a:r>
            <a:r>
              <a:rPr lang="fa-IR" sz="1600" dirty="0"/>
              <a:t>دلیل اصلی وجود حرفه حسابرسی مستقل وظیفه اعتبار دهی است. اعتباردادن به صورت های مالی به معنای ایجاد اطمینان از مطلوبیت ارائه و قابلیت اتکای آنها است. اعتبار دهی شامل دو مرحله مجزا به صورت شکل زیر است:</a:t>
            </a:r>
            <a:endParaRPr lang="en-US" sz="1600" dirty="0"/>
          </a:p>
          <a:p>
            <a:pPr marL="0" indent="0">
              <a:buNone/>
            </a:pPr>
            <a:r>
              <a:rPr lang="fa-IR" sz="1600" dirty="0"/>
              <a:t>در مرحله اول حسابرس مستقل باید یک رسیدگی یا حسابرسی را اجرا کند. این رسیدگی شواهدی را تامین میکند تا حسابرسان بتوانند نسبت به صورت های مالی نظر کارشناسی اظهار کنند. </a:t>
            </a:r>
            <a:endParaRPr lang="en-US" sz="1600" dirty="0"/>
          </a:p>
          <a:p>
            <a:pPr marL="0" indent="0">
              <a:buNone/>
            </a:pPr>
            <a:endParaRPr lang="fa-IR" dirty="0"/>
          </a:p>
        </p:txBody>
      </p:sp>
    </p:spTree>
    <p:extLst>
      <p:ext uri="{BB962C8B-B14F-4D97-AF65-F5344CB8AC3E}">
        <p14:creationId xmlns:p14="http://schemas.microsoft.com/office/powerpoint/2010/main" val="139795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35639" y="3235611"/>
          <a:ext cx="6080760" cy="280416"/>
        </p:xfrm>
        <a:graphic>
          <a:graphicData uri="http://schemas.openxmlformats.org/drawingml/2006/table">
            <a:tbl>
              <a:tblPr rtl="1" firstRow="1" firstCol="1" bandRow="1">
                <a:tableStyleId>{5C22544A-7EE6-4342-B048-85BDC9FD1C3A}</a:tableStyleId>
              </a:tblPr>
              <a:tblGrid>
                <a:gridCol w="3040380">
                  <a:extLst>
                    <a:ext uri="{9D8B030D-6E8A-4147-A177-3AD203B41FA5}">
                      <a16:colId xmlns:a16="http://schemas.microsoft.com/office/drawing/2014/main" val="349306990"/>
                    </a:ext>
                  </a:extLst>
                </a:gridCol>
                <a:gridCol w="3040380">
                  <a:extLst>
                    <a:ext uri="{9D8B030D-6E8A-4147-A177-3AD203B41FA5}">
                      <a16:colId xmlns:a16="http://schemas.microsoft.com/office/drawing/2014/main" val="33860023"/>
                    </a:ext>
                  </a:extLst>
                </a:gridCol>
              </a:tblGrid>
              <a:tr h="0">
                <a:tc>
                  <a:txBody>
                    <a:bodyPr/>
                    <a:lstStyle/>
                    <a:p>
                      <a:pPr marL="457200" algn="ctr" rtl="1">
                        <a:lnSpc>
                          <a:spcPct val="115000"/>
                        </a:lnSpc>
                        <a:spcAft>
                          <a:spcPts val="0"/>
                        </a:spcAft>
                      </a:pPr>
                      <a:r>
                        <a:rPr lang="fa-IR" sz="1600" dirty="0">
                          <a:effectLst/>
                        </a:rPr>
                        <a:t>جمع آوری شواهد</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15000"/>
                        </a:lnSpc>
                        <a:spcAft>
                          <a:spcPts val="0"/>
                        </a:spcAft>
                      </a:pPr>
                      <a:r>
                        <a:rPr lang="fa-IR" sz="1600" dirty="0">
                          <a:effectLst/>
                        </a:rPr>
                        <a:t>گزارش یافته</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35073946"/>
                  </a:ext>
                </a:extLst>
              </a:tr>
            </a:tbl>
          </a:graphicData>
        </a:graphic>
      </p:graphicFrame>
      <p:sp>
        <p:nvSpPr>
          <p:cNvPr id="5" name="Rectangle 1"/>
          <p:cNvSpPr>
            <a:spLocks noChangeArrowheads="1"/>
          </p:cNvSpPr>
          <p:nvPr/>
        </p:nvSpPr>
        <p:spPr bwMode="auto">
          <a:xfrm rot="10800000" flipV="1">
            <a:off x="377125" y="1741140"/>
            <a:ext cx="91977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rtl="1"/>
            <a:r>
              <a:rPr lang="fa-IR"/>
              <a:t>مرحله دوم نقش اعتبار دهی، ارائه گزارش حسابرسی است که نظر حسابرسان درباره مطلوبیت ارائه وقابلیت اتکای صورتهای مالی را به استفاده کنندگان صورت های مالی انتقال میدهد. </a:t>
            </a:r>
            <a:endParaRPr lang="en-US"/>
          </a:p>
        </p:txBody>
      </p:sp>
      <p:sp>
        <p:nvSpPr>
          <p:cNvPr id="6" name="Rectangle 5"/>
          <p:cNvSpPr/>
          <p:nvPr/>
        </p:nvSpPr>
        <p:spPr>
          <a:xfrm>
            <a:off x="4163436" y="2606100"/>
            <a:ext cx="1797287" cy="410882"/>
          </a:xfrm>
          <a:prstGeom prst="rect">
            <a:avLst/>
          </a:prstGeom>
        </p:spPr>
        <p:txBody>
          <a:bodyPr wrap="none">
            <a:spAutoFit/>
          </a:bodyPr>
          <a:lstStyle/>
          <a:p>
            <a:pPr marL="457200" algn="ctr" rtl="1">
              <a:lnSpc>
                <a:spcPct val="115000"/>
              </a:lnSpc>
              <a:spcAft>
                <a:spcPts val="1000"/>
              </a:spcAft>
            </a:pPr>
            <a:r>
              <a:rPr lang="fa-IR" dirty="0">
                <a:latin typeface="Calibri" panose="020F0502020204030204" pitchFamily="34" charset="0"/>
                <a:ea typeface="Calibri" panose="020F0502020204030204" pitchFamily="34" charset="0"/>
                <a:cs typeface="B Nazanin" panose="00000400000000000000" pitchFamily="2" charset="-78"/>
              </a:rPr>
              <a:t>نقش اعتبار دهی</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2033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72</TotalTime>
  <Words>927</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 Nazanin</vt:lpstr>
      <vt:lpstr>Calibri</vt:lpstr>
      <vt:lpstr>Tahoma</vt:lpstr>
      <vt:lpstr>Trebuchet MS</vt:lpstr>
      <vt:lpstr>Wingdings 3</vt:lpstr>
      <vt:lpstr>Facet</vt:lpstr>
      <vt:lpstr>اصول حسابرسی1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حسابرسی1</dc:title>
  <dc:creator>Negar System</dc:creator>
  <cp:lastModifiedBy>Negar System</cp:lastModifiedBy>
  <cp:revision>9</cp:revision>
  <dcterms:created xsi:type="dcterms:W3CDTF">2020-03-11T15:19:40Z</dcterms:created>
  <dcterms:modified xsi:type="dcterms:W3CDTF">2020-03-11T16:32:11Z</dcterms:modified>
</cp:coreProperties>
</file>