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21"/>
  </p:notesMasterIdLst>
  <p:handoutMasterIdLst>
    <p:handoutMasterId r:id="rId22"/>
  </p:handoutMasterIdLst>
  <p:sldIdLst>
    <p:sldId id="320" r:id="rId6"/>
    <p:sldId id="321" r:id="rId7"/>
    <p:sldId id="301" r:id="rId8"/>
    <p:sldId id="287" r:id="rId9"/>
    <p:sldId id="335" r:id="rId10"/>
    <p:sldId id="348" r:id="rId11"/>
    <p:sldId id="336" r:id="rId12"/>
    <p:sldId id="337" r:id="rId13"/>
    <p:sldId id="349" r:id="rId14"/>
    <p:sldId id="338" r:id="rId15"/>
    <p:sldId id="339" r:id="rId16"/>
    <p:sldId id="340" r:id="rId17"/>
    <p:sldId id="341" r:id="rId18"/>
    <p:sldId id="350" r:id="rId19"/>
    <p:sldId id="31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643779-275E-455C-BDB9-AC564EF324DF}" type="datetimeFigureOut">
              <a:rPr lang="en-US" smtClean="0"/>
              <a:pPr/>
              <a:t>1/20/2013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97D487-BCE5-4832-A841-F23063B655E6}" type="slidenum">
              <a:rPr lang="en-US" smtClean="0"/>
              <a:pPr/>
              <a:t>‹#›</a:t>
            </a:fld>
            <a:endParaRPr lang="en-US"/>
          </a:p>
        </p:txBody>
      </p:sp>
    </p:spTree>
    <p:extLst>
      <p:ext uri="{BB962C8B-B14F-4D97-AF65-F5344CB8AC3E}">
        <p14:creationId xmlns:p14="http://schemas.microsoft.com/office/powerpoint/2010/main" val="363537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CB741-17C3-426F-ACB7-62A59AD8DF6E}" type="datetimeFigureOut">
              <a:rPr lang="en-US" smtClean="0"/>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2851A-F6D0-472A-A7E9-E689BAF2B7AF}" type="slidenum">
              <a:rPr lang="en-US" smtClean="0"/>
              <a:pPr/>
              <a:t>‹#›</a:t>
            </a:fld>
            <a:endParaRPr lang="en-US"/>
          </a:p>
        </p:txBody>
      </p:sp>
    </p:spTree>
    <p:extLst>
      <p:ext uri="{BB962C8B-B14F-4D97-AF65-F5344CB8AC3E}">
        <p14:creationId xmlns:p14="http://schemas.microsoft.com/office/powerpoint/2010/main" val="248922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282F99-DA1D-41E6-B1E3-41570558C3C7}" type="slidenum">
              <a:rPr lang="ar-SA"/>
              <a:pPr>
                <a:defRPr/>
              </a:pPr>
              <a:t>‹#›</a:t>
            </a:fld>
            <a:endParaRPr lang="en-US"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843D73-74AD-4239-92FD-9E53A3C52078}" type="slidenum">
              <a:rPr lang="ar-SA"/>
              <a:pPr>
                <a:defRPr/>
              </a:pPr>
              <a:t>‹#›</a:t>
            </a:fld>
            <a:endParaRPr lang="en-US" dirty="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E04921-2FF9-4768-AB2E-D45FAB979A8E}" type="slidenum">
              <a:rPr lang="ar-SA"/>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A35E0D9-E16E-4578-8D35-D39B61D633D3}" type="slidenum">
              <a:rPr lang="ar-SA"/>
              <a:pPr>
                <a:defRPr/>
              </a:pPr>
              <a:t>‹#›</a:t>
            </a:fld>
            <a:endParaRPr lang="en-US" dirty="0"/>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3"/>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362203"/>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91EE5CD-282D-4461-B74B-9290673A37E7}" type="slidenum">
              <a:rPr lang="ar-SA"/>
              <a:pPr>
                <a:defRPr/>
              </a:pPr>
              <a:t>‹#›</a:t>
            </a:fld>
            <a:endParaRPr lang="en-US" dirty="0"/>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1EFB41F-8C4E-49D3-81C0-2A45DE7BBD45}" type="slidenum">
              <a:rPr lang="ar-SA"/>
              <a:pPr>
                <a:defRPr/>
              </a:pPr>
              <a:t>‹#›</a:t>
            </a:fld>
            <a:endParaRPr lang="en-US" dirty="0"/>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A60DBC0-6075-48FA-8D12-15EE81D153BC}" type="slidenum">
              <a:rPr lang="ar-SA"/>
              <a:pPr>
                <a:defRPr/>
              </a:pPr>
              <a:t>‹#›</a:t>
            </a:fld>
            <a:endParaRPr lang="en-US" dirty="0"/>
          </a:p>
        </p:txBody>
      </p:sp>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2" y="1524003"/>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273053"/>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E5DA0B1-79EB-42A3-B238-80091B0216F6}" type="slidenum">
              <a:rPr lang="ar-SA"/>
              <a:pPr>
                <a:defRPr/>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619F06-9000-490A-AFA8-066F13A5250F}" type="slidenum">
              <a:rPr lang="ar-SA"/>
              <a:pPr>
                <a:defRPr/>
              </a:pPr>
              <a:t>‹#›</a:t>
            </a:fld>
            <a:endParaRPr lang="en-US" dirty="0"/>
          </a:p>
        </p:txBody>
      </p:sp>
    </p:spTree>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75C077-B9DE-415A-B523-AB4FAD0C962D}" type="slidenum">
              <a:rPr lang="ar-SA"/>
              <a:pPr>
                <a:defRPr/>
              </a:pPr>
              <a:t>‹#›</a:t>
            </a:fld>
            <a:endParaRPr lang="en-US" dirty="0"/>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4DA2AB-7287-4DB8-8D3D-9658E68930F2}" type="slidenum">
              <a:rPr lang="ar-SA"/>
              <a:pPr>
                <a:defRPr/>
              </a:pPr>
              <a:t>‹#›</a:t>
            </a:fld>
            <a:endParaRPr lang="en-US" dirty="0"/>
          </a:p>
        </p:txBody>
      </p:sp>
    </p:spTree>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3406210B-16D6-4DA8-9165-B652496F5520}" type="datetime1">
              <a:rPr lang="en-US"/>
              <a:pPr>
                <a:defRPr/>
              </a:pPr>
              <a:t>1/20/2013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F162CFF8-9F72-4D37-8DFE-5276C48C79E2}" type="slidenum">
              <a:rPr lang="en-US"/>
              <a:pPr>
                <a:defRPr/>
              </a:pPr>
              <a:t>‹#›</a:t>
            </a:fld>
            <a:endParaRPr lang="en-US"/>
          </a:p>
        </p:txBody>
      </p:sp>
    </p:spTree>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350E9FCA-F265-41EF-BA3A-EB4681B57DA8}"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BA134E6-E05C-45CE-A7D3-E0774D46E599}" type="slidenum">
              <a:rPr lang="ar-SA"/>
              <a:pPr>
                <a:defRPr/>
              </a:pPr>
              <a:t>‹#›</a:t>
            </a:fld>
            <a:endParaRPr lang="en-US"/>
          </a:p>
        </p:txBody>
      </p:sp>
    </p:spTree>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E2B966E-A06A-408E-8EFF-4F4C54D437C7}"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884F18-9B95-4C5B-8D72-EF0F80BCDB25}" type="slidenum">
              <a:rPr lang="ar-SA"/>
              <a:pPr>
                <a:defRPr/>
              </a:pPr>
              <a:t>‹#›</a:t>
            </a:fld>
            <a:endParaRPr lang="en-US"/>
          </a:p>
        </p:txBody>
      </p:sp>
    </p:spTree>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CAB93F7-AC6E-4814-8767-F79BB2ECDA1B}"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C80853-CDA7-4AA5-865A-EAA364E32CAA}" type="slidenum">
              <a:rPr lang="ar-SA"/>
              <a:pPr>
                <a:defRPr/>
              </a:pPr>
              <a:t>‹#›</a:t>
            </a:fld>
            <a:endParaRPr lang="en-US"/>
          </a:p>
        </p:txBody>
      </p:sp>
    </p:spTree>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99DD5E2-7969-42C0-8274-1C8843715B77}"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479D3E-D539-4FEC-827A-017574CDC1EF}" type="slidenum">
              <a:rPr lang="ar-SA"/>
              <a:pPr>
                <a:defRPr/>
              </a:pPr>
              <a:t>‹#›</a:t>
            </a:fld>
            <a:endParaRPr lang="en-US"/>
          </a:p>
        </p:txBody>
      </p:sp>
    </p:spTree>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0B27EDC-C48B-4AF7-B5DB-5F9E503EDA97}" type="datetimeFigureOut">
              <a:rPr lang="ar-SA"/>
              <a:pPr>
                <a:defRPr/>
              </a:pPr>
              <a:t>09/03/1434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324E226-E014-4F41-B013-37D5A7E0E1D6}" type="slidenum">
              <a:rPr lang="ar-SA"/>
              <a:pPr>
                <a:defRPr/>
              </a:pPr>
              <a:t>‹#›</a:t>
            </a:fld>
            <a:endParaRPr lang="en-US"/>
          </a:p>
        </p:txBody>
      </p:sp>
    </p:spTree>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41D568F-3EBD-4C7D-A6CE-5D3457A4B751}" type="datetimeFigureOut">
              <a:rPr lang="ar-SA"/>
              <a:pPr>
                <a:defRPr/>
              </a:pPr>
              <a:t>09/03/1434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A23D2F4-77C5-467B-8295-FCB8D3447548}" type="slidenum">
              <a:rPr lang="ar-SA"/>
              <a:pPr>
                <a:defRPr/>
              </a:pPr>
              <a:t>‹#›</a:t>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59ECF35-5C24-4774-8FC7-2C9D209661A8}" type="datetimeFigureOut">
              <a:rPr lang="ar-SA"/>
              <a:pPr>
                <a:defRPr/>
              </a:pPr>
              <a:t>09/03/1434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2E5C29E-1EC1-49A0-9484-B9BAD06B2EF1}" type="slidenum">
              <a:rPr lang="ar-SA"/>
              <a:pPr>
                <a:defRPr/>
              </a:pPr>
              <a:t>‹#›</a:t>
            </a:fld>
            <a:endParaRPr lang="en-US"/>
          </a:p>
        </p:txBody>
      </p:sp>
    </p:spTree>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A072368-FCCA-447B-85D3-C49B7B94519F}"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FB1429-4207-4B19-AEA5-DB265C730E63}" type="slidenum">
              <a:rPr lang="ar-SA"/>
              <a:pPr>
                <a:defRPr/>
              </a:pPr>
              <a:t>‹#›</a:t>
            </a:fld>
            <a:endParaRPr lang="en-US"/>
          </a:p>
        </p:txBody>
      </p:sp>
    </p:spTree>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E6263E5-FF12-4E24-90B6-3D48CD7BBD89}"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101FAEC-9DCA-4745-A5F1-E26746DC2922}" type="slidenum">
              <a:rPr lang="ar-SA"/>
              <a:pPr>
                <a:defRPr/>
              </a:pPr>
              <a:t>‹#›</a:t>
            </a:fld>
            <a:endParaRPr lang="en-US"/>
          </a:p>
        </p:txBody>
      </p:sp>
    </p:spTree>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DBBEB7-591E-4BF0-8903-11E8FEFB618C}"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750667-AD23-4356-A156-15EABA9307B0}" type="slidenum">
              <a:rPr lang="ar-SA"/>
              <a:pPr>
                <a:defRPr/>
              </a:pPr>
              <a:t>‹#›</a:t>
            </a:fld>
            <a:endParaRPr lang="en-US"/>
          </a:p>
        </p:txBody>
      </p:sp>
    </p:spTree>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BCEB89D-42B4-43A2-927E-3B2D4CB1F61C}"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7BBFFC-B7B6-4445-BBE3-8D2CB7F7D97E}" type="slidenum">
              <a:rPr lang="ar-SA"/>
              <a:pPr>
                <a:defRPr/>
              </a:pPr>
              <a:t>‹#›</a:t>
            </a:fld>
            <a:endParaRPr lang="en-US"/>
          </a:p>
        </p:txBody>
      </p:sp>
    </p:spTree>
  </p:cSld>
  <p:clrMapOvr>
    <a:masterClrMapping/>
  </p:clrMapOvr>
  <p:transition spd="slow">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D047B2C3-7404-4D33-A2B5-6838DE13BA40}" type="datetime1">
              <a:rPr lang="en-US"/>
              <a:pPr>
                <a:defRPr/>
              </a:pPr>
              <a:t>1/20/2013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C7DA4C07-B1F2-46BC-AAB1-064A8909D569}" type="slidenum">
              <a:rPr lang="en-US"/>
              <a:pPr>
                <a:defRPr/>
              </a:pPr>
              <a:t>‹#›</a:t>
            </a:fld>
            <a:endParaRPr lang="en-US"/>
          </a:p>
        </p:txBody>
      </p:sp>
    </p:spTree>
  </p:cSld>
  <p:clrMapOvr>
    <a:masterClrMapping/>
  </p:clrMapOvr>
  <p:transition spd="slow">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684945-6A8B-4A87-9DFE-C2C37B64F0E4}" type="datetime1">
              <a:rPr lang="en-US" smtClean="0"/>
              <a:pPr/>
              <a:t>1/20/2013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fa-IR" smtClean="0">
                <a:solidFill>
                  <a:srgbClr val="7FD13B">
                    <a:tint val="20000"/>
                  </a:srgbClr>
                </a:solidFill>
              </a:rPr>
              <a:t>کاری از: مجید همتی</a:t>
            </a:r>
            <a:endParaRPr lang="en-US">
              <a:solidFill>
                <a:srgbClr val="7FD13B">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6BD9136-514C-4BF6-AC00-ED113CE9DE04}" type="slidenum">
              <a:rPr lang="en-US" smtClean="0"/>
              <a:pPr/>
              <a:t>‹#›</a:t>
            </a:fld>
            <a:endParaRPr lang="en-US"/>
          </a:p>
        </p:txBody>
      </p:sp>
    </p:spTree>
    <p:extLst>
      <p:ext uri="{BB962C8B-B14F-4D97-AF65-F5344CB8AC3E}">
        <p14:creationId xmlns:p14="http://schemas.microsoft.com/office/powerpoint/2010/main" val="3063471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B825CE-DF1F-4504-BB7D-08AB79657C47}"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73025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F315422-0843-4963-9B9E-AB25CC74BDDA}" type="datetime1">
              <a:rPr lang="en-US" smtClean="0">
                <a:solidFill>
                  <a:prstClr val="white"/>
                </a:solidFill>
              </a:rPr>
              <a:pPr/>
              <a:t>1/20/2013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770602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5BB0C1-BE92-4F6E-A3D1-F8F43D9C5C83}" type="datetime1">
              <a:rPr lang="en-US" smtClean="0">
                <a:solidFill>
                  <a:prstClr val="white"/>
                </a:solidFill>
              </a:rPr>
              <a:pPr/>
              <a:t>1/20/2013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916612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FBFD186-2B00-4492-AA55-2CA267B9399A}" type="datetime1">
              <a:rPr lang="en-US" smtClean="0">
                <a:solidFill>
                  <a:prstClr val="black"/>
                </a:solidFill>
              </a:rPr>
              <a:pPr/>
              <a:t>1/20/2013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587343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0773331-625F-4028-9C45-DD931F0D2EBC}" type="datetime1">
              <a:rPr lang="en-US" smtClean="0">
                <a:solidFill>
                  <a:prstClr val="white"/>
                </a:solidFill>
              </a:rPr>
              <a:pPr/>
              <a:t>1/20/2013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8258586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FFA21C-1DC2-4F4A-AF9C-0515AED77A8D}" type="datetime1">
              <a:rPr lang="en-US" smtClean="0">
                <a:solidFill>
                  <a:prstClr val="black"/>
                </a:solidFill>
              </a:rPr>
              <a:pPr/>
              <a:t>1/20/2013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1937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13DA877-A85E-4894-BA5F-96C130AA3066}" type="datetime1">
              <a:rPr lang="en-US" smtClean="0">
                <a:solidFill>
                  <a:prstClr val="black"/>
                </a:solidFill>
              </a:rPr>
              <a:pPr/>
              <a:t>1/20/2013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768332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0F34DC-7227-4FE2-A4E4-4DD9816A1FDF}" type="datetime1">
              <a:rPr lang="en-US" smtClean="0">
                <a:solidFill>
                  <a:prstClr val="white"/>
                </a:solidFill>
              </a:rPr>
              <a:pPr/>
              <a:t>1/20/2013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6BD9136-514C-4BF6-AC00-ED113CE9DE0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0750501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3F100D-98CB-44EA-A2F3-6F6BB43F4B91}"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9374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B74C6-502F-4B90-BD02-B4A208D517DE}"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7305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29666614-ABA1-45C2-B879-E28FF7F1817A}" type="datetime1">
              <a:rPr lang="en-US"/>
              <a:pPr>
                <a:defRPr/>
              </a:pPr>
              <a:t>1/20/2013</a:t>
            </a:fld>
            <a:endParaRPr/>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703F10DD-7D76-48BC-84EA-7F1837BE878D}" type="slidenum">
              <a:rPr/>
              <a:pPr>
                <a:defRPr/>
              </a:pPr>
              <a:t>‹#›</a:t>
            </a:fld>
            <a:endParaRPr/>
          </a:p>
        </p:txBody>
      </p:sp>
    </p:spTree>
    <p:extLst>
      <p:ext uri="{BB962C8B-B14F-4D97-AF65-F5344CB8AC3E}">
        <p14:creationId xmlns:p14="http://schemas.microsoft.com/office/powerpoint/2010/main" val="182123701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03E626B-5C39-47B2-8157-1A643BEB87D7}" type="datetime1">
              <a:rPr lang="en-US"/>
              <a:pPr>
                <a:defRPr/>
              </a:pPr>
              <a:t>1/20/2013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1DEA60F-B14D-48F8-A04E-EFADDB6F6B09}" type="slidenum">
              <a:rPr lang="en-US"/>
              <a:pPr>
                <a:defRPr/>
              </a:pPr>
              <a:t>‹#›</a:t>
            </a:fld>
            <a:endParaRPr lang="en-US"/>
          </a:p>
        </p:txBody>
      </p:sp>
    </p:spTree>
    <p:extLst>
      <p:ext uri="{BB962C8B-B14F-4D97-AF65-F5344CB8AC3E}">
        <p14:creationId xmlns:p14="http://schemas.microsoft.com/office/powerpoint/2010/main" val="375307253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7DD12639-EEFA-4B5D-A839-C69BB8393ECB}" type="datetime1">
              <a:rPr lang="en-US"/>
              <a:pPr>
                <a:defRPr/>
              </a:pPr>
              <a:t>1/20/2013</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1A71CC0-2C5C-468E-A4DE-793D5C6392A3}" type="slidenum">
              <a:rPr lang="en-US"/>
              <a:pPr>
                <a:defRPr/>
              </a:pPr>
              <a:t>‹#›</a:t>
            </a:fld>
            <a:endParaRPr lang="en-US"/>
          </a:p>
        </p:txBody>
      </p:sp>
    </p:spTree>
    <p:extLst>
      <p:ext uri="{BB962C8B-B14F-4D97-AF65-F5344CB8AC3E}">
        <p14:creationId xmlns:p14="http://schemas.microsoft.com/office/powerpoint/2010/main" val="3469554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CD29A28-3163-49E0-8D38-44562CE29C64}" type="datetime1">
              <a:rPr lang="en-US"/>
              <a:pPr>
                <a:defRPr/>
              </a:pPr>
              <a:t>1/20/2013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4564BFDE-6392-4CF1-A430-28BDD2CD6433}" type="slidenum">
              <a:rPr lang="en-US"/>
              <a:pPr>
                <a:defRPr/>
              </a:pPr>
              <a:t>‹#›</a:t>
            </a:fld>
            <a:endParaRPr lang="en-US"/>
          </a:p>
        </p:txBody>
      </p:sp>
    </p:spTree>
    <p:extLst>
      <p:ext uri="{BB962C8B-B14F-4D97-AF65-F5344CB8AC3E}">
        <p14:creationId xmlns:p14="http://schemas.microsoft.com/office/powerpoint/2010/main" val="39114965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E609F7D-E18C-4018-9F49-C9C7680C5746}" type="datetime1">
              <a:rPr lang="en-US"/>
              <a:pPr>
                <a:defRPr/>
              </a:pPr>
              <a:t>1/20/2013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344E66E8-3EE9-4DF3-9C20-641CE5178BFD}" type="slidenum">
              <a:rPr lang="en-US"/>
              <a:pPr>
                <a:defRPr/>
              </a:pPr>
              <a:t>‹#›</a:t>
            </a:fld>
            <a:endParaRPr lang="en-US"/>
          </a:p>
        </p:txBody>
      </p:sp>
    </p:spTree>
    <p:extLst>
      <p:ext uri="{BB962C8B-B14F-4D97-AF65-F5344CB8AC3E}">
        <p14:creationId xmlns:p14="http://schemas.microsoft.com/office/powerpoint/2010/main" val="400055067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53D3B34-2DFB-46CF-ACCE-A70F97892586}" type="datetime1">
              <a:rPr lang="en-US"/>
              <a:pPr>
                <a:defRPr/>
              </a:pPr>
              <a:t>1/20/2013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1BC421E-E4DD-4F49-8690-F707ACDB1082}" type="slidenum">
              <a:rPr lang="en-US"/>
              <a:pPr>
                <a:defRPr/>
              </a:pPr>
              <a:t>‹#›</a:t>
            </a:fld>
            <a:endParaRPr lang="en-US"/>
          </a:p>
        </p:txBody>
      </p:sp>
    </p:spTree>
    <p:extLst>
      <p:ext uri="{BB962C8B-B14F-4D97-AF65-F5344CB8AC3E}">
        <p14:creationId xmlns:p14="http://schemas.microsoft.com/office/powerpoint/2010/main" val="95480701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C1B25FD2-8D0D-41B1-94B7-B60BCE0A780C}" type="datetime1">
              <a:rPr lang="en-US"/>
              <a:pPr>
                <a:defRPr/>
              </a:pPr>
              <a:t>1/20/2013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1AC07CB2-DB32-4769-83F4-BC5E3AAFA4FF}" type="slidenum">
              <a:rPr lang="en-US"/>
              <a:pPr>
                <a:defRPr/>
              </a:pPr>
              <a:t>‹#›</a:t>
            </a:fld>
            <a:endParaRPr lang="en-US"/>
          </a:p>
        </p:txBody>
      </p:sp>
    </p:spTree>
    <p:extLst>
      <p:ext uri="{BB962C8B-B14F-4D97-AF65-F5344CB8AC3E}">
        <p14:creationId xmlns:p14="http://schemas.microsoft.com/office/powerpoint/2010/main" val="298438307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4F7CB39-2EF3-4E53-A9D1-CE762068CC77}" type="datetime1">
              <a:rPr lang="en-US"/>
              <a:pPr>
                <a:defRPr/>
              </a:pPr>
              <a:t>1/20/2013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582C3E63-D70E-4D78-9ABE-168A456BAAE4}" type="slidenum">
              <a:rPr lang="en-US"/>
              <a:pPr>
                <a:defRPr/>
              </a:pPr>
              <a:t>‹#›</a:t>
            </a:fld>
            <a:endParaRPr lang="en-US"/>
          </a:p>
        </p:txBody>
      </p:sp>
    </p:spTree>
    <p:extLst>
      <p:ext uri="{BB962C8B-B14F-4D97-AF65-F5344CB8AC3E}">
        <p14:creationId xmlns:p14="http://schemas.microsoft.com/office/powerpoint/2010/main" val="135529272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7DD084BC-4405-48A5-B0B0-8165090AE5A9}" type="datetime1">
              <a:rPr lang="en-US"/>
              <a:pPr>
                <a:defRPr/>
              </a:pPr>
              <a:t>1/20/2013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5E8112-256F-40D6-832E-C0F79F9BE275}" type="slidenum">
              <a:rPr lang="en-US"/>
              <a:pPr>
                <a:defRPr/>
              </a:pPr>
              <a:t>‹#›</a:t>
            </a:fld>
            <a:endParaRPr lang="en-US"/>
          </a:p>
        </p:txBody>
      </p:sp>
    </p:spTree>
    <p:extLst>
      <p:ext uri="{BB962C8B-B14F-4D97-AF65-F5344CB8AC3E}">
        <p14:creationId xmlns:p14="http://schemas.microsoft.com/office/powerpoint/2010/main" val="44695629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31DA2C-0855-4FFB-8CF1-436ACAB6C0B7}" type="datetime1">
              <a:rPr lang="en-US"/>
              <a:pPr>
                <a:defRPr/>
              </a:pPr>
              <a:t>1/20/2013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5592489-F831-4153-A25F-3B959263F75F}" type="slidenum">
              <a:rPr lang="en-US"/>
              <a:pPr>
                <a:defRPr/>
              </a:pPr>
              <a:t>‹#›</a:t>
            </a:fld>
            <a:endParaRPr lang="en-US"/>
          </a:p>
        </p:txBody>
      </p:sp>
    </p:spTree>
    <p:extLst>
      <p:ext uri="{BB962C8B-B14F-4D97-AF65-F5344CB8AC3E}">
        <p14:creationId xmlns:p14="http://schemas.microsoft.com/office/powerpoint/2010/main" val="273369534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67D40537-3839-4CB3-A784-22F6CEBA917A}" type="datetime1">
              <a:rPr lang="en-US"/>
              <a:pPr>
                <a:defRPr/>
              </a:pPr>
              <a:t>1/20/2013</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8F5B9131-13A7-4360-90BE-2B2B846AFB9E}" type="slidenum">
              <a:rPr lang="en-US"/>
              <a:pPr>
                <a:defRPr/>
              </a:pPr>
              <a:t>‹#›</a:t>
            </a:fld>
            <a:endParaRPr lang="en-US"/>
          </a:p>
        </p:txBody>
      </p:sp>
    </p:spTree>
    <p:extLst>
      <p:ext uri="{BB962C8B-B14F-4D97-AF65-F5344CB8AC3E}">
        <p14:creationId xmlns:p14="http://schemas.microsoft.com/office/powerpoint/2010/main" val="29173647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cs typeface="Arial" charset="0"/>
              </a:defRPr>
            </a:lvl1pPr>
          </a:lstStyle>
          <a:p>
            <a:pPr>
              <a:defRPr/>
            </a:pPr>
            <a:fld id="{7CA26DC1-0E71-4C85-9947-40F22C48517F}" type="slidenum">
              <a:rPr lang="ar-SA"/>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898"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1000"/>
                                        <p:tgtEl>
                                          <p:spTgt spid="13">
                                            <p:txEl>
                                              <p:pRg st="0" end="0"/>
                                            </p:txEl>
                                          </p:spTgt>
                                        </p:tgtEl>
                                      </p:cBhvr>
                                    </p:animEffect>
                                    <p:anim calcmode="lin" valueType="num">
                                      <p:cBhvr>
                                        <p:cTn id="1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1000"/>
                                        <p:tgtEl>
                                          <p:spTgt spid="13">
                                            <p:txEl>
                                              <p:pRg st="2" end="2"/>
                                            </p:txEl>
                                          </p:spTgt>
                                        </p:tgtEl>
                                      </p:cBhvr>
                                    </p:animEffect>
                                    <p:anim calcmode="lin" valueType="num">
                                      <p:cBhvr>
                                        <p:cTn id="2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1000"/>
                                        <p:tgtEl>
                                          <p:spTgt spid="13">
                                            <p:txEl>
                                              <p:pRg st="4" end="4"/>
                                            </p:txEl>
                                          </p:spTgt>
                                        </p:tgtEl>
                                      </p:cBhvr>
                                    </p:animEffect>
                                    <p:anim calcmode="lin" valueType="num">
                                      <p:cBhvr>
                                        <p:cTn id="4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fld id="{2441F9B0-BB79-444D-A47B-720210FF215B}" type="datetimeFigureOut">
              <a:rPr lang="ar-SA"/>
              <a:pPr>
                <a:defRPr/>
              </a:pPr>
              <a:t>09/03/1434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Arial" charset="0"/>
              </a:defRPr>
            </a:lvl1pPr>
          </a:lstStyle>
          <a:p>
            <a:pPr>
              <a:defRPr/>
            </a:pPr>
            <a:fld id="{DF18C518-2FC9-4C22-8F8A-6EB4CD8144EC}"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wipe dir="d"/>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E68D30-502F-4F1C-9827-0F1CD535408E}" type="datetime1">
              <a:rPr lang="en-US" smtClean="0">
                <a:solidFill>
                  <a:prstClr val="black"/>
                </a:solidFill>
              </a:rPr>
              <a:pPr/>
              <a:t>1/20/2013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a-IR" smtClean="0">
                <a:solidFill>
                  <a:prstClr val="black"/>
                </a:solidFill>
              </a:rPr>
              <a:t>کاری از: مجید همتی</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4366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2054"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rgbClr val="B13F9A"/>
                </a:solidFill>
                <a:latin typeface="Trebuchet MS"/>
                <a:cs typeface="+mn-cs"/>
              </a:defRPr>
            </a:lvl1pPr>
            <a:extLst/>
          </a:lstStyle>
          <a:p>
            <a:pPr>
              <a:defRPr/>
            </a:pPr>
            <a:fld id="{7A674CFF-EF14-4DCA-9795-224DD3F62C7A}" type="datetime1">
              <a:rPr lang="en-US"/>
              <a:pPr>
                <a:defRPr/>
              </a:pPr>
              <a:t>1/20/2013</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rgbClr val="B13F9A"/>
                </a:solidFill>
                <a:latin typeface="Trebuchet MS"/>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rgbClr val="B13F9A"/>
                </a:solidFill>
                <a:latin typeface="Trebuchet MS"/>
                <a:cs typeface="+mn-cs"/>
              </a:defRPr>
            </a:lvl1pPr>
            <a:extLst/>
          </a:lstStyle>
          <a:p>
            <a:pPr>
              <a:defRPr/>
            </a:pPr>
            <a:fld id="{EB978305-6022-4003-A9DA-9B1486A9804F}" type="slidenum">
              <a:rPr lang="en-US"/>
              <a:pPr>
                <a:defRPr/>
              </a:pPr>
              <a:t>‹#›</a:t>
            </a:fld>
            <a:endParaRPr lang="en-US"/>
          </a:p>
        </p:txBody>
      </p:sp>
    </p:spTree>
    <p:extLst>
      <p:ext uri="{BB962C8B-B14F-4D97-AF65-F5344CB8AC3E}">
        <p14:creationId xmlns:p14="http://schemas.microsoft.com/office/powerpoint/2010/main" val="11171328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Doa%20jadid.wmv" TargetMode="External"/><Relationship Id="rId2" Type="http://schemas.openxmlformats.org/officeDocument/2006/relationships/image" Target="../media/image6.jpeg"/><Relationship Id="rId1" Type="http://schemas.openxmlformats.org/officeDocument/2006/relationships/slideLayout" Target="../slideLayouts/slideLayout53.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besm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927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smtClean="0">
                <a:effectLst>
                  <a:outerShdw blurRad="38100" dist="38100" dir="2700000" algn="tl">
                    <a:srgbClr val="000000">
                      <a:alpha val="43137"/>
                    </a:srgbClr>
                  </a:outerShdw>
                </a:effectLst>
                <a:cs typeface="0 Zar" panose="00000400000000000000" pitchFamily="2" charset="-78"/>
              </a:rPr>
              <a:t>مراحل کلی خرید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637111"/>
          </a:xfrm>
        </p:spPr>
        <p:txBody>
          <a:bodyPr>
            <a:normAutofit/>
          </a:bodyPr>
          <a:lstStyle/>
          <a:p>
            <a:pPr marL="0" indent="0" algn="just" rtl="1">
              <a:buNone/>
            </a:pPr>
            <a:r>
              <a:rPr lang="fa-IR" sz="2400" dirty="0" smtClean="0">
                <a:cs typeface="0 Zar" panose="00000400000000000000" pitchFamily="2" charset="-78"/>
              </a:rPr>
              <a:t>مراحل کلی خرید رامی توان به شرح زیر بیان نمود:</a:t>
            </a:r>
          </a:p>
          <a:p>
            <a:pPr marL="457200" indent="-457200" algn="just" rtl="1">
              <a:buAutoNum type="arabicPeriod"/>
            </a:pPr>
            <a:r>
              <a:rPr lang="fa-IR" sz="2400" dirty="0" smtClean="0">
                <a:cs typeface="0 Zar" panose="00000400000000000000" pitchFamily="2" charset="-78"/>
              </a:rPr>
              <a:t>بررسی خصوصیات کالا</a:t>
            </a:r>
          </a:p>
          <a:p>
            <a:pPr marL="457200" indent="-457200" algn="just" rtl="1">
              <a:buAutoNum type="arabicPeriod"/>
            </a:pPr>
            <a:r>
              <a:rPr lang="fa-IR" sz="2400" dirty="0" smtClean="0">
                <a:cs typeface="0 Zar" panose="00000400000000000000" pitchFamily="2" charset="-78"/>
              </a:rPr>
              <a:t>بررسی قیمت و ارزش کالا</a:t>
            </a:r>
          </a:p>
          <a:p>
            <a:pPr marL="457200" indent="-457200" algn="just" rtl="1">
              <a:buAutoNum type="arabicPeriod"/>
            </a:pPr>
            <a:r>
              <a:rPr lang="fa-IR" sz="2400" dirty="0" smtClean="0">
                <a:cs typeface="0 Zar" panose="00000400000000000000" pitchFamily="2" charset="-78"/>
              </a:rPr>
              <a:t>بررسی منابع تامین کننده کالا</a:t>
            </a:r>
          </a:p>
          <a:p>
            <a:pPr marL="457200" indent="-457200" algn="just" rtl="1">
              <a:buAutoNum type="arabicPeriod"/>
            </a:pPr>
            <a:r>
              <a:rPr lang="fa-IR" sz="2400" dirty="0" smtClean="0">
                <a:cs typeface="0 Zar" panose="00000400000000000000" pitchFamily="2" charset="-78"/>
              </a:rPr>
              <a:t>مذاکره با فروشندگان کالا</a:t>
            </a:r>
          </a:p>
          <a:p>
            <a:pPr marL="457200" indent="-457200" algn="just" rtl="1">
              <a:buAutoNum type="arabicPeriod"/>
            </a:pPr>
            <a:r>
              <a:rPr lang="fa-IR" sz="2400" dirty="0" smtClean="0">
                <a:cs typeface="0 Zar" panose="00000400000000000000" pitchFamily="2" charset="-78"/>
              </a:rPr>
              <a:t>تشریفات خرید و عقد قرارداد</a:t>
            </a:r>
          </a:p>
          <a:p>
            <a:pPr marL="457200" indent="-457200" algn="just" rtl="1">
              <a:buAutoNum type="arabicPeriod"/>
            </a:pPr>
            <a:r>
              <a:rPr lang="fa-IR" sz="2400" dirty="0" smtClean="0">
                <a:cs typeface="0 Zar" panose="00000400000000000000" pitchFamily="2" charset="-78"/>
              </a:rPr>
              <a:t>بررسی و تضمین کیفیت کالا</a:t>
            </a:r>
          </a:p>
          <a:p>
            <a:pPr marL="457200" indent="-457200" algn="just" rtl="1">
              <a:buAutoNum type="arabicPeriod"/>
            </a:pPr>
            <a:r>
              <a:rPr lang="fa-IR" sz="2400" dirty="0" smtClean="0">
                <a:cs typeface="0 Zar" panose="00000400000000000000" pitchFamily="2" charset="-78"/>
              </a:rPr>
              <a:t>حمل و تحویل کالا</a:t>
            </a:r>
          </a:p>
          <a:p>
            <a:pPr marL="0" indent="0" algn="just" rtl="1">
              <a:buNone/>
            </a:pPr>
            <a:r>
              <a:rPr lang="fa-IR" sz="2400" dirty="0" smtClean="0">
                <a:cs typeface="0 Zar" panose="00000400000000000000" pitchFamily="2" charset="-78"/>
              </a:rPr>
              <a:t>مراحل فوق در خصوص خریدهای داخلی و خارجی صادق می باشد. </a:t>
            </a:r>
            <a:endParaRPr lang="fa-IR" sz="2400" dirty="0" smtClean="0">
              <a:cs typeface="0 Zar" panose="00000400000000000000" pitchFamily="2" charset="-78"/>
            </a:endParaRPr>
          </a:p>
          <a:p>
            <a:pPr marL="457200" indent="-457200" algn="just" rtl="1">
              <a:buAutoNum type="arabicPeriod"/>
            </a:pPr>
            <a:endParaRPr lang="fa-IR" sz="2400" dirty="0" smtClean="0">
              <a:cs typeface="0 Zar" panose="00000400000000000000" pitchFamily="2" charset="-78"/>
            </a:endParaRPr>
          </a:p>
        </p:txBody>
      </p:sp>
    </p:spTree>
    <p:extLst>
      <p:ext uri="{BB962C8B-B14F-4D97-AF65-F5344CB8AC3E}">
        <p14:creationId xmlns:p14="http://schemas.microsoft.com/office/powerpoint/2010/main" val="2156684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خرید خارجی</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fontScale="92500" lnSpcReduction="10000"/>
          </a:bodyPr>
          <a:lstStyle/>
          <a:p>
            <a:pPr marL="0" indent="0" algn="just" rtl="1">
              <a:buNone/>
            </a:pPr>
            <a:r>
              <a:rPr lang="fa-IR" sz="2400" dirty="0" smtClean="0">
                <a:cs typeface="0 Zar" panose="00000400000000000000" pitchFamily="2" charset="-78"/>
              </a:rPr>
              <a:t>گامهای اصلی در فرآیند خرید خارجی را می توان به شرح زیر بر شمرد:</a:t>
            </a:r>
          </a:p>
          <a:p>
            <a:pPr marL="457200" indent="-457200" algn="just" rtl="1">
              <a:buAutoNum type="arabicPeriod"/>
            </a:pPr>
            <a:r>
              <a:rPr lang="fa-IR" sz="2400" dirty="0" smtClean="0">
                <a:cs typeface="0 Zar" panose="00000400000000000000" pitchFamily="2" charset="-78"/>
              </a:rPr>
              <a:t>بررسی نیازمندی ها و برنامه ریزی جهت رفع آنها</a:t>
            </a:r>
          </a:p>
          <a:p>
            <a:pPr marL="457200" indent="-457200" algn="just" rtl="1">
              <a:buAutoNum type="arabicPeriod"/>
            </a:pPr>
            <a:r>
              <a:rPr lang="fa-IR" sz="2400" dirty="0" smtClean="0">
                <a:cs typeface="0 Zar" panose="00000400000000000000" pitchFamily="2" charset="-78"/>
              </a:rPr>
              <a:t>بررسی راه حل های متعدد رفع نیازمندی ها نظیر خرید، ساخت، اجاره و ...</a:t>
            </a:r>
          </a:p>
          <a:p>
            <a:pPr marL="457200" indent="-457200" algn="just" rtl="1">
              <a:buAutoNum type="arabicPeriod"/>
            </a:pPr>
            <a:r>
              <a:rPr lang="fa-IR" sz="2400" dirty="0" smtClean="0">
                <a:cs typeface="0 Zar" panose="00000400000000000000" pitchFamily="2" charset="-78"/>
              </a:rPr>
              <a:t>تعیین سیاست های خرید در خصوص اخذ قیمت وتوافق به شرح زیر:</a:t>
            </a:r>
          </a:p>
          <a:p>
            <a:pPr marL="0" indent="0" algn="just" rtl="1">
              <a:buNone/>
            </a:pPr>
            <a:r>
              <a:rPr lang="fa-IR" sz="2400" dirty="0" smtClean="0">
                <a:cs typeface="0 Zar" panose="00000400000000000000" pitchFamily="2" charset="-78"/>
              </a:rPr>
              <a:t>الف. استعلام بها بدون اخذ ضمانت نامه ی تثبیت قیمت</a:t>
            </a:r>
          </a:p>
          <a:p>
            <a:pPr marL="0" indent="0" algn="just" rtl="1">
              <a:buNone/>
            </a:pPr>
            <a:r>
              <a:rPr lang="fa-IR" sz="2400" dirty="0" smtClean="0">
                <a:cs typeface="0 Zar" panose="00000400000000000000" pitchFamily="2" charset="-78"/>
              </a:rPr>
              <a:t>ب. مناقصه ی آزاد از طریق روزنامه های کثیر الانتشار و یا بدون ضمانت نامه</a:t>
            </a:r>
          </a:p>
          <a:p>
            <a:pPr marL="0" indent="0" algn="just" rtl="1">
              <a:buNone/>
            </a:pPr>
            <a:r>
              <a:rPr lang="fa-IR" sz="2400" dirty="0" smtClean="0">
                <a:cs typeface="0 Zar" panose="00000400000000000000" pitchFamily="2" charset="-78"/>
              </a:rPr>
              <a:t>ج. مناقصه ی محدود با سازمان های خاص و یا بدون ضمانت نامه</a:t>
            </a:r>
          </a:p>
          <a:p>
            <a:pPr marL="0" indent="0" algn="just" rtl="1">
              <a:buNone/>
            </a:pPr>
            <a:r>
              <a:rPr lang="fa-IR" sz="2400" dirty="0" smtClean="0">
                <a:cs typeface="0 Zar" panose="00000400000000000000" pitchFamily="2" charset="-78"/>
              </a:rPr>
              <a:t>د. مذاکره و تماس حضوری، تماس تلفنی، و نظایر آن</a:t>
            </a:r>
          </a:p>
          <a:p>
            <a:pPr marL="0" indent="0" algn="just" rtl="1">
              <a:buNone/>
            </a:pPr>
            <a:r>
              <a:rPr lang="fa-IR" sz="2400" dirty="0" smtClean="0">
                <a:cs typeface="0 Zar" panose="00000400000000000000" pitchFamily="2" charset="-78"/>
              </a:rPr>
              <a:t>و. روش تلفیقی یا مرکب</a:t>
            </a:r>
          </a:p>
          <a:p>
            <a:pPr marL="0" indent="0" algn="just" rtl="1">
              <a:buNone/>
            </a:pPr>
            <a:r>
              <a:rPr lang="fa-IR" sz="2400" dirty="0" smtClean="0">
                <a:cs typeface="0 Zar" panose="00000400000000000000" pitchFamily="2" charset="-78"/>
              </a:rPr>
              <a:t>4. برقراری تماس با فروشندگان و دریافت استعلام یا پیشنهاد از آنها</a:t>
            </a:r>
          </a:p>
          <a:p>
            <a:pPr marL="0" indent="0" algn="just" rtl="1">
              <a:buNone/>
            </a:pPr>
            <a:r>
              <a:rPr lang="fa-IR" sz="2400" dirty="0" smtClean="0">
                <a:cs typeface="0 Zar" panose="00000400000000000000" pitchFamily="2" charset="-78"/>
              </a:rPr>
              <a:t>5. اخذ پیش فاکتور از فروشندگان</a:t>
            </a:r>
          </a:p>
          <a:p>
            <a:pPr marL="0" indent="0" algn="just" rtl="1">
              <a:buNone/>
            </a:pPr>
            <a:r>
              <a:rPr lang="fa-IR" sz="2400" dirty="0" smtClean="0">
                <a:cs typeface="0 Zar" panose="00000400000000000000" pitchFamily="2" charset="-78"/>
              </a:rPr>
              <a:t>6. ارسال کالا و دریافت آن از سوی خریدار </a:t>
            </a:r>
          </a:p>
          <a:p>
            <a:pPr marL="0" indent="0" algn="just" rtl="1">
              <a:buNone/>
            </a:pPr>
            <a:r>
              <a:rPr lang="fa-IR" sz="2400" dirty="0" smtClean="0">
                <a:cs typeface="0 Zar" panose="00000400000000000000" pitchFamily="2" charset="-78"/>
              </a:rPr>
              <a:t>7. تحویل، ترخیص و حمل کالا به سازمان</a:t>
            </a:r>
            <a:endParaRPr lang="fa-IR" sz="2400" dirty="0" smtClean="0">
              <a:cs typeface="0 Zar" panose="00000400000000000000" pitchFamily="2" charset="-78"/>
            </a:endParaRPr>
          </a:p>
        </p:txBody>
      </p:sp>
    </p:spTree>
    <p:extLst>
      <p:ext uri="{BB962C8B-B14F-4D97-AF65-F5344CB8AC3E}">
        <p14:creationId xmlns:p14="http://schemas.microsoft.com/office/powerpoint/2010/main" val="363175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انواع سیستم های خرید</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3701007"/>
          </a:xfrm>
        </p:spPr>
        <p:txBody>
          <a:bodyPr>
            <a:normAutofit/>
          </a:bodyPr>
          <a:lstStyle/>
          <a:p>
            <a:pPr marL="0" indent="0" algn="just" rtl="1">
              <a:buNone/>
            </a:pPr>
            <a:r>
              <a:rPr lang="fa-IR" sz="2400" dirty="0" smtClean="0">
                <a:cs typeface="0 Zar" panose="00000400000000000000" pitchFamily="2" charset="-78"/>
              </a:rPr>
              <a:t>سیستم های خرید به 3 دسته تقسیم می شوند:</a:t>
            </a:r>
          </a:p>
          <a:p>
            <a:pPr marL="457200" indent="-457200" algn="just" rtl="1">
              <a:buAutoNum type="arabicPeriod"/>
            </a:pPr>
            <a:r>
              <a:rPr lang="fa-IR" sz="2400" dirty="0" smtClean="0">
                <a:cs typeface="0 Zar" panose="00000400000000000000" pitchFamily="2" charset="-78"/>
              </a:rPr>
              <a:t>خریدهای برنامه ریزی شده و خریدهای اضطراری </a:t>
            </a:r>
          </a:p>
          <a:p>
            <a:pPr marL="457200" indent="-457200" algn="just" rtl="1">
              <a:buAutoNum type="arabicPeriod"/>
            </a:pPr>
            <a:r>
              <a:rPr lang="fa-IR" sz="2400" dirty="0" smtClean="0">
                <a:cs typeface="0 Zar" panose="00000400000000000000" pitchFamily="2" charset="-78"/>
              </a:rPr>
              <a:t>خریدهای متمرکز و غیر متمرکز </a:t>
            </a:r>
          </a:p>
          <a:p>
            <a:pPr marL="457200" indent="-457200" algn="just" rtl="1">
              <a:buAutoNum type="arabicPeriod"/>
            </a:pPr>
            <a:r>
              <a:rPr lang="fa-IR" sz="2400" dirty="0" smtClean="0">
                <a:cs typeface="0 Zar" panose="00000400000000000000" pitchFamily="2" charset="-78"/>
              </a:rPr>
              <a:t>خریدهای جزئی ، خریدهای متوسط و خریدهای عمده</a:t>
            </a:r>
            <a:endParaRPr lang="fa-IR" sz="2400" dirty="0" smtClean="0">
              <a:cs typeface="0 Zar" panose="00000400000000000000" pitchFamily="2" charset="-78"/>
            </a:endParaRPr>
          </a:p>
        </p:txBody>
      </p:sp>
    </p:spTree>
    <p:extLst>
      <p:ext uri="{BB962C8B-B14F-4D97-AF65-F5344CB8AC3E}">
        <p14:creationId xmlns:p14="http://schemas.microsoft.com/office/powerpoint/2010/main" val="633296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404665"/>
            <a:ext cx="8363272" cy="6453336"/>
          </a:xfrm>
        </p:spPr>
        <p:txBody>
          <a:bodyPr>
            <a:normAutofit/>
          </a:bodyPr>
          <a:lstStyle/>
          <a:p>
            <a:pPr algn="just" rtl="1"/>
            <a:r>
              <a:rPr lang="fa-IR" sz="2400" dirty="0" smtClean="0">
                <a:cs typeface="0 Zar" panose="00000400000000000000" pitchFamily="2" charset="-78"/>
              </a:rPr>
              <a:t>سیستم خرید های برنامه ریزی شده و خریدهای اضطراری :</a:t>
            </a:r>
          </a:p>
          <a:p>
            <a:pPr marL="0" indent="0" algn="just" rtl="1">
              <a:buNone/>
            </a:pPr>
            <a:r>
              <a:rPr lang="fa-IR" sz="2400" dirty="0" smtClean="0">
                <a:cs typeface="0 Zar" panose="00000400000000000000" pitchFamily="2" charset="-78"/>
              </a:rPr>
              <a:t>خریدهای سالیانه معمولا پیش بینی و برنامه ریزی می شوند.اینگونه خریدها با تکمیل فرم اعلام نیازمندیها توسط درخواست کنندگان تایید آنها و بازبینی انبار و اولویت بندی نیازمندیها برنامه ریزی می گردند.</a:t>
            </a:r>
          </a:p>
          <a:p>
            <a:pPr marL="0" indent="0" algn="just" rtl="1">
              <a:buNone/>
            </a:pPr>
            <a:r>
              <a:rPr lang="fa-IR" sz="2400" dirty="0" smtClean="0">
                <a:cs typeface="0 Zar" panose="00000400000000000000" pitchFamily="2" charset="-78"/>
              </a:rPr>
              <a:t>این در حالی است که خریدهای موردی و اضطراری طی تشریفاتی خاص و از محل تنخواه گردان سازمانها وتوسط بخش های مختلف آن به عمل می آید.</a:t>
            </a:r>
          </a:p>
          <a:p>
            <a:pPr marL="0" indent="0" algn="just" rtl="1">
              <a:buNone/>
            </a:pPr>
            <a:r>
              <a:rPr lang="fa-IR" sz="2400" dirty="0" smtClean="0">
                <a:cs typeface="0 Zar" panose="00000400000000000000" pitchFamily="2" charset="-78"/>
              </a:rPr>
              <a:t>خریدهای موردی تحویل انبار نمی شوند و با تایید دریافت کننده ی جنس، انباردار مبادرت به صدور قبض یا رسید انبار و حواله ی انبار نموده ومراتب را در کارتها ویا دفاتر انبار ثبت می نماید.</a:t>
            </a:r>
          </a:p>
          <a:p>
            <a:pPr algn="just" rtl="1"/>
            <a:r>
              <a:rPr lang="fa-IR" sz="2400" dirty="0" smtClean="0">
                <a:cs typeface="0 Zar" panose="00000400000000000000" pitchFamily="2" charset="-78"/>
              </a:rPr>
              <a:t>سیستم خریدهای متمرکز و غیرمتمرکز:</a:t>
            </a:r>
          </a:p>
          <a:p>
            <a:pPr marL="0" indent="0" algn="just" rtl="1">
              <a:buNone/>
            </a:pPr>
            <a:r>
              <a:rPr lang="fa-IR" sz="2400" dirty="0" smtClean="0">
                <a:cs typeface="0 Zar" panose="00000400000000000000" pitchFamily="2" charset="-78"/>
              </a:rPr>
              <a:t>با خرید متمرکز امکان بهره گیری از تخفیفات مقدار خرید، کنترل بهتر انبارها، کاهش هزینه های انبارداری، صرفه جویی درنیروی کار پرسنل خرید و متخصص شدن کادر ان فراهم می شود و خریدها با نیازمندی های واقعی هر بخش منطبق تر می گردد.</a:t>
            </a:r>
          </a:p>
          <a:p>
            <a:pPr marL="0" indent="0" algn="just" rtl="1">
              <a:buNone/>
            </a:pPr>
            <a:r>
              <a:rPr lang="fa-IR" sz="2400" dirty="0" smtClean="0">
                <a:solidFill>
                  <a:srgbClr val="FF0000"/>
                </a:solidFill>
                <a:cs typeface="0 Zar" panose="00000400000000000000" pitchFamily="2" charset="-78"/>
              </a:rPr>
              <a:t>بنابراین چنانچه خریدهای مورد نیاز موسسه به وسیله ی واحد تدارکات کل انجام شود آخ خرید متمرکز خواهد بود.</a:t>
            </a:r>
          </a:p>
        </p:txBody>
      </p:sp>
    </p:spTree>
    <p:extLst>
      <p:ext uri="{BB962C8B-B14F-4D97-AF65-F5344CB8AC3E}">
        <p14:creationId xmlns:p14="http://schemas.microsoft.com/office/powerpoint/2010/main" val="1212417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404664"/>
            <a:ext cx="8363272" cy="6048672"/>
          </a:xfrm>
        </p:spPr>
        <p:txBody>
          <a:bodyPr>
            <a:normAutofit/>
          </a:bodyPr>
          <a:lstStyle/>
          <a:p>
            <a:pPr marL="0" indent="0" algn="just" rtl="1">
              <a:buNone/>
            </a:pPr>
            <a:r>
              <a:rPr lang="fa-IR" sz="2400" dirty="0" smtClean="0">
                <a:solidFill>
                  <a:srgbClr val="FF0000"/>
                </a:solidFill>
                <a:cs typeface="0 Zar" panose="00000400000000000000" pitchFamily="2" charset="-78"/>
              </a:rPr>
              <a:t>در صورت پراکندگی جغرافیایی واحدها وکارخانه های یک شرکت هر کدام با داشتن اختیار به خریدکالای مورد نیاز خود اقدام می کنند در این حالت کالاهای مورد نیاز اغلب غیر مشابه است و در صورت تخصصی بودن هر قلم کالا خرید ممکن است به صورت غیر متمرکز انجام شود.</a:t>
            </a:r>
          </a:p>
          <a:p>
            <a:pPr marL="0" indent="0" algn="just" rtl="1">
              <a:buNone/>
            </a:pPr>
            <a:r>
              <a:rPr lang="fa-IR" sz="2400" dirty="0" smtClean="0">
                <a:cs typeface="0 Zar" panose="00000400000000000000" pitchFamily="2" charset="-78"/>
              </a:rPr>
              <a:t>انتخاب </a:t>
            </a:r>
            <a:r>
              <a:rPr lang="fa-IR" sz="2400" dirty="0">
                <a:cs typeface="0 Zar" panose="00000400000000000000" pitchFamily="2" charset="-78"/>
              </a:rPr>
              <a:t>یکی از دو نوع خرید متمرکز و غیر متمرکز به خط مشی و سیاست مدیریت هر سازمان و وظایف سازمان مرتبط می باشد.</a:t>
            </a:r>
          </a:p>
          <a:p>
            <a:pPr algn="just" rtl="1"/>
            <a:r>
              <a:rPr lang="fa-IR" sz="2400" dirty="0" smtClean="0">
                <a:cs typeface="0 Zar" panose="00000400000000000000" pitchFamily="2" charset="-78"/>
              </a:rPr>
              <a:t>خریدهای جزئی، خریدهای متوسط و خریدهای عمده </a:t>
            </a:r>
          </a:p>
          <a:p>
            <a:pPr marL="0" indent="0" algn="just" rtl="1">
              <a:buNone/>
            </a:pPr>
            <a:r>
              <a:rPr lang="fa-IR" sz="2400" dirty="0" smtClean="0">
                <a:cs typeface="0 Zar" panose="00000400000000000000" pitchFamily="2" charset="-78"/>
              </a:rPr>
              <a:t>خریدهای جزئی مبالغ معین و ناچیزی را به خود اختصاص می دهند. در این روش مامور خرید یا مسئول کارپرداز قادر به تهیه ی کالا به کمترین بهای ممکن به ازای کیفیتی معین از بازار خواهد بود.</a:t>
            </a:r>
          </a:p>
          <a:p>
            <a:pPr marL="0" indent="0" algn="just" rtl="1">
              <a:buNone/>
            </a:pPr>
            <a:r>
              <a:rPr lang="fa-IR" sz="2400" dirty="0" smtClean="0">
                <a:cs typeface="0 Zar" panose="00000400000000000000" pitchFamily="2" charset="-78"/>
              </a:rPr>
              <a:t>در خریدهای متوسط که از مبالغ بالاتری برخوردارند، تایید بالاترین مقام دستگاه اجرایی یا سازمان ضرورت می یابد.</a:t>
            </a:r>
          </a:p>
          <a:p>
            <a:pPr marL="0" indent="0" algn="just" rtl="1">
              <a:buNone/>
            </a:pPr>
            <a:r>
              <a:rPr lang="fa-IR" sz="2400" dirty="0" smtClean="0">
                <a:cs typeface="0 Zar" panose="00000400000000000000" pitchFamily="2" charset="-78"/>
              </a:rPr>
              <a:t>در خریدهای عمده علاوه بر تایید کارپرداز و بالاترین مقام سازمان، انتشار آگهی مناقصه عمومی یا محدود نیز ضرورت دارد.</a:t>
            </a:r>
            <a:endParaRPr lang="fa-IR" sz="2400" dirty="0" smtClean="0">
              <a:cs typeface="0 Zar" panose="00000400000000000000" pitchFamily="2" charset="-78"/>
            </a:endParaRPr>
          </a:p>
        </p:txBody>
      </p:sp>
    </p:spTree>
    <p:extLst>
      <p:ext uri="{BB962C8B-B14F-4D97-AF65-F5344CB8AC3E}">
        <p14:creationId xmlns:p14="http://schemas.microsoft.com/office/powerpoint/2010/main" val="3285052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2" descr="Copy_3~1.gif"/>
          <p:cNvPicPr>
            <a:picLocks noGrp="1" noChangeAspect="1"/>
          </p:cNvPicPr>
          <p:nvPr>
            <p:ph/>
          </p:nvPr>
        </p:nvPicPr>
        <p:blipFill>
          <a:blip r:embed="rId2"/>
          <a:srcRect/>
          <a:stretch>
            <a:fillRect/>
          </a:stretch>
        </p:blipFill>
        <p:spPr>
          <a:xfrm>
            <a:off x="0" y="-76200"/>
            <a:ext cx="9144000" cy="6858000"/>
          </a:xfrm>
          <a:prstGeom prst="rect">
            <a:avLst/>
          </a:prstGeom>
          <a:ln>
            <a:noFill/>
          </a:ln>
          <a:effectLst>
            <a:softEdge rad="112500"/>
          </a:effectLst>
        </p:spPr>
      </p:pic>
      <p:sp>
        <p:nvSpPr>
          <p:cNvPr id="4" name="Rectangle 3"/>
          <p:cNvSpPr/>
          <p:nvPr/>
        </p:nvSpPr>
        <p:spPr>
          <a:xfrm rot="20237326">
            <a:off x="126801" y="1442046"/>
            <a:ext cx="8067499" cy="175432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خدایا چنان کن سرانجام کار </a:t>
            </a:r>
            <a:b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b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تو خشنود باشی و ما رستگار</a:t>
            </a:r>
            <a:endParaRPr lang="en-US"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endParaRPr>
          </a:p>
        </p:txBody>
      </p:sp>
      <p:sp>
        <p:nvSpPr>
          <p:cNvPr id="59396" name="Rectangle 4"/>
          <p:cNvSpPr>
            <a:spLocks noChangeArrowheads="1"/>
          </p:cNvSpPr>
          <p:nvPr/>
        </p:nvSpPr>
        <p:spPr bwMode="auto">
          <a:xfrm>
            <a:off x="71406" y="5862661"/>
            <a:ext cx="2377574" cy="92333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spAutoFit/>
          </a:bodyPr>
          <a:lstStyle/>
          <a:p>
            <a:pPr>
              <a:defRPr/>
            </a:pPr>
            <a:r>
              <a:rPr lang="fa-IR" sz="5400" b="1" dirty="0">
                <a:solidFill>
                  <a:srgbClr val="00FFFF"/>
                </a:solidFill>
                <a:effectLst>
                  <a:outerShdw blurRad="38100" dist="38100" dir="2700000" algn="tl">
                    <a:srgbClr val="000000">
                      <a:alpha val="43137"/>
                    </a:srgbClr>
                  </a:outerShdw>
                </a:effectLst>
                <a:cs typeface="B Ziba" panose="00000400000000000000" pitchFamily="2" charset="-78"/>
              </a:rPr>
              <a:t>التماس دعا</a:t>
            </a:r>
            <a:endParaRPr lang="en-US" sz="5400" b="1" dirty="0">
              <a:solidFill>
                <a:srgbClr val="00FFFF"/>
              </a:solidFill>
              <a:effectLst>
                <a:outerShdw blurRad="38100" dist="38100" dir="2700000" algn="tl">
                  <a:srgbClr val="000000">
                    <a:alpha val="43137"/>
                  </a:srgbClr>
                </a:outerShdw>
              </a:effectLst>
              <a:cs typeface="B Ziba" panose="00000400000000000000" pitchFamily="2" charset="-78"/>
            </a:endParaRPr>
          </a:p>
        </p:txBody>
      </p:sp>
      <p:sp>
        <p:nvSpPr>
          <p:cNvPr id="6" name="Slide Number Placeholder 5"/>
          <p:cNvSpPr>
            <a:spLocks noGrp="1"/>
          </p:cNvSpPr>
          <p:nvPr>
            <p:ph type="sldNum" sz="quarter" idx="12"/>
          </p:nvPr>
        </p:nvSpPr>
        <p:spPr/>
        <p:txBody>
          <a:bodyPr/>
          <a:lstStyle/>
          <a:p>
            <a:pPr>
              <a:defRPr/>
            </a:pPr>
            <a:fld id="{8C4A60DA-64C6-4E91-AF71-817F60578398}" type="slidenum">
              <a:rPr lang="en-US" smtClean="0"/>
              <a:pPr>
                <a:defRPr/>
              </a:pPr>
              <a:t>15</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4">
                                            <p:bg/>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iterate type="lt">
                                    <p:tmPct val="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5" presetClass="entr" presetSubtype="0" fill="hold" grpId="0" nodeType="withEffect">
                                  <p:stCondLst>
                                    <p:cond delay="0"/>
                                  </p:stCondLst>
                                  <p:childTnLst>
                                    <p:set>
                                      <p:cBhvr>
                                        <p:cTn id="14" dur="1" fill="hold">
                                          <p:stCondLst>
                                            <p:cond delay="0"/>
                                          </p:stCondLst>
                                        </p:cTn>
                                        <p:tgtEl>
                                          <p:spTgt spid="59396"/>
                                        </p:tgtEl>
                                        <p:attrNameLst>
                                          <p:attrName>style.visibility</p:attrName>
                                        </p:attrNameLst>
                                      </p:cBhvr>
                                      <p:to>
                                        <p:strVal val="visible"/>
                                      </p:to>
                                    </p:set>
                                    <p:anim calcmode="lin" valueType="num">
                                      <p:cBhvr>
                                        <p:cTn id="15" dur="500" decel="50000" fill="hold">
                                          <p:stCondLst>
                                            <p:cond delay="0"/>
                                          </p:stCondLst>
                                        </p:cTn>
                                        <p:tgtEl>
                                          <p:spTgt spid="5939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939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9396"/>
                                        </p:tgtEl>
                                        <p:attrNameLst>
                                          <p:attrName>ppt_w</p:attrName>
                                        </p:attrNameLst>
                                      </p:cBhvr>
                                      <p:tavLst>
                                        <p:tav tm="0">
                                          <p:val>
                                            <p:strVal val="#ppt_w*.05"/>
                                          </p:val>
                                        </p:tav>
                                        <p:tav tm="100000">
                                          <p:val>
                                            <p:strVal val="#ppt_w"/>
                                          </p:val>
                                        </p:tav>
                                      </p:tavLst>
                                    </p:anim>
                                    <p:anim calcmode="lin" valueType="num">
                                      <p:cBhvr>
                                        <p:cTn id="18" dur="1000" fill="hold"/>
                                        <p:tgtEl>
                                          <p:spTgt spid="5939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939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939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939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93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6" descr="salava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8419" name="Picture 7" descr="toplisten">
            <a:hlinkClick r:id="rId3" action="ppaction://hlinkfile"/>
          </p:cNvPr>
          <p:cNvPicPr>
            <a:picLocks noChangeAspect="1" noChangeArrowheads="1" noCrop="1"/>
          </p:cNvPicPr>
          <p:nvPr/>
        </p:nvPicPr>
        <p:blipFill>
          <a:blip r:embed="rId4"/>
          <a:srcRect/>
          <a:stretch>
            <a:fillRect/>
          </a:stretch>
        </p:blipFill>
        <p:spPr bwMode="auto">
          <a:xfrm>
            <a:off x="6146800" y="3848100"/>
            <a:ext cx="2844800" cy="2933700"/>
          </a:xfrm>
          <a:prstGeom prst="rect">
            <a:avLst/>
          </a:prstGeom>
          <a:noFill/>
          <a:ln w="9525">
            <a:noFill/>
            <a:miter lim="800000"/>
            <a:headEnd/>
            <a:tailEnd/>
          </a:ln>
        </p:spPr>
      </p:pic>
    </p:spTree>
    <p:extLst>
      <p:ext uri="{BB962C8B-B14F-4D97-AF65-F5344CB8AC3E}">
        <p14:creationId xmlns:p14="http://schemas.microsoft.com/office/powerpoint/2010/main" val="18383696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099" name="Picture 2" descr="D:\تصاویر عمومی\picture\Wallpapers\Nista Wallpapers\vplants3_015.jpg"/>
          <p:cNvPicPr>
            <a:picLocks noChangeAspect="1" noChangeArrowheads="1"/>
          </p:cNvPicPr>
          <p:nvPr/>
        </p:nvPicPr>
        <p:blipFill>
          <a:blip r:embed="rId2"/>
          <a:srcRect/>
          <a:stretch>
            <a:fillRect/>
          </a:stretch>
        </p:blipFill>
        <p:spPr bwMode="auto">
          <a:xfrm>
            <a:off x="0" y="69376"/>
            <a:ext cx="9144000" cy="6781800"/>
          </a:xfrm>
          <a:prstGeom prst="rect">
            <a:avLst/>
          </a:prstGeom>
          <a:noFill/>
          <a:ln w="9525">
            <a:noFill/>
            <a:miter lim="800000"/>
            <a:headEnd/>
            <a:tailEnd/>
          </a:ln>
        </p:spPr>
      </p:pic>
      <p:sp>
        <p:nvSpPr>
          <p:cNvPr id="6" name="Rectangle 5"/>
          <p:cNvSpPr/>
          <p:nvPr/>
        </p:nvSpPr>
        <p:spPr>
          <a:xfrm>
            <a:off x="755576" y="274638"/>
            <a:ext cx="7488832" cy="2954655"/>
          </a:xfrm>
          <a:prstGeom prst="rect">
            <a:avLst/>
          </a:prstGeom>
          <a:solidFill>
            <a:schemeClr val="accent3">
              <a:lumMod val="20000"/>
              <a:lumOff val="80000"/>
            </a:schemeClr>
          </a:solidFill>
          <a:ln>
            <a:solidFill>
              <a:schemeClr val="accent2">
                <a:lumMod val="50000"/>
              </a:schemeClr>
            </a:solidFill>
          </a:ln>
        </p:spPr>
        <p:txBody>
          <a:bodyPr wrap="square">
            <a:spAutoFit/>
          </a:bodyPr>
          <a:lstStyle/>
          <a:p>
            <a:pPr algn="ctr" rtl="1" eaLnBrk="0" hangingPunct="0">
              <a:defRPr/>
            </a:pPr>
            <a:r>
              <a:rPr lang="fa-IR" sz="5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سیستم سفارشات خرید و انبارداری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مدرس: حمیده رشیدی فیروزآبادی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مقطع : کاردانی حسابداری مالی ترم 2</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جلسه : </a:t>
            </a:r>
            <a:r>
              <a:rPr lang="fa-IR" sz="4400" b="1" dirty="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3</a:t>
            </a:r>
            <a:endParaRPr lang="fa-IR" sz="28700" b="1" dirty="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Arial" charset="0"/>
              <a:cs typeface="0 Zar" panose="00000400000000000000" pitchFamily="2" charset="-78"/>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اهداف بخش خرید</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5141167"/>
          </a:xfrm>
        </p:spPr>
        <p:txBody>
          <a:bodyPr>
            <a:normAutofit fontScale="92500" lnSpcReduction="10000"/>
          </a:bodyPr>
          <a:lstStyle/>
          <a:p>
            <a:pPr marL="0" indent="0" algn="just" rtl="1">
              <a:buNone/>
            </a:pPr>
            <a:r>
              <a:rPr lang="fa-IR" sz="2400" dirty="0" smtClean="0">
                <a:cs typeface="0 Zar" panose="00000400000000000000" pitchFamily="2" charset="-78"/>
              </a:rPr>
              <a:t>هدف اصلی مدیریت خرید عبارت است از :</a:t>
            </a:r>
          </a:p>
          <a:p>
            <a:pPr marL="0" indent="0" algn="just" rtl="1">
              <a:buNone/>
            </a:pPr>
            <a:r>
              <a:rPr lang="fa-IR" sz="2400" dirty="0" smtClean="0">
                <a:cs typeface="0 Zar" panose="00000400000000000000" pitchFamily="2" charset="-78"/>
              </a:rPr>
              <a:t>تصمیم گیری نظام مند برای یافتن پاسخ های مفید و موثر در تعیین آمیزه ی خرید که شامل موضوع خرید، منبع خرید، زمان خرید، مقدار خرید، کیفیت خرید، قیمت خرید است .</a:t>
            </a:r>
          </a:p>
          <a:p>
            <a:pPr marL="0" indent="0" algn="just" rtl="1">
              <a:buNone/>
            </a:pPr>
            <a:r>
              <a:rPr lang="fa-IR" sz="2400" dirty="0" smtClean="0">
                <a:cs typeface="0 Zar" panose="00000400000000000000" pitchFamily="2" charset="-78"/>
              </a:rPr>
              <a:t>اهم اهداف بخش خرید را می توان به شرح ذیل برشمرد:</a:t>
            </a:r>
          </a:p>
          <a:p>
            <a:pPr marL="457200" indent="-457200" algn="just" rtl="1">
              <a:buAutoNum type="arabicPeriod"/>
            </a:pPr>
            <a:r>
              <a:rPr lang="fa-IR" sz="2400" dirty="0" smtClean="0">
                <a:cs typeface="0 Zar" panose="00000400000000000000" pitchFamily="2" charset="-78"/>
              </a:rPr>
              <a:t>حمایت از بخش های عملیاتی سازمان از طریق برقراری جریان مداوم و منظم مواد و خدمات</a:t>
            </a:r>
          </a:p>
          <a:p>
            <a:pPr marL="457200" indent="-457200" algn="just" rtl="1">
              <a:buAutoNum type="arabicPeriod"/>
            </a:pPr>
            <a:r>
              <a:rPr lang="fa-IR" sz="2400" dirty="0" smtClean="0">
                <a:cs typeface="0 Zar" panose="00000400000000000000" pitchFamily="2" charset="-78"/>
              </a:rPr>
              <a:t>شناسایی و تعیین جایگزین هایی مطمئن برای کالاها و مواد مصرفی توسط سازمان</a:t>
            </a:r>
          </a:p>
          <a:p>
            <a:pPr marL="457200" indent="-457200" algn="just" rtl="1">
              <a:buAutoNum type="arabicPeriod"/>
            </a:pPr>
            <a:r>
              <a:rPr lang="fa-IR" sz="2400" dirty="0" smtClean="0">
                <a:cs typeface="0 Zar" panose="00000400000000000000" pitchFamily="2" charset="-78"/>
              </a:rPr>
              <a:t>برقراری ارتباطی مداوم ومناسب با فروشندگان و تامین کنندگان منابع جهت برخورداری از حمایت آنها در مواقع ریسکی و مخاطره آمیز و عادی </a:t>
            </a:r>
          </a:p>
          <a:p>
            <a:pPr marL="457200" indent="-457200" algn="just" rtl="1">
              <a:buAutoNum type="arabicPeriod"/>
            </a:pPr>
            <a:r>
              <a:rPr lang="fa-IR" sz="2400" dirty="0" smtClean="0">
                <a:cs typeface="0 Zar" panose="00000400000000000000" pitchFamily="2" charset="-78"/>
              </a:rPr>
              <a:t>برقراری هماهنگی کامل با سایر بخشهای سازمان</a:t>
            </a:r>
          </a:p>
          <a:p>
            <a:pPr marL="457200" indent="-457200" algn="just" rtl="1">
              <a:buAutoNum type="arabicPeriod"/>
            </a:pPr>
            <a:r>
              <a:rPr lang="fa-IR" sz="2400" dirty="0" smtClean="0">
                <a:cs typeface="0 Zar" panose="00000400000000000000" pitchFamily="2" charset="-78"/>
              </a:rPr>
              <a:t>کمک به بهبود و توسعه سیاست ها و روشهایی که نیل به اهداف سازمان را با کمترین هزینه و بالاترین حد کارایی میسر نماید.</a:t>
            </a:r>
          </a:p>
          <a:p>
            <a:pPr marL="457200" indent="-457200" algn="just" rtl="1">
              <a:buAutoNum type="arabicPeriod"/>
            </a:pPr>
            <a:r>
              <a:rPr lang="fa-IR" sz="2400" dirty="0" smtClean="0">
                <a:cs typeface="0 Zar" panose="00000400000000000000" pitchFamily="2" charset="-78"/>
              </a:rPr>
              <a:t>تربیت کارکنانی ماهر و شایسته و متخصص در امر تهیه ی منابع مورد نیاز سازمان </a:t>
            </a:r>
          </a:p>
          <a:p>
            <a:pPr marL="457200" indent="-457200" algn="just" rtl="1">
              <a:buAutoNum type="arabicPeriod"/>
            </a:pPr>
            <a:r>
              <a:rPr lang="fa-IR" sz="2400" dirty="0" smtClean="0">
                <a:cs typeface="0 Zar" panose="00000400000000000000" pitchFamily="2" charset="-78"/>
              </a:rPr>
              <a:t>به حداقل رساندن زیان ناشی از فساد و از مدافتادگی و سرقت موجودی ها در موسسه </a:t>
            </a:r>
          </a:p>
          <a:p>
            <a:pPr marL="457200" indent="-457200" algn="just" rtl="1">
              <a:buAutoNum type="arabicPeriod"/>
            </a:pPr>
            <a:r>
              <a:rPr lang="fa-IR" sz="2400" dirty="0" smtClean="0">
                <a:cs typeface="0 Zar" panose="00000400000000000000" pitchFamily="2" charset="-78"/>
              </a:rPr>
              <a:t>انجام خرید عاقلانه و رقابتی: </a:t>
            </a:r>
          </a:p>
          <a:p>
            <a:pPr marL="457200" indent="-457200" algn="just" rtl="1">
              <a:buAutoNum type="arabicPeriod"/>
            </a:pPr>
            <a:endParaRPr lang="fa-IR" sz="2400" dirty="0" smtClean="0">
              <a:cs typeface="0 Zar"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476672"/>
            <a:ext cx="8363272" cy="6192687"/>
          </a:xfrm>
        </p:spPr>
        <p:txBody>
          <a:bodyPr>
            <a:normAutofit fontScale="92500"/>
          </a:bodyPr>
          <a:lstStyle/>
          <a:p>
            <a:pPr marL="0" indent="0" algn="just" rtl="1">
              <a:buNone/>
            </a:pPr>
            <a:r>
              <a:rPr lang="fa-IR" sz="2400" dirty="0" smtClean="0">
                <a:cs typeface="0 Zar" panose="00000400000000000000" pitchFamily="2" charset="-78"/>
              </a:rPr>
              <a:t>خرید رقابتی مستلزم برقراری روابطی آگاهانه ومستمر جهت شناخت نیروهای عرضه و تقاضای موثر بر قیمت می باشد. </a:t>
            </a:r>
            <a:endParaRPr lang="fa-IR" sz="2400" dirty="0">
              <a:cs typeface="0 Zar" panose="00000400000000000000" pitchFamily="2" charset="-78"/>
            </a:endParaRPr>
          </a:p>
          <a:p>
            <a:pPr marL="0" indent="0" algn="just" rtl="1">
              <a:buNone/>
            </a:pPr>
            <a:r>
              <a:rPr lang="fa-IR" sz="2400" dirty="0" smtClean="0">
                <a:cs typeface="0 Zar" panose="00000400000000000000" pitchFamily="2" charset="-78"/>
              </a:rPr>
              <a:t>خرید عاقلانه نیز به جستجوی دائمی جهت دستیابی به کالاها و موادی با ارزش مناسب و کیفیت برتر مرتبط می باشد. </a:t>
            </a:r>
          </a:p>
          <a:p>
            <a:pPr marL="0" indent="0" algn="just" rtl="1">
              <a:buNone/>
            </a:pPr>
            <a:r>
              <a:rPr lang="fa-IR" sz="2400" dirty="0" smtClean="0">
                <a:cs typeface="0 Zar" panose="00000400000000000000" pitchFamily="2" charset="-78"/>
              </a:rPr>
              <a:t>پنج اصل مورد توجه در خرید عاقلانه و رقابتی عبارت است از :</a:t>
            </a:r>
          </a:p>
          <a:p>
            <a:pPr marL="457200" indent="-457200" algn="just" rtl="1">
              <a:buAutoNum type="arabicPeriod"/>
            </a:pPr>
            <a:r>
              <a:rPr lang="fa-IR" sz="2400" dirty="0" smtClean="0">
                <a:cs typeface="0 Zar" panose="00000400000000000000" pitchFamily="2" charset="-78"/>
              </a:rPr>
              <a:t>کیفیت مناسب </a:t>
            </a:r>
          </a:p>
          <a:p>
            <a:pPr marL="457200" indent="-457200" algn="just" rtl="1">
              <a:buAutoNum type="arabicPeriod"/>
            </a:pPr>
            <a:r>
              <a:rPr lang="fa-IR" sz="2400" dirty="0" smtClean="0">
                <a:cs typeface="0 Zar" panose="00000400000000000000" pitchFamily="2" charset="-78"/>
              </a:rPr>
              <a:t>مقدار مناسب </a:t>
            </a:r>
          </a:p>
          <a:p>
            <a:pPr marL="457200" indent="-457200" algn="just" rtl="1">
              <a:buAutoNum type="arabicPeriod"/>
            </a:pPr>
            <a:r>
              <a:rPr lang="fa-IR" sz="2400" dirty="0" smtClean="0">
                <a:cs typeface="0 Zar" panose="00000400000000000000" pitchFamily="2" charset="-78"/>
              </a:rPr>
              <a:t>قیمت مناسب </a:t>
            </a:r>
          </a:p>
          <a:p>
            <a:pPr marL="457200" indent="-457200" algn="just" rtl="1">
              <a:buAutoNum type="arabicPeriod"/>
            </a:pPr>
            <a:r>
              <a:rPr lang="fa-IR" sz="2400" dirty="0" smtClean="0">
                <a:cs typeface="0 Zar" panose="00000400000000000000" pitchFamily="2" charset="-78"/>
              </a:rPr>
              <a:t>منبع مناسب </a:t>
            </a:r>
          </a:p>
          <a:p>
            <a:pPr marL="457200" indent="-457200" algn="just" rtl="1">
              <a:buAutoNum type="arabicPeriod"/>
            </a:pPr>
            <a:r>
              <a:rPr lang="fa-IR" sz="2400" dirty="0" smtClean="0">
                <a:cs typeface="0 Zar" panose="00000400000000000000" pitchFamily="2" charset="-78"/>
              </a:rPr>
              <a:t>زمان مناسب </a:t>
            </a:r>
          </a:p>
          <a:p>
            <a:pPr algn="just" rtl="1"/>
            <a:r>
              <a:rPr lang="fa-IR" sz="2400" dirty="0" smtClean="0">
                <a:cs typeface="0 Zar" panose="00000400000000000000" pitchFamily="2" charset="-78"/>
              </a:rPr>
              <a:t> کیفیت مناسب از طریق شناخت تولید کنندگان در سطح ملی و بین المللی و بررسی تاریخچه و نحوه ی فعالیت ها ومحصولات آنها قابل دستیابی خواهد بود. سازمان های بزرگ به آزمایشگاه هایی خاص جهت بررسی کیفیت نمونه ها ومحصولات مجهز می باشند.</a:t>
            </a:r>
          </a:p>
          <a:p>
            <a:pPr algn="just" rtl="1"/>
            <a:r>
              <a:rPr lang="fa-IR" sz="2400" dirty="0" smtClean="0">
                <a:cs typeface="0 Zar" panose="00000400000000000000" pitchFamily="2" charset="-78"/>
              </a:rPr>
              <a:t>مقدار مناسب خرید از طریق برقراری ارتباط و هماهنگی با سایر بخشهای درونی سازمان و فرشندگان میسر خواهد بود. با خرید به مقداری مناسب هزینه های نگهداری و سفارش و کمبود کالا را می توان کمینه  و از وقفه در تولیدات نیز پیشگیری نمود.</a:t>
            </a:r>
          </a:p>
        </p:txBody>
      </p:sp>
    </p:spTree>
    <p:extLst>
      <p:ext uri="{BB962C8B-B14F-4D97-AF65-F5344CB8AC3E}">
        <p14:creationId xmlns:p14="http://schemas.microsoft.com/office/powerpoint/2010/main" val="200162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476672"/>
            <a:ext cx="8363272" cy="6381328"/>
          </a:xfrm>
        </p:spPr>
        <p:txBody>
          <a:bodyPr>
            <a:normAutofit/>
          </a:bodyPr>
          <a:lstStyle/>
          <a:p>
            <a:pPr algn="just" rtl="1"/>
            <a:r>
              <a:rPr lang="fa-IR" sz="2400" dirty="0" smtClean="0">
                <a:cs typeface="0 Zar" panose="00000400000000000000" pitchFamily="2" charset="-78"/>
              </a:rPr>
              <a:t>قیمت مناسب خرید موجب مناسب تر شدن بهای تمام شده ی کالای ساخته و فروش رفته به ازای کیفیت و مطلوبیتی معین خواهد شد که خود قدرت رقابتی شرکت را افزایش خواهد داد. با برقراری ارتباطی صحیح، مناسب و مستمر با تولید کنندگان و فروشندگان منابع مورد نیاز سازمان می تواند علاقه و وابستگی آنها را به خود تقویت نمود و در نهایت با مذاکراتی موفقیت آمیز به قیمت هایی مناسب دست یافت.</a:t>
            </a:r>
          </a:p>
          <a:p>
            <a:pPr marL="0" indent="0" algn="just" rtl="1">
              <a:buNone/>
            </a:pPr>
            <a:endParaRPr lang="fa-IR" sz="2400" dirty="0" smtClean="0">
              <a:cs typeface="0 Zar" panose="00000400000000000000" pitchFamily="2" charset="-78"/>
            </a:endParaRPr>
          </a:p>
          <a:p>
            <a:pPr algn="just" rtl="1"/>
            <a:r>
              <a:rPr lang="fa-IR" sz="2400" dirty="0" smtClean="0">
                <a:cs typeface="0 Zar" panose="00000400000000000000" pitchFamily="2" charset="-78"/>
              </a:rPr>
              <a:t>منبع مناسب به معنی خرید از فروشندگانی مطمئن، متعهد و وفادار و توانمند می باشد. با بررسی موقعیت مالی وفنی، شرایط تحویل کالا و سوابق شرکت های عرضه کننده می توان به مقایسه ی تامین کنندگان منابع و انتخاب بهترین منبع اقدام نمود.</a:t>
            </a:r>
          </a:p>
          <a:p>
            <a:pPr marL="0" indent="0" algn="just" rtl="1">
              <a:buNone/>
            </a:pPr>
            <a:endParaRPr lang="fa-IR" sz="2400" dirty="0" smtClean="0">
              <a:cs typeface="0 Zar" panose="00000400000000000000" pitchFamily="2" charset="-78"/>
            </a:endParaRPr>
          </a:p>
          <a:p>
            <a:pPr algn="just" rtl="1"/>
            <a:r>
              <a:rPr lang="fa-IR" sz="2400" dirty="0" smtClean="0">
                <a:cs typeface="0 Zar" panose="00000400000000000000" pitchFamily="2" charset="-78"/>
              </a:rPr>
              <a:t>زمان مناسب تهیه ی مواد و نیازمندی ها با توجه به نوسانات اقتصادی، حجم تولیدات در بازار و یا خریدهای فصلی و قیمت های جاری، فصلی و ... تعیین خواهد شد.</a:t>
            </a:r>
          </a:p>
          <a:p>
            <a:pPr marL="0" indent="0" algn="just" rtl="1">
              <a:buNone/>
            </a:pPr>
            <a:r>
              <a:rPr lang="fa-IR" sz="2400" dirty="0" smtClean="0">
                <a:cs typeface="0 Zar" panose="00000400000000000000" pitchFamily="2" charset="-78"/>
              </a:rPr>
              <a:t>آنچه که مشخص است این است که زمان مناسب خرید بر قیمت تمام شده ی تهیه منابع و نیازمندیهای سازمان تاثیر بسزایی دارد.</a:t>
            </a:r>
          </a:p>
          <a:p>
            <a:pPr marL="0" indent="0" algn="just" rtl="1">
              <a:buNone/>
            </a:pPr>
            <a:endParaRPr lang="fa-IR" sz="2400" dirty="0" smtClean="0">
              <a:cs typeface="0 Zar" panose="00000400000000000000" pitchFamily="2" charset="-78"/>
            </a:endParaRPr>
          </a:p>
          <a:p>
            <a:pPr algn="just" rtl="1"/>
            <a:endParaRPr lang="fa-IR" sz="2400" dirty="0" smtClean="0">
              <a:cs typeface="0 Zar" panose="00000400000000000000" pitchFamily="2" charset="-78"/>
            </a:endParaRPr>
          </a:p>
        </p:txBody>
      </p:sp>
    </p:spTree>
    <p:extLst>
      <p:ext uri="{BB962C8B-B14F-4D97-AF65-F5344CB8AC3E}">
        <p14:creationId xmlns:p14="http://schemas.microsoft.com/office/powerpoint/2010/main" val="1133276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ارتباط بخش خرید با سایر بخش ها</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a:bodyPr>
          <a:lstStyle/>
          <a:p>
            <a:pPr marL="0" indent="0" algn="just" rtl="1">
              <a:buNone/>
            </a:pPr>
            <a:r>
              <a:rPr lang="fa-IR" sz="2400" dirty="0" smtClean="0">
                <a:cs typeface="0 Zar" panose="00000400000000000000" pitchFamily="2" charset="-78"/>
              </a:rPr>
              <a:t>اجزای سیستم سازمان بخشهایی نظیر بخش مالی، بخش تعمیر و نگهداری، بخش انبارها، بخش تولید و بخش بازاریابی را شامل می شود.</a:t>
            </a:r>
          </a:p>
          <a:p>
            <a:pPr marL="0" indent="0" algn="just" rtl="1">
              <a:buNone/>
            </a:pPr>
            <a:r>
              <a:rPr lang="fa-IR" sz="2400" dirty="0" smtClean="0">
                <a:cs typeface="0 Zar" panose="00000400000000000000" pitchFamily="2" charset="-78"/>
              </a:rPr>
              <a:t>هر یک از بخش های سازمان از اطلاعاتی برخوردار است که آن اطلاعات به نوعی بر عملکرد بخش خرید موثر واقع می گردد. بخش خرید همانند سایر بخشهای سازمان نیازمند به اطلاعاتی دقیق، صحیح، مرتبط، کافی و به موقع می باشد.</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اطلاعات مرتبط با بخش خرید عبارت است از:</a:t>
            </a:r>
          </a:p>
          <a:p>
            <a:pPr marL="457200" indent="-457200" algn="just" rtl="1">
              <a:buAutoNum type="arabicPeriod"/>
            </a:pPr>
            <a:r>
              <a:rPr lang="fa-IR" sz="2400" dirty="0" smtClean="0">
                <a:cs typeface="0 Zar" panose="00000400000000000000" pitchFamily="2" charset="-78"/>
              </a:rPr>
              <a:t>اطلاعات بیرون از سازمان که به بخش خرید می رسد.</a:t>
            </a:r>
          </a:p>
          <a:p>
            <a:pPr marL="457200" indent="-457200" algn="just" rtl="1">
              <a:buAutoNum type="arabicPeriod"/>
            </a:pPr>
            <a:r>
              <a:rPr lang="fa-IR" sz="2400" dirty="0" smtClean="0">
                <a:cs typeface="0 Zar" panose="00000400000000000000" pitchFamily="2" charset="-78"/>
              </a:rPr>
              <a:t>اطلاعاتی که از بخشهای دیگر درون سازمان به بخش خرید می رسد.</a:t>
            </a:r>
          </a:p>
          <a:p>
            <a:pPr marL="457200" indent="-457200" algn="just" rtl="1">
              <a:buAutoNum type="arabicPeriod"/>
            </a:pPr>
            <a:r>
              <a:rPr lang="fa-IR" sz="2400" dirty="0" smtClean="0">
                <a:cs typeface="0 Zar" panose="00000400000000000000" pitchFamily="2" charset="-78"/>
              </a:rPr>
              <a:t>اطلاعاتی که از بخش خرید به سایر بخش های سازمان ارائه می شود.</a:t>
            </a:r>
          </a:p>
          <a:p>
            <a:pPr marL="0" indent="0" algn="just" rtl="1">
              <a:buNone/>
            </a:pPr>
            <a:endParaRPr lang="fa-IR" sz="2400" dirty="0">
              <a:cs typeface="0 Zar" panose="00000400000000000000" pitchFamily="2" charset="-78"/>
            </a:endParaRPr>
          </a:p>
          <a:p>
            <a:pPr marL="0" indent="0" algn="just" rtl="1">
              <a:buNone/>
            </a:pPr>
            <a:endParaRPr lang="fa-IR" sz="2400" dirty="0" smtClean="0">
              <a:cs typeface="0 Zar" panose="00000400000000000000" pitchFamily="2" charset="-78"/>
            </a:endParaRPr>
          </a:p>
        </p:txBody>
      </p:sp>
    </p:spTree>
    <p:extLst>
      <p:ext uri="{BB962C8B-B14F-4D97-AF65-F5344CB8AC3E}">
        <p14:creationId xmlns:p14="http://schemas.microsoft.com/office/powerpoint/2010/main" val="35209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332657"/>
            <a:ext cx="8363272" cy="6192688"/>
          </a:xfrm>
        </p:spPr>
        <p:txBody>
          <a:bodyPr>
            <a:normAutofit/>
          </a:bodyPr>
          <a:lstStyle/>
          <a:p>
            <a:pPr marL="0" indent="0" algn="just" rtl="1">
              <a:buNone/>
            </a:pPr>
            <a:r>
              <a:rPr lang="fa-IR" sz="2400" dirty="0" smtClean="0">
                <a:cs typeface="0 Zar" panose="00000400000000000000" pitchFamily="2" charset="-78"/>
              </a:rPr>
              <a:t>اهم اطلاعاتی که از بیرون از سازمان  به بخش خرید می رسد عبارتند از :</a:t>
            </a:r>
          </a:p>
          <a:p>
            <a:pPr algn="just" rtl="1"/>
            <a:r>
              <a:rPr lang="fa-IR" sz="2400" dirty="0" smtClean="0">
                <a:cs typeface="0 Zar" panose="00000400000000000000" pitchFamily="2" charset="-78"/>
              </a:rPr>
              <a:t>اطلاعات امکانات تولیدی فروشندگان وعرضه کنندگان منابع</a:t>
            </a:r>
          </a:p>
          <a:p>
            <a:pPr algn="just" rtl="1"/>
            <a:r>
              <a:rPr lang="fa-IR" sz="2400" dirty="0" smtClean="0">
                <a:cs typeface="0 Zar" panose="00000400000000000000" pitchFamily="2" charset="-78"/>
              </a:rPr>
              <a:t>اطلاعات منابع مختلف تامین کننده وجایگزین های منابع</a:t>
            </a:r>
          </a:p>
          <a:p>
            <a:pPr algn="just" rtl="1"/>
            <a:r>
              <a:rPr lang="fa-IR" sz="2400" dirty="0" smtClean="0">
                <a:cs typeface="0 Zar" panose="00000400000000000000" pitchFamily="2" charset="-78"/>
              </a:rPr>
              <a:t>اطلاعات شرایط عمومی بازار و وضعیت مواد اولیه در آن </a:t>
            </a:r>
          </a:p>
          <a:p>
            <a:pPr algn="just" rtl="1"/>
            <a:r>
              <a:rPr lang="fa-IR" sz="2400" dirty="0" smtClean="0">
                <a:cs typeface="0 Zar" panose="00000400000000000000" pitchFamily="2" charset="-78"/>
              </a:rPr>
              <a:t>اطلاعات امکانات حمل و نقل و هزینه های مربوط به آن </a:t>
            </a:r>
          </a:p>
          <a:p>
            <a:pPr algn="just" rtl="1"/>
            <a:r>
              <a:rPr lang="fa-IR" sz="2400" dirty="0" smtClean="0">
                <a:cs typeface="0 Zar" panose="00000400000000000000" pitchFamily="2" charset="-78"/>
              </a:rPr>
              <a:t>اطلاعات محصولات جدید و رقیب در بازارها </a:t>
            </a:r>
          </a:p>
          <a:p>
            <a:pPr algn="just" rtl="1"/>
            <a:r>
              <a:rPr lang="fa-IR" sz="2400" dirty="0" smtClean="0">
                <a:cs typeface="0 Zar" panose="00000400000000000000" pitchFamily="2" charset="-78"/>
              </a:rPr>
              <a:t>اطلاعات شرایط اقتصادی، اجتماعی، سیاسی و کارگری</a:t>
            </a:r>
          </a:p>
          <a:p>
            <a:pPr algn="just" rtl="1"/>
            <a:endParaRPr lang="fa-IR" sz="2400" dirty="0">
              <a:cs typeface="0 Zar" panose="00000400000000000000" pitchFamily="2" charset="-78"/>
            </a:endParaRPr>
          </a:p>
          <a:p>
            <a:pPr marL="0" indent="0" algn="just" rtl="1">
              <a:buNone/>
            </a:pPr>
            <a:r>
              <a:rPr lang="fa-IR" sz="2400" dirty="0" smtClean="0">
                <a:cs typeface="0 Zar" panose="00000400000000000000" pitchFamily="2" charset="-78"/>
              </a:rPr>
              <a:t>اهم اطلاعاتی که از بخش های درون سازمان به بخش خرید می رسدعبارتند از :</a:t>
            </a:r>
          </a:p>
          <a:p>
            <a:pPr algn="just" rtl="1"/>
            <a:r>
              <a:rPr lang="fa-IR" sz="2400" dirty="0" smtClean="0">
                <a:cs typeface="0 Zar" panose="00000400000000000000" pitchFamily="2" charset="-78"/>
              </a:rPr>
              <a:t>اطلاعاتی از میزان موجودی و فضای موجود در انبارهای سازمان </a:t>
            </a:r>
          </a:p>
          <a:p>
            <a:pPr algn="just" rtl="1"/>
            <a:r>
              <a:rPr lang="fa-IR" sz="2400" dirty="0" smtClean="0">
                <a:cs typeface="0 Zar" panose="00000400000000000000" pitchFamily="2" charset="-78"/>
              </a:rPr>
              <a:t>اطلاعاتی از وضعیت نقدینگی سازمان و روند تغییر آن </a:t>
            </a:r>
          </a:p>
          <a:p>
            <a:pPr algn="just" rtl="1"/>
            <a:r>
              <a:rPr lang="fa-IR" sz="2400" dirty="0" smtClean="0">
                <a:cs typeface="0 Zar" panose="00000400000000000000" pitchFamily="2" charset="-78"/>
              </a:rPr>
              <a:t>اطلاعاتی از ضوابط داخلی سازمان در خصوص تهیه ی مواد و نیازمندیها </a:t>
            </a:r>
          </a:p>
          <a:p>
            <a:pPr algn="just" rtl="1"/>
            <a:r>
              <a:rPr lang="fa-IR" sz="2400" dirty="0" smtClean="0">
                <a:cs typeface="0 Zar" panose="00000400000000000000" pitchFamily="2" charset="-78"/>
              </a:rPr>
              <a:t>اطلاعاتی از امکانات و توانمندی های حمل و نقل داخلی سازمان </a:t>
            </a:r>
          </a:p>
          <a:p>
            <a:pPr algn="just" rtl="1"/>
            <a:r>
              <a:rPr lang="fa-IR" sz="2400" dirty="0" smtClean="0">
                <a:cs typeface="0 Zar" panose="00000400000000000000" pitchFamily="2" charset="-78"/>
              </a:rPr>
              <a:t>اطلاعاتی از سیاست ها و خط مشی های مدیریت رده بالای سازمان</a:t>
            </a:r>
          </a:p>
          <a:p>
            <a:pPr marL="0" indent="0" algn="just" rtl="1">
              <a:buNone/>
            </a:pPr>
            <a:endParaRPr lang="fa-IR" sz="2400" dirty="0" smtClean="0">
              <a:cs typeface="0 Zar" panose="00000400000000000000" pitchFamily="2" charset="-78"/>
            </a:endParaRPr>
          </a:p>
        </p:txBody>
      </p:sp>
    </p:spTree>
    <p:extLst>
      <p:ext uri="{BB962C8B-B14F-4D97-AF65-F5344CB8AC3E}">
        <p14:creationId xmlns:p14="http://schemas.microsoft.com/office/powerpoint/2010/main" val="312159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476672"/>
            <a:ext cx="8363272" cy="5184576"/>
          </a:xfrm>
        </p:spPr>
        <p:txBody>
          <a:bodyPr>
            <a:normAutofit/>
          </a:bodyPr>
          <a:lstStyle/>
          <a:p>
            <a:pPr marL="0" indent="0" algn="just" rtl="1">
              <a:buNone/>
            </a:pPr>
            <a:r>
              <a:rPr lang="fa-IR" sz="2400" dirty="0" smtClean="0">
                <a:cs typeface="0 Zar" panose="00000400000000000000" pitchFamily="2" charset="-78"/>
              </a:rPr>
              <a:t>اهم اطلاعاتی که از بخش خرید به سایر بخش های سازمان ارائه می شود عبارتند از:</a:t>
            </a:r>
          </a:p>
          <a:p>
            <a:pPr algn="just" rtl="1"/>
            <a:r>
              <a:rPr lang="fa-IR" sz="2400" dirty="0" smtClean="0">
                <a:cs typeface="0 Zar" panose="00000400000000000000" pitchFamily="2" charset="-78"/>
              </a:rPr>
              <a:t>اطلاعاتی از شرایط اقتصادی بازار به کلیه ی بخشهای سازمان</a:t>
            </a:r>
          </a:p>
          <a:p>
            <a:pPr algn="just" rtl="1"/>
            <a:r>
              <a:rPr lang="fa-IR" sz="2400" dirty="0" smtClean="0">
                <a:cs typeface="0 Zar" panose="00000400000000000000" pitchFamily="2" charset="-78"/>
              </a:rPr>
              <a:t>اطلاعاتی از تامین مالی منابع مورد نیاز به امور مالی</a:t>
            </a:r>
          </a:p>
          <a:p>
            <a:pPr algn="just" rtl="1"/>
            <a:r>
              <a:rPr lang="fa-IR" sz="2400" dirty="0" smtClean="0">
                <a:cs typeface="0 Zar" panose="00000400000000000000" pitchFamily="2" charset="-78"/>
              </a:rPr>
              <a:t>اطلاعاتی از مواد اولیه به حسابداری صنعتی </a:t>
            </a:r>
          </a:p>
          <a:p>
            <a:pPr algn="just" rtl="1"/>
            <a:r>
              <a:rPr lang="fa-IR" sz="2400" dirty="0" smtClean="0">
                <a:cs typeface="0 Zar" panose="00000400000000000000" pitchFamily="2" charset="-78"/>
              </a:rPr>
              <a:t>اطلاعاتی از منابع وقیمت ها وشرایط و مشخصات آن به امور فنی</a:t>
            </a:r>
          </a:p>
          <a:p>
            <a:pPr algn="just" rtl="1"/>
            <a:r>
              <a:rPr lang="fa-IR" sz="2400" dirty="0" smtClean="0">
                <a:cs typeface="0 Zar" panose="00000400000000000000" pitchFamily="2" charset="-78"/>
              </a:rPr>
              <a:t>اطلاعاتی از کیفیت مواد به امور تولید</a:t>
            </a:r>
          </a:p>
          <a:p>
            <a:pPr algn="just" rtl="1"/>
            <a:r>
              <a:rPr lang="fa-IR" sz="2400" dirty="0" smtClean="0">
                <a:cs typeface="0 Zar" panose="00000400000000000000" pitchFamily="2" charset="-78"/>
              </a:rPr>
              <a:t>اطلاعاتی از قرارداها به امور حقوقی</a:t>
            </a:r>
          </a:p>
          <a:p>
            <a:pPr algn="just" rtl="1"/>
            <a:r>
              <a:rPr lang="fa-IR" sz="2400" dirty="0" smtClean="0">
                <a:cs typeface="0 Zar" panose="00000400000000000000" pitchFamily="2" charset="-78"/>
              </a:rPr>
              <a:t>اطلاعاتی از سفارشات خرید به انبار </a:t>
            </a:r>
          </a:p>
          <a:p>
            <a:pPr algn="just" rtl="1"/>
            <a:r>
              <a:rPr lang="fa-IR" sz="2400" dirty="0" smtClean="0">
                <a:cs typeface="0 Zar" panose="00000400000000000000" pitchFamily="2" charset="-78"/>
              </a:rPr>
              <a:t>اطلاعاتی از محصولات مشابه به قسمت فروش </a:t>
            </a:r>
          </a:p>
          <a:p>
            <a:pPr marL="0" indent="0" algn="just" rtl="1">
              <a:buNone/>
            </a:pPr>
            <a:endParaRPr lang="fa-IR" sz="2400" dirty="0" smtClean="0">
              <a:cs typeface="0 Zar" panose="00000400000000000000" pitchFamily="2" charset="-78"/>
            </a:endParaRPr>
          </a:p>
          <a:p>
            <a:pPr algn="just" rtl="1"/>
            <a:endParaRPr lang="fa-IR" sz="2400" dirty="0" smtClean="0">
              <a:cs typeface="0 Zar" panose="00000400000000000000" pitchFamily="2" charset="-78"/>
            </a:endParaRPr>
          </a:p>
          <a:p>
            <a:pPr marL="0" indent="0" algn="just" rtl="1">
              <a:buNone/>
            </a:pPr>
            <a:endParaRPr lang="fa-IR" sz="2400" dirty="0" smtClean="0">
              <a:cs typeface="0 Zar" panose="00000400000000000000" pitchFamily="2" charset="-78"/>
            </a:endParaRPr>
          </a:p>
          <a:p>
            <a:pPr marL="0" indent="0" algn="just" rtl="1">
              <a:buNone/>
            </a:pPr>
            <a:endParaRPr lang="fa-IR" sz="2400" dirty="0" smtClean="0">
              <a:cs typeface="0 Zar" panose="00000400000000000000" pitchFamily="2" charset="-78"/>
            </a:endParaRPr>
          </a:p>
        </p:txBody>
      </p:sp>
    </p:spTree>
    <p:extLst>
      <p:ext uri="{BB962C8B-B14F-4D97-AF65-F5344CB8AC3E}">
        <p14:creationId xmlns:p14="http://schemas.microsoft.com/office/powerpoint/2010/main" val="396586926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Custom 1">
      <a:dk1>
        <a:srgbClr val="000054"/>
      </a:dk1>
      <a:lt1>
        <a:srgbClr val="EAEAEA"/>
      </a:lt1>
      <a:dk2>
        <a:srgbClr val="00007A"/>
      </a:dk2>
      <a:lt2>
        <a:srgbClr val="729900"/>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7264</TotalTime>
  <Words>1482</Words>
  <Application>Microsoft Office PowerPoint</Application>
  <PresentationFormat>On-screen Show (4:3)</PresentationFormat>
  <Paragraphs>110</Paragraphs>
  <Slides>15</Slides>
  <Notes>0</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15</vt:i4>
      </vt:variant>
    </vt:vector>
  </HeadingPairs>
  <TitlesOfParts>
    <vt:vector size="35" baseType="lpstr">
      <vt:lpstr>0 Zar</vt:lpstr>
      <vt:lpstr>Arial</vt:lpstr>
      <vt:lpstr>B Mitra</vt:lpstr>
      <vt:lpstr>B Ziba</vt:lpstr>
      <vt:lpstr>Book Antiqua</vt:lpstr>
      <vt:lpstr>Calibri</vt:lpstr>
      <vt:lpstr>Lucida Sans</vt:lpstr>
      <vt:lpstr>Lucida Sans Unicode</vt:lpstr>
      <vt:lpstr>Tahoma</vt:lpstr>
      <vt:lpstr>Times New Roman</vt:lpstr>
      <vt:lpstr>Trebuchet MS</vt:lpstr>
      <vt:lpstr>Verdana</vt:lpstr>
      <vt:lpstr>Wingdings</vt:lpstr>
      <vt:lpstr>Wingdings 2</vt:lpstr>
      <vt:lpstr>Wingdings 3</vt:lpstr>
      <vt:lpstr>Office Theme</vt:lpstr>
      <vt:lpstr>Apex</vt:lpstr>
      <vt:lpstr>1_Apex</vt:lpstr>
      <vt:lpstr>Concourse</vt:lpstr>
      <vt:lpstr>1_Opulent</vt:lpstr>
      <vt:lpstr>PowerPoint Presentation</vt:lpstr>
      <vt:lpstr>PowerPoint Presentation</vt:lpstr>
      <vt:lpstr>PowerPoint Presentation</vt:lpstr>
      <vt:lpstr>اهداف بخش خرید</vt:lpstr>
      <vt:lpstr>PowerPoint Presentation</vt:lpstr>
      <vt:lpstr>PowerPoint Presentation</vt:lpstr>
      <vt:lpstr>ارتباط بخش خرید با سایر بخش ها</vt:lpstr>
      <vt:lpstr>PowerPoint Presentation</vt:lpstr>
      <vt:lpstr>PowerPoint Presentation</vt:lpstr>
      <vt:lpstr>مراحل کلی خرید </vt:lpstr>
      <vt:lpstr>خرید خارجی</vt:lpstr>
      <vt:lpstr>انواع سیستم های خرید</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مشاوره ازدواج</dc:title>
  <dc:subject>مربی خانواده</dc:subject>
  <dc:creator>دکتر محمد علی جمشیدی</dc:creator>
  <cp:keywords>ازدواج</cp:keywords>
  <cp:lastModifiedBy>Class Learning</cp:lastModifiedBy>
  <cp:revision>240</cp:revision>
  <dcterms:created xsi:type="dcterms:W3CDTF">2006-08-16T00:00:00Z</dcterms:created>
  <dcterms:modified xsi:type="dcterms:W3CDTF">2013-01-20T06:00:49Z</dcterms:modified>
  <cp:contentStatus>121212</cp:contentStatus>
</cp:coreProperties>
</file>