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3" Type="http://schemas.openxmlformats.org/officeDocument/2006/relationships/slide" Target="slides/slide2.xml" /><Relationship Id="rId21" Type="http://schemas.openxmlformats.org/officeDocument/2006/relationships/viewProps" Target="viewProp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presProps" Target="pres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tableStyles" Target="tableStyles.xml" /><Relationship Id="rId10" Type="http://schemas.openxmlformats.org/officeDocument/2006/relationships/slide" Target="slides/slide9.xml" /><Relationship Id="rId19" Type="http://schemas.openxmlformats.org/officeDocument/2006/relationships/slide" Target="slides/slide18.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عنوان اسلاید">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fa-IR"/>
              <a:t>برای ویرایش نسخه اصلی سبک عنوان کلیک کنید</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a-IR"/>
              <a:t>برای ویرایش نسخه اصلی سبک زیرنویس کلیک کنید</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3/12/2020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تصویر پانوراما با زیرنویس">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fa-IR"/>
              <a:t>برای ویرایش نسخه اصلی سبک عنوان کلیک کنید</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a-IR"/>
              <a:t>برای افزودن تصویر نماد را کلیک کنید</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a-IR"/>
              <a:t>ویرایش سبک‌های متن اصلی</a:t>
            </a:r>
          </a:p>
        </p:txBody>
      </p:sp>
      <p:sp>
        <p:nvSpPr>
          <p:cNvPr id="5" name="Date Placeholder 4"/>
          <p:cNvSpPr>
            <a:spLocks noGrp="1"/>
          </p:cNvSpPr>
          <p:nvPr>
            <p:ph type="dt" sz="half" idx="10"/>
          </p:nvPr>
        </p:nvSpPr>
        <p:spPr/>
        <p:txBody>
          <a:bodyPr/>
          <a:lstStyle/>
          <a:p>
            <a:fld id="{923A1CC3-2375-41D4-9E03-427CAF2A4C1A}" type="datetimeFigureOut">
              <a:rPr lang="en-US" dirty="0"/>
              <a:t>3/12/2020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عنوان و زیرنویس">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fa-IR"/>
              <a:t>برای ویرایش نسخه اصلی سبک عنوان کلیک کنید</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a-IR"/>
              <a:t>ویرایش سبک‌های متن اصلی</a:t>
            </a:r>
          </a:p>
        </p:txBody>
      </p:sp>
      <p:sp>
        <p:nvSpPr>
          <p:cNvPr id="4" name="Date Placeholder 3"/>
          <p:cNvSpPr>
            <a:spLocks noGrp="1"/>
          </p:cNvSpPr>
          <p:nvPr>
            <p:ph type="dt" sz="half" idx="10"/>
          </p:nvPr>
        </p:nvSpPr>
        <p:spPr/>
        <p:txBody>
          <a:bodyPr/>
          <a:lstStyle/>
          <a:p>
            <a:fld id="{AFF16868-8199-4C2C-A5B1-63AEE139F88E}" type="datetimeFigureOut">
              <a:rPr lang="en-US" dirty="0"/>
              <a:t>3/12/2020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نقل قول با زیرنویس">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fa-IR"/>
              <a:t>برای ویرایش نسخه اصلی سبک عنوان کلیک کنید</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a-IR"/>
              <a:t>ویرایش سبک‌های متن اصلی</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a-IR"/>
              <a:t>ویرایش سبک‌های متن اصلی</a:t>
            </a:r>
          </a:p>
        </p:txBody>
      </p:sp>
      <p:sp>
        <p:nvSpPr>
          <p:cNvPr id="4" name="Date Placeholder 3"/>
          <p:cNvSpPr>
            <a:spLocks noGrp="1"/>
          </p:cNvSpPr>
          <p:nvPr>
            <p:ph type="dt" sz="half" idx="10"/>
          </p:nvPr>
        </p:nvSpPr>
        <p:spPr/>
        <p:txBody>
          <a:bodyPr/>
          <a:lstStyle/>
          <a:p>
            <a:fld id="{AAD9FF7F-6988-44CC-821B-644E70CD2F73}" type="datetimeFigureOut">
              <a:rPr lang="en-US" dirty="0"/>
              <a:t>3/12/2020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کارت نام">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fa-IR"/>
              <a:t>برای ویرایش نسخه اصلی سبک عنوان کلیک کنید</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a-IR"/>
              <a:t>ویرایش سبک‌های متن اصلی</a:t>
            </a:r>
          </a:p>
        </p:txBody>
      </p:sp>
      <p:sp>
        <p:nvSpPr>
          <p:cNvPr id="4" name="Date Placeholder 3"/>
          <p:cNvSpPr>
            <a:spLocks noGrp="1"/>
          </p:cNvSpPr>
          <p:nvPr>
            <p:ph type="dt" sz="half" idx="10"/>
          </p:nvPr>
        </p:nvSpPr>
        <p:spPr/>
        <p:txBody>
          <a:bodyPr/>
          <a:lstStyle/>
          <a:p>
            <a:fld id="{5C12C299-16B2-4475-990D-751901EACC14}" type="datetimeFigureOut">
              <a:rPr lang="en-US" dirty="0"/>
              <a:t>3/12/2020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ستون">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fa-IR"/>
              <a:t>برای ویرایش نسخه اصلی سبک عنوان کلیک کنید</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a-IR"/>
              <a:t>ویرایش سبک‌های متن اصلی</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a-IR"/>
              <a:t>ویرایش سبک‌های متن اصلی</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a-IR"/>
              <a:t>ویرایش سبک‌های متن اصلی</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a-IR"/>
              <a:t>ویرایش سبک‌های متن اصلی</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a-IR"/>
              <a:t>ویرایش سبک‌های متن اصلی</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a-IR"/>
              <a:t>ویرایش سبک‌های متن اصلی</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3/12/2020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ستون 3 تصویری">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fa-IR"/>
              <a:t>برای ویرایش نسخه اصلی سبک عنوان کلیک کنید</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a-IR"/>
              <a:t>ویرایش سبک‌های متن اصلی</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a-IR"/>
              <a:t>برای افزودن تصویر نماد را کلیک کنید</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a-IR"/>
              <a:t>ویرایش سبک‌های متن اصلی</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a-IR"/>
              <a:t>ویرایش سبک‌های متن اصلی</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a-IR"/>
              <a:t>برای افزودن تصویر نماد را کلیک کنید</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a-IR"/>
              <a:t>ویرایش سبک‌های متن اصلی</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a-IR"/>
              <a:t>ویرایش سبک‌های متن اصلی</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a-IR"/>
              <a:t>برای افزودن تصویر نماد را کلیک کنید</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a-IR"/>
              <a:t>ویرایش سبک‌های متن اصلی</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3/12/2020</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 متن عمودی">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fa-IR"/>
              <a:t>برای ویرایش نسخه اصلی سبک عنوان کلیک کنید</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fa-IR"/>
              <a:t>ویرایش سبک‌های متن اصلی</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3/12/2020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عمودی و متن">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fa-IR"/>
              <a:t>برای ویرایش نسخه اصلی سبک عنوان کلیک کنید</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fa-IR"/>
              <a:t>ویرایش سبک‌های متن اصلی</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3/12/2020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 محتو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a:t>برای ویرایش نسخه اصلی سبک عنوان کلیک کنید</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fa-IR"/>
              <a:t>ویرایش سبک‌های متن اصلی</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3/12/2020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سربرگ بخش">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fa-IR"/>
              <a:t>برای ویرایش نسخه اصلی سبک عنوان کلیک کنید</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a-IR"/>
              <a:t>ویرایش سبک‌های متن اصلی</a:t>
            </a:r>
          </a:p>
        </p:txBody>
      </p:sp>
      <p:sp>
        <p:nvSpPr>
          <p:cNvPr id="4" name="Date Placeholder 3"/>
          <p:cNvSpPr>
            <a:spLocks noGrp="1"/>
          </p:cNvSpPr>
          <p:nvPr>
            <p:ph type="dt" sz="half" idx="10"/>
          </p:nvPr>
        </p:nvSpPr>
        <p:spPr/>
        <p:txBody>
          <a:bodyPr/>
          <a:lstStyle/>
          <a:p>
            <a:fld id="{F34E6425-0181-43F2-84FC-787E803FD2F8}" type="datetimeFigureOut">
              <a:rPr lang="en-US" dirty="0"/>
              <a:t>3/12/2020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دو محتوا">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a:t>برای ویرایش نسخه اصلی سبک عنوان کلیک کنید</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fa-IR"/>
              <a:t>ویرایش سبک‌های متن اصلی</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fa-IR"/>
              <a:t>ویرایش سبک‌های متن اصلی</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3/12/2020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یس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a-IR"/>
              <a:t>برای ویرایش نسخه اصلی سبک عنوان کلیک کنید</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a-IR"/>
              <a:t>ویرایش سبک‌های متن اصلی</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fa-IR"/>
              <a:t>ویرایش سبک‌های متن اصلی</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a-IR"/>
              <a:t>ویرایش سبک‌های متن اصلی</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a-IR"/>
              <a:t>ویرایش سبک‌های متن اصلی</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3/12/2020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تنها عنوان">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fa-IR"/>
              <a:t>برای ویرایش نسخه اصلی سبک عنوان کلیک کنید</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3/12/2020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خال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3/12/2020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ا با عنوان">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fa-IR"/>
              <a:t>برای ویرایش نسخه اصلی سبک عنوان کلیک کنید</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fa-IR"/>
              <a:t>ویرایش سبک‌های متن اصلی</a:t>
            </a:r>
          </a:p>
          <a:p>
            <a:pPr lvl="1"/>
            <a:r>
              <a:rPr lang="fa-IR"/>
              <a:t>سطح دوم</a:t>
            </a:r>
          </a:p>
          <a:p>
            <a:pPr lvl="2"/>
            <a:r>
              <a:rPr lang="fa-IR"/>
              <a:t>سطح سوم</a:t>
            </a:r>
          </a:p>
          <a:p>
            <a:pPr lvl="3"/>
            <a:r>
              <a:rPr lang="fa-IR"/>
              <a:t>سطح چهارم</a:t>
            </a:r>
          </a:p>
          <a:p>
            <a:pPr lvl="4"/>
            <a:r>
              <a:rPr lang="fa-IR"/>
              <a:t>سطح پنجم</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a-IR"/>
              <a:t>ویرایش سبک‌های متن اصلی</a:t>
            </a:r>
          </a:p>
        </p:txBody>
      </p:sp>
      <p:sp>
        <p:nvSpPr>
          <p:cNvPr id="5" name="Date Placeholder 4"/>
          <p:cNvSpPr>
            <a:spLocks noGrp="1"/>
          </p:cNvSpPr>
          <p:nvPr>
            <p:ph type="dt" sz="half" idx="10"/>
          </p:nvPr>
        </p:nvSpPr>
        <p:spPr/>
        <p:txBody>
          <a:bodyPr/>
          <a:lstStyle/>
          <a:p>
            <a:fld id="{76E86A4C-8E40-4F87-A4F0-01A0687C5742}" type="datetimeFigureOut">
              <a:rPr lang="en-US" dirty="0"/>
              <a:t>3/12/2020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تصویر با عنوان">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fa-IR"/>
              <a:t>برای ویرایش نسخه اصلی سبک عنوان کلیک کنید</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fa-IR"/>
              <a:t>برای افزودن تصویر نماد را کلیک کنید</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a-IR"/>
              <a:t>ویرایش سبک‌های متن اصلی</a:t>
            </a:r>
          </a:p>
        </p:txBody>
      </p:sp>
      <p:sp>
        <p:nvSpPr>
          <p:cNvPr id="5" name="Date Placeholder 4"/>
          <p:cNvSpPr>
            <a:spLocks noGrp="1"/>
          </p:cNvSpPr>
          <p:nvPr>
            <p:ph type="dt" sz="half" idx="10"/>
          </p:nvPr>
        </p:nvSpPr>
        <p:spPr/>
        <p:txBody>
          <a:bodyPr/>
          <a:lstStyle/>
          <a:p>
            <a:fld id="{35E72C73-2D91-4E12-BA25-F0AA0C03599B}" type="datetimeFigureOut">
              <a:rPr lang="en-US" dirty="0"/>
              <a:t>3/12/2020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1.jpe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fa-IR"/>
              <a:t>برای ویرایش نسخه اصلی سبک عنوان کلیک کنید</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3/12/2020</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hf sldNum="0" hdr="0" ftr="0" dt="0"/>
  <p:txStyles>
    <p:titleStyle>
      <a:lvl1pPr algn="l" defTabSz="457200" rtl="1" eaLnBrk="1" latinLnBrk="0" hangingPunct="1">
        <a:spcBef>
          <a:spcPct val="0"/>
        </a:spcBef>
        <a:buNone/>
        <a:defRPr sz="3600" b="0" i="0" kern="1200">
          <a:solidFill>
            <a:schemeClr val="bg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7.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A02BD72-2EC3-6041-BEC8-C23901472005}"/>
              </a:ext>
            </a:extLst>
          </p:cNvPr>
          <p:cNvSpPr>
            <a:spLocks noGrp="1"/>
          </p:cNvSpPr>
          <p:nvPr>
            <p:ph type="ctrTitle"/>
          </p:nvPr>
        </p:nvSpPr>
        <p:spPr>
          <a:xfrm>
            <a:off x="3166950" y="350277"/>
            <a:ext cx="8825658" cy="2897752"/>
          </a:xfrm>
        </p:spPr>
        <p:txBody>
          <a:bodyPr/>
          <a:lstStyle/>
          <a:p>
            <a:r>
              <a:rPr lang="fa-IR" b="1" i="1"/>
              <a:t>اصول حسابرسی ( 1 ) </a:t>
            </a:r>
          </a:p>
        </p:txBody>
      </p:sp>
    </p:spTree>
    <p:extLst>
      <p:ext uri="{BB962C8B-B14F-4D97-AF65-F5344CB8AC3E}">
        <p14:creationId xmlns:p14="http://schemas.microsoft.com/office/powerpoint/2010/main" val="277254354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a:extLst>
              <a:ext uri="{FF2B5EF4-FFF2-40B4-BE49-F238E27FC236}">
                <a16:creationId xmlns:a16="http://schemas.microsoft.com/office/drawing/2014/main" id="{EAB6DC46-A3F6-9447-B418-979FBCAC9435}"/>
              </a:ext>
            </a:extLst>
          </p:cNvPr>
          <p:cNvSpPr>
            <a:spLocks noGrp="1"/>
          </p:cNvSpPr>
          <p:nvPr>
            <p:ph idx="1"/>
          </p:nvPr>
        </p:nvSpPr>
        <p:spPr>
          <a:xfrm>
            <a:off x="209466" y="2368578"/>
            <a:ext cx="11601198" cy="4189322"/>
          </a:xfrm>
        </p:spPr>
        <p:txBody>
          <a:bodyPr>
            <a:normAutofit lnSpcReduction="10000"/>
          </a:bodyPr>
          <a:lstStyle/>
          <a:p>
            <a:pPr marL="457200" indent="-457200">
              <a:buAutoNum type="arabicParenR"/>
            </a:pPr>
            <a:r>
              <a:rPr lang="fa-IR" sz="2400" b="1">
                <a:solidFill>
                  <a:schemeClr val="accent1"/>
                </a:solidFill>
              </a:rPr>
              <a:t>کنترل های سرپرستی:</a:t>
            </a:r>
            <a:r>
              <a:rPr lang="fa-IR" sz="2400" b="1">
                <a:solidFill>
                  <a:schemeClr val="tx1"/>
                </a:solidFill>
              </a:rPr>
              <a:t> عبارت اند از بررسی و آزمایش کنترل های پایه انجام شده توسط مقام مسئول به غیر از انجام دهندگان کنترل های پایه نظیر بررسی بایگانی سریال مدارک (مثل فاکتور های فروش)در فواصل زمانی معین به منظور کشف شماره های استفاده شده و یا خارج از ردیف توسط حسابرس داخلی (بررسی شماره سریال فاکتور های فروش توسط حسابرس داخلی )یا استخراج صورت مغایرت بانکی توسط مقام مسئول به غیر از مسئول نگهداری دفتر بانک و صندوق و صادر کنندگان چک ها (معمولا حسابرس داخلی این وظیفه را به عهده دارد).</a:t>
            </a:r>
          </a:p>
          <a:p>
            <a:pPr marL="457200" indent="-457200">
              <a:buAutoNum type="arabicParenR"/>
            </a:pPr>
            <a:r>
              <a:rPr lang="fa-IR" sz="2400" b="1">
                <a:solidFill>
                  <a:schemeClr val="accent1"/>
                </a:solidFill>
              </a:rPr>
              <a:t>کنترل های حفاظتی:</a:t>
            </a:r>
            <a:r>
              <a:rPr lang="fa-IR" sz="2400" b="1">
                <a:solidFill>
                  <a:schemeClr val="tx1"/>
                </a:solidFill>
              </a:rPr>
              <a:t> که عبارت اند از کنترل هایی که به منظور حفظ دارایی ها به کار گرفته می شود تا از وارد آمدن خسارت به آنها جلوگیری به عمل آید. مانند:استفاده از تاسیسات اطفاء حریق جهت اموال (نصب کپسول های آتش نشانی در قسمت های مختلف کارخانه)،جلوگیری از دسترسی افراد غیر مسئول به موجودی های کالا ، تامین پوشش بیمه مناسب جهت اموال ، جلوگیری از تردد افراد متفرقه در محوطه صندوق ، نگهداری چک های استفاده نشده و مهر شرکت در محلی که در دسترس افراد متفرقه نباشد.</a:t>
            </a:r>
          </a:p>
        </p:txBody>
      </p:sp>
    </p:spTree>
    <p:extLst>
      <p:ext uri="{BB962C8B-B14F-4D97-AF65-F5344CB8AC3E}">
        <p14:creationId xmlns:p14="http://schemas.microsoft.com/office/powerpoint/2010/main" val="247792259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a:extLst>
              <a:ext uri="{FF2B5EF4-FFF2-40B4-BE49-F238E27FC236}">
                <a16:creationId xmlns:a16="http://schemas.microsoft.com/office/drawing/2014/main" id="{1FB7A43C-F932-CA46-BE70-BB7D59B2B2F8}"/>
              </a:ext>
            </a:extLst>
          </p:cNvPr>
          <p:cNvSpPr>
            <a:spLocks noGrp="1"/>
          </p:cNvSpPr>
          <p:nvPr>
            <p:ph idx="1"/>
          </p:nvPr>
        </p:nvSpPr>
        <p:spPr>
          <a:xfrm>
            <a:off x="145016" y="2352465"/>
            <a:ext cx="11794552" cy="4350450"/>
          </a:xfrm>
        </p:spPr>
        <p:txBody>
          <a:bodyPr>
            <a:normAutofit/>
          </a:bodyPr>
          <a:lstStyle/>
          <a:p>
            <a:pPr marL="0" indent="0">
              <a:buNone/>
            </a:pPr>
            <a:r>
              <a:rPr lang="fa-IR" sz="2400" b="1">
                <a:solidFill>
                  <a:schemeClr val="accent1"/>
                </a:solidFill>
              </a:rPr>
              <a:t>3)تفکیک وظایف:</a:t>
            </a:r>
            <a:r>
              <a:rPr lang="fa-IR" sz="2400" b="1"/>
              <a:t> که عبارت است از جداسازی رشته های وظایف و مسئولیت ها بین کارکنان به نحوی که هیچ کس مسئولیت انجام و ثبت یک معادله از ابتدا تا انتها را بر عهده نداشته باشد تا از این طریق نه تنها کار یکی توسط دیگری کنترل شود،بلکه در عین حال از وقوع اشتباهی که ممکن است در اثر عدم کنترل بروز نماید، جلوگیری شود.بدین ترتیب: الف)در صورت وقوع اشتباه شخص مسئول آن قادر به از بین بردن آثار آن نیست </a:t>
            </a:r>
          </a:p>
          <a:p>
            <a:pPr marL="0" indent="0">
              <a:buNone/>
            </a:pPr>
            <a:r>
              <a:rPr lang="fa-IR" sz="2400" b="1"/>
              <a:t>ب )به دلیل این که در مورد یک معامله تنها یک نفر مسئول انجام کلیه ی امور نیست، به همان میزان امکان سوء استفاده و اخلاس به حداقل تغییر میابد. به عنوان مثال: دریافت کالا توسط انبار دار و ثبت آن در کارت حسابداری انبار و وسط حسابدار.</a:t>
            </a:r>
          </a:p>
          <a:p>
            <a:pPr marL="0" indent="0">
              <a:buNone/>
            </a:pPr>
            <a:r>
              <a:rPr lang="fa-IR" sz="2400" b="1">
                <a:solidFill>
                  <a:srgbClr val="FF0000"/>
                </a:solidFill>
              </a:rPr>
              <a:t>نکته:به طور خلاصه انجام کلیه ی امور حسابداری برای بار اول جزء کنترل های پایه و نظارت بر امور انجام شده و تقسیم امور جزء کنترل های انظباتی است.</a:t>
            </a:r>
          </a:p>
          <a:p>
            <a:pPr marL="0" indent="0">
              <a:buNone/>
            </a:pPr>
            <a:r>
              <a:rPr lang="fa-IR" sz="2400" b="1">
                <a:solidFill>
                  <a:srgbClr val="FF0000"/>
                </a:solidFill>
              </a:rPr>
              <a:t>نکته:ثبت</a:t>
            </a:r>
            <a:r>
              <a:rPr lang="fa-IR" sz="2400" b="1" u="sng">
                <a:solidFill>
                  <a:srgbClr val="FF0000"/>
                </a:solidFill>
              </a:rPr>
              <a:t> کلیه</a:t>
            </a:r>
            <a:r>
              <a:rPr lang="fa-IR" sz="2400" b="1">
                <a:solidFill>
                  <a:srgbClr val="FF0000"/>
                </a:solidFill>
              </a:rPr>
              <a:t> رویداد های مالی در دفاتر جزء کنترل های پایه است. </a:t>
            </a:r>
          </a:p>
        </p:txBody>
      </p:sp>
    </p:spTree>
    <p:extLst>
      <p:ext uri="{BB962C8B-B14F-4D97-AF65-F5344CB8AC3E}">
        <p14:creationId xmlns:p14="http://schemas.microsoft.com/office/powerpoint/2010/main" val="3920371318"/>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a:extLst>
              <a:ext uri="{FF2B5EF4-FFF2-40B4-BE49-F238E27FC236}">
                <a16:creationId xmlns:a16="http://schemas.microsoft.com/office/drawing/2014/main" id="{2E97DD82-210A-7F42-A06A-8970A52EEE5C}"/>
              </a:ext>
            </a:extLst>
          </p:cNvPr>
          <p:cNvSpPr>
            <a:spLocks noGrp="1"/>
          </p:cNvSpPr>
          <p:nvPr>
            <p:ph idx="1"/>
          </p:nvPr>
        </p:nvSpPr>
        <p:spPr>
          <a:xfrm>
            <a:off x="993826" y="2271900"/>
            <a:ext cx="10832951" cy="4382675"/>
          </a:xfrm>
        </p:spPr>
        <p:txBody>
          <a:bodyPr>
            <a:normAutofit fontScale="92500" lnSpcReduction="10000"/>
          </a:bodyPr>
          <a:lstStyle/>
          <a:p>
            <a:pPr marL="0" indent="0">
              <a:buNone/>
            </a:pPr>
            <a:r>
              <a:rPr lang="fa-IR" sz="2400" b="1">
                <a:solidFill>
                  <a:srgbClr val="FF0000"/>
                </a:solidFill>
              </a:rPr>
              <a:t>نکته: ثبت </a:t>
            </a:r>
            <a:r>
              <a:rPr lang="fa-IR" sz="2400" b="1" u="sng">
                <a:solidFill>
                  <a:srgbClr val="FF0000"/>
                </a:solidFill>
              </a:rPr>
              <a:t>صحیح</a:t>
            </a:r>
            <a:r>
              <a:rPr lang="fa-IR" sz="2400" b="1">
                <a:solidFill>
                  <a:srgbClr val="FF0000"/>
                </a:solidFill>
              </a:rPr>
              <a:t> رویداد های مالی در دفاتر جزء کنترل های انظباتی است. </a:t>
            </a:r>
          </a:p>
          <a:p>
            <a:pPr marL="0" indent="0">
              <a:buNone/>
            </a:pPr>
            <a:r>
              <a:rPr lang="fa-IR" sz="2400" b="1">
                <a:solidFill>
                  <a:schemeClr val="tx1"/>
                </a:solidFill>
              </a:rPr>
              <a:t>یا مثال دیگر:</a:t>
            </a:r>
          </a:p>
          <a:p>
            <a:pPr marL="0" indent="0">
              <a:buNone/>
            </a:pPr>
            <a:r>
              <a:rPr lang="fa-IR" sz="3200" b="1">
                <a:solidFill>
                  <a:schemeClr val="accent1"/>
                </a:solidFill>
              </a:rPr>
              <a:t>☆مراحل انجام ثبت خرید:</a:t>
            </a:r>
          </a:p>
          <a:p>
            <a:pPr marL="457200" indent="-457200">
              <a:buAutoNum type="arabicPeriod"/>
            </a:pPr>
            <a:r>
              <a:rPr lang="fa-IR" sz="2400" b="1">
                <a:solidFill>
                  <a:schemeClr val="accent1"/>
                </a:solidFill>
              </a:rPr>
              <a:t>صدور درخواست خرید: </a:t>
            </a:r>
            <a:r>
              <a:rPr lang="fa-IR" sz="2400" b="1">
                <a:solidFill>
                  <a:schemeClr val="tx1"/>
                </a:solidFill>
              </a:rPr>
              <a:t>توسط قسمت مربوطه.</a:t>
            </a:r>
          </a:p>
          <a:p>
            <a:pPr marL="457200" indent="-457200">
              <a:buAutoNum type="arabicPeriod"/>
            </a:pPr>
            <a:r>
              <a:rPr lang="fa-IR" sz="2400" b="1">
                <a:solidFill>
                  <a:schemeClr val="accent1"/>
                </a:solidFill>
              </a:rPr>
              <a:t> تایید درخواست خرید: </a:t>
            </a:r>
            <a:r>
              <a:rPr lang="fa-IR" sz="2400" b="1">
                <a:solidFill>
                  <a:schemeClr val="tx1"/>
                </a:solidFill>
              </a:rPr>
              <a:t>توسط سرپرست قسمت و مدیران مربوطه.</a:t>
            </a:r>
          </a:p>
          <a:p>
            <a:pPr marL="457200" indent="-457200">
              <a:buAutoNum type="arabicPeriod"/>
            </a:pPr>
            <a:r>
              <a:rPr lang="fa-IR" sz="2400" b="1">
                <a:solidFill>
                  <a:schemeClr val="accent1"/>
                </a:solidFill>
              </a:rPr>
              <a:t>انجام خرید: </a:t>
            </a:r>
            <a:r>
              <a:rPr lang="fa-IR" sz="2400" b="1">
                <a:solidFill>
                  <a:schemeClr val="tx1"/>
                </a:solidFill>
              </a:rPr>
              <a:t>توسط اداره خرید.</a:t>
            </a:r>
          </a:p>
          <a:p>
            <a:pPr marL="457200" indent="-457200">
              <a:buAutoNum type="arabicPeriod"/>
            </a:pPr>
            <a:r>
              <a:rPr lang="fa-IR" sz="2400" b="1">
                <a:solidFill>
                  <a:schemeClr val="accent1"/>
                </a:solidFill>
              </a:rPr>
              <a:t>کنترل کالای خریدار: </a:t>
            </a:r>
            <a:r>
              <a:rPr lang="fa-IR" sz="2400" b="1">
                <a:solidFill>
                  <a:schemeClr val="tx1"/>
                </a:solidFill>
              </a:rPr>
              <a:t>توسط مسئولین فنی.</a:t>
            </a:r>
          </a:p>
          <a:p>
            <a:pPr marL="457200" indent="-457200">
              <a:buAutoNum type="arabicPeriod"/>
            </a:pPr>
            <a:r>
              <a:rPr lang="fa-IR" sz="2400" b="1">
                <a:solidFill>
                  <a:schemeClr val="accent1"/>
                </a:solidFill>
              </a:rPr>
              <a:t>صدور سند حسابداری: </a:t>
            </a:r>
            <a:r>
              <a:rPr lang="fa-IR" sz="2400" b="1">
                <a:solidFill>
                  <a:schemeClr val="tx1"/>
                </a:solidFill>
              </a:rPr>
              <a:t>توسط کارمند حسابداری.</a:t>
            </a:r>
          </a:p>
          <a:p>
            <a:pPr marL="457200" indent="-457200">
              <a:buAutoNum type="arabicPeriod"/>
            </a:pPr>
            <a:r>
              <a:rPr lang="fa-IR" sz="2400" b="1">
                <a:solidFill>
                  <a:schemeClr val="accent1"/>
                </a:solidFill>
              </a:rPr>
              <a:t>کنترل سند حسابداری : </a:t>
            </a:r>
            <a:r>
              <a:rPr lang="fa-IR" sz="2400" b="1">
                <a:solidFill>
                  <a:schemeClr val="tx1"/>
                </a:solidFill>
              </a:rPr>
              <a:t>توسط سندرس.</a:t>
            </a:r>
          </a:p>
          <a:p>
            <a:pPr marL="457200" indent="-457200">
              <a:buAutoNum type="arabicPeriod"/>
            </a:pPr>
            <a:r>
              <a:rPr lang="fa-IR" sz="2400" b="1">
                <a:solidFill>
                  <a:schemeClr val="accent1"/>
                </a:solidFill>
              </a:rPr>
              <a:t>تایید سند حسابداری :</a:t>
            </a:r>
            <a:r>
              <a:rPr lang="fa-IR" sz="2400" b="1">
                <a:solidFill>
                  <a:schemeClr val="tx1"/>
                </a:solidFill>
              </a:rPr>
              <a:t> توسط رئیس حسابداری،مدیر امور مالی.</a:t>
            </a:r>
          </a:p>
          <a:p>
            <a:pPr marL="457200" indent="-457200">
              <a:buAutoNum type="arabicPeriod"/>
            </a:pPr>
            <a:endParaRPr lang="fa-IR" sz="2400" b="1">
              <a:solidFill>
                <a:schemeClr val="accent1"/>
              </a:solidFill>
            </a:endParaRPr>
          </a:p>
        </p:txBody>
      </p:sp>
    </p:spTree>
    <p:extLst>
      <p:ext uri="{BB962C8B-B14F-4D97-AF65-F5344CB8AC3E}">
        <p14:creationId xmlns:p14="http://schemas.microsoft.com/office/powerpoint/2010/main" val="417170064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a:extLst>
              <a:ext uri="{FF2B5EF4-FFF2-40B4-BE49-F238E27FC236}">
                <a16:creationId xmlns:a16="http://schemas.microsoft.com/office/drawing/2014/main" id="{A78DBF02-0C3A-384E-AE0D-F1AAB245ED21}"/>
              </a:ext>
            </a:extLst>
          </p:cNvPr>
          <p:cNvSpPr>
            <a:spLocks noGrp="1"/>
          </p:cNvSpPr>
          <p:nvPr>
            <p:ph idx="1"/>
          </p:nvPr>
        </p:nvSpPr>
        <p:spPr>
          <a:xfrm>
            <a:off x="161128" y="2304127"/>
            <a:ext cx="11842890" cy="4318223"/>
          </a:xfrm>
        </p:spPr>
        <p:txBody>
          <a:bodyPr>
            <a:normAutofit/>
          </a:bodyPr>
          <a:lstStyle/>
          <a:p>
            <a:pPr marL="0" indent="0">
              <a:buNone/>
            </a:pPr>
            <a:r>
              <a:rPr lang="fa-IR" sz="2800">
                <a:solidFill>
                  <a:schemeClr val="accent1"/>
                </a:solidFill>
              </a:rPr>
              <a:t>☆</a:t>
            </a:r>
            <a:r>
              <a:rPr lang="fa-IR" sz="2800" b="1">
                <a:solidFill>
                  <a:schemeClr val="accent1"/>
                </a:solidFill>
              </a:rPr>
              <a:t>تاثیر کنترل های داخلی بر عملیات حسابرس مستقل:</a:t>
            </a:r>
          </a:p>
          <a:p>
            <a:pPr marL="0" indent="0">
              <a:buNone/>
            </a:pPr>
            <a:r>
              <a:rPr lang="fa-IR" sz="2400" b="1">
                <a:solidFill>
                  <a:schemeClr val="tx1"/>
                </a:solidFill>
              </a:rPr>
              <a:t>به طور که در تعریف کنترل های داخلی گفته شد،تدوین و برقراری کنترل داخلی از وظایف مدیران دستگاه است.</a:t>
            </a:r>
          </a:p>
          <a:p>
            <a:pPr marL="0" indent="0">
              <a:buNone/>
            </a:pPr>
            <a:r>
              <a:rPr lang="fa-IR" sz="2400" b="1">
                <a:solidFill>
                  <a:schemeClr val="tx1"/>
                </a:solidFill>
              </a:rPr>
              <a:t>حسابرس قبل از شروع به عملیات حسابرسی لازم است قوت و یا ضعف سیستم کنترل داخلی را بررسی و ارزیابی نماید و برنامه ی حسابرسی خود را با توجه به آن تنظیم نماید.</a:t>
            </a:r>
          </a:p>
          <a:p>
            <a:pPr marL="0" indent="0">
              <a:buNone/>
            </a:pPr>
            <a:r>
              <a:rPr lang="fa-IR" sz="2400" b="1">
                <a:solidFill>
                  <a:schemeClr val="tx1"/>
                </a:solidFill>
              </a:rPr>
              <a:t>به فرض آن که در دستگاه مورد رسیدگی، سیستم کنترل داخلی خوب و موثر برقرار باشد رسیدگی به کلیه ی عملیات آن علاوه بر آن که ضروری نیست، موجب اتلاف وقت و هزینه نیست خواهد بود.در چنین شرایطی در صورتی که حسابرس شخصا از مناسب بودن سیستم کنترل های داخلی برای عملیات دستگاه اطمینان داشته باشد، اساسا نیاز به رسیدگی به جزئیات عملیات دستگاه نخواهد بود.البته باید توجه داشت که برای اطمینان یافتن از مناسب و کافی بودن سیستم کنترل های داخلی دستگاه لازم است لااقل مقداری از عملیات آن به عنوان نمونه مورد رسیدگی و آزمایش قرار گیرد. حال اگر رسیدگی های انجام یافته حاکی از وجود یک سیستم کنترل داخلی موثر و مطلوب باشد، حسابرس بدون </a:t>
            </a:r>
          </a:p>
        </p:txBody>
      </p:sp>
    </p:spTree>
    <p:extLst>
      <p:ext uri="{BB962C8B-B14F-4D97-AF65-F5344CB8AC3E}">
        <p14:creationId xmlns:p14="http://schemas.microsoft.com/office/powerpoint/2010/main" val="406884528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a:extLst>
              <a:ext uri="{FF2B5EF4-FFF2-40B4-BE49-F238E27FC236}">
                <a16:creationId xmlns:a16="http://schemas.microsoft.com/office/drawing/2014/main" id="{EC8F9001-2817-4C48-9205-FACC5FDC4514}"/>
              </a:ext>
            </a:extLst>
          </p:cNvPr>
          <p:cNvSpPr>
            <a:spLocks noGrp="1"/>
          </p:cNvSpPr>
          <p:nvPr>
            <p:ph idx="1"/>
          </p:nvPr>
        </p:nvSpPr>
        <p:spPr>
          <a:xfrm>
            <a:off x="0" y="2352465"/>
            <a:ext cx="12068469" cy="4366562"/>
          </a:xfrm>
        </p:spPr>
        <p:txBody>
          <a:bodyPr>
            <a:normAutofit/>
          </a:bodyPr>
          <a:lstStyle/>
          <a:p>
            <a:pPr marL="0" indent="0">
              <a:buNone/>
            </a:pPr>
            <a:r>
              <a:rPr lang="fa-IR" sz="2400" b="1">
                <a:solidFill>
                  <a:schemeClr val="tx1"/>
                </a:solidFill>
              </a:rPr>
              <a:t>از به رسیدگی به بقیه عملیات دستگاه ، در واقع نتیجه گرفته است که دفاتر و مدارک آن قابل اطمینان است و صورت های مالی نهایی که از دفاتر مذکور استخراج گردیده یا خواهد گردید باید درست باشد اما چنان چه عملیاتی که به عنوان نمونه مورد بررسی و آزمایش قرار می گیرد حاکی از این باشد که سیستم کنترل داخلی صاحب کار دارای نقاط ضعفی است ، لازم است حسابرس رسیدگی های خود را توسعه داده و به عبارت دیگر اقلام بیشتری را مورد بررسی و آزمایش قرار دهد.(نمونه گیری بیشتری انجام گیرد.) </a:t>
            </a:r>
          </a:p>
          <a:p>
            <a:pPr marL="0" indent="0">
              <a:buNone/>
            </a:pPr>
            <a:r>
              <a:rPr lang="fa-IR" sz="2400" b="1">
                <a:solidFill>
                  <a:schemeClr val="tx1"/>
                </a:solidFill>
              </a:rPr>
              <a:t>پس می توان نتیجه گرفت که حجم عملیات مورد رسیدگی حسابرس تا اندازه زیادی تابع چگونگی کنترل داخلی مورد عمل در دستگاه مورد رسیدگی است.هر چقدر کنترل های داخلی موثر و بهتر باشد ، احتیاج به رسیدگی ها و آزمایش های (آزمون های محتوای) محدود تری خواهد بود .و بر عکس هر چقدر سیستم کنترل های داخلی ضعیف تر باشد ، احتیاج به آزمون های محتوای دامنه دار تر و عمیق تری خواهد بود .</a:t>
            </a:r>
          </a:p>
          <a:p>
            <a:pPr marL="0" indent="0">
              <a:buNone/>
            </a:pPr>
            <a:r>
              <a:rPr lang="fa-IR" sz="2800" b="1">
                <a:solidFill>
                  <a:schemeClr val="accent1"/>
                </a:solidFill>
              </a:rPr>
              <a:t>☆وضیفه حسابرس در کنترل داخلی:</a:t>
            </a:r>
          </a:p>
        </p:txBody>
      </p:sp>
    </p:spTree>
    <p:extLst>
      <p:ext uri="{BB962C8B-B14F-4D97-AF65-F5344CB8AC3E}">
        <p14:creationId xmlns:p14="http://schemas.microsoft.com/office/powerpoint/2010/main" val="406382785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a:extLst>
              <a:ext uri="{FF2B5EF4-FFF2-40B4-BE49-F238E27FC236}">
                <a16:creationId xmlns:a16="http://schemas.microsoft.com/office/drawing/2014/main" id="{FE83E9EC-06F4-3848-97B0-3C7CECDCEBFF}"/>
              </a:ext>
            </a:extLst>
          </p:cNvPr>
          <p:cNvSpPr>
            <a:spLocks noGrp="1"/>
          </p:cNvSpPr>
          <p:nvPr>
            <p:ph idx="1"/>
          </p:nvPr>
        </p:nvSpPr>
        <p:spPr>
          <a:xfrm>
            <a:off x="177240" y="2336352"/>
            <a:ext cx="11837519" cy="4205435"/>
          </a:xfrm>
        </p:spPr>
        <p:txBody>
          <a:bodyPr>
            <a:normAutofit lnSpcReduction="10000"/>
          </a:bodyPr>
          <a:lstStyle/>
          <a:p>
            <a:pPr marL="0" indent="0">
              <a:buNone/>
            </a:pPr>
            <a:r>
              <a:rPr lang="fa-IR" sz="2400" b="1">
                <a:solidFill>
                  <a:schemeClr val="tx1"/>
                </a:solidFill>
              </a:rPr>
              <a:t>به طوری که از تعریف کنترل داخلی مشخص شد ، تدوین و برقراری این نوع کنترل از وضایف مدیران دستگاه است . حسابرس با اینکه روش های گوناگون عملیاتی و حسابداری دستگاه را مورد توجه و مطالعه قرار داده و نقاط ضعف  و قوت احتمالی موجود در سیستم کنترل داخلی را مورد توجه خاص قرار می دهد ولی هیچ گونه وضیفه ای از لحاظ اصلاح و بهبود روش ها به عهده ندارد. چون او اساسا حق مداخله در امور اجرایی دستگاه را نداشته و وظیفه اش صرفا بررسی اسناد ، مدارک و حساب ها و ارائه گزارش نتایج رسیدگی خود است . رسیدگی حسابرس به سیستم کنترل های داخلی مورد عمل در دستگاه نیز فقط برای ارزیابی حدود و دامنه عملیات حسابرسی است و به طوری که قبلا گفته شد ، بیشتر از این لحاظ صورت میگیرد که حسابرس در صورت امکان ، دامنه رسیدگی های خود را محدود تر نماید تا بتواند هر چه زود تر پس از پایان سال دوره مالی مربوط ، نسبت به صورت های مالی نهایی اظهار نظر نماید . بنابراین بهبود سیستم کنترل های داخلی سازمان مورد رسیدگی همیشه مورد نظر و علاقه ی حسابرس است .</a:t>
            </a:r>
          </a:p>
          <a:p>
            <a:pPr marL="0" indent="0">
              <a:buNone/>
            </a:pPr>
            <a:r>
              <a:rPr lang="fa-IR" sz="2400" b="1">
                <a:solidFill>
                  <a:schemeClr val="tx1"/>
                </a:solidFill>
              </a:rPr>
              <a:t>هر بار که حسابرس در طی رسیدگی های خود به نقاط ضعفی در سیستم کنترل داخلی برخورد نماید حسابرس نقاط ضعف مذکور را با پیشنهادات خود رفع آن مقامات دستگاه گزارش می نماید. این گزارش ارتباطی با گزارش حسابرسی که در مورد صورت های مالی ارائه میشود ندارد ، بلکه《گزارش کنترل داخلی》و یا 《نامه مدرییت》</a:t>
            </a:r>
          </a:p>
        </p:txBody>
      </p:sp>
    </p:spTree>
    <p:extLst>
      <p:ext uri="{BB962C8B-B14F-4D97-AF65-F5344CB8AC3E}">
        <p14:creationId xmlns:p14="http://schemas.microsoft.com/office/powerpoint/2010/main" val="21895603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a:extLst>
              <a:ext uri="{FF2B5EF4-FFF2-40B4-BE49-F238E27FC236}">
                <a16:creationId xmlns:a16="http://schemas.microsoft.com/office/drawing/2014/main" id="{6683ACA4-7FEE-764E-9EDF-A8AFFB33BE42}"/>
              </a:ext>
            </a:extLst>
          </p:cNvPr>
          <p:cNvSpPr>
            <a:spLocks noGrp="1"/>
          </p:cNvSpPr>
          <p:nvPr>
            <p:ph idx="1"/>
          </p:nvPr>
        </p:nvSpPr>
        <p:spPr>
          <a:xfrm>
            <a:off x="263175" y="2314199"/>
            <a:ext cx="11665649" cy="4543801"/>
          </a:xfrm>
        </p:spPr>
        <p:txBody>
          <a:bodyPr>
            <a:normAutofit/>
          </a:bodyPr>
          <a:lstStyle/>
          <a:p>
            <a:pPr marL="0" indent="0">
              <a:buNone/>
            </a:pPr>
            <a:r>
              <a:rPr lang="fa-IR" sz="2400" b="1"/>
              <a:t>خوانده می شود. </a:t>
            </a:r>
          </a:p>
          <a:p>
            <a:pPr marL="0" indent="0">
              <a:buNone/>
            </a:pPr>
            <a:r>
              <a:rPr lang="fa-IR" sz="2400" b="1"/>
              <a:t>حال ببینیم اگر حسابرس در رسیدگی های خود اصولا توجهی به سیستم کنترل داخلی معطوف نداشت تکلیف چیست؟حاکی از آن است که حسابرس وظیفه ی خود را به خوبی انجام نداده و به گزارش وی احتمالا اطمینان چندانی نمیتوان داشت.</a:t>
            </a:r>
          </a:p>
          <a:p>
            <a:pPr marL="0" indent="0">
              <a:buNone/>
            </a:pPr>
            <a:r>
              <a:rPr lang="fa-IR" sz="2400" b="1"/>
              <a:t>پس اگر چه تدوین و برقراری یک سیستم کنترل داخلی یا اصلاح و بهبود آن جزء وظایف حسابرس نیست ولی بررسی آن در هر نوبت حسابرسی جزء وظایف آن میباشد.طبعا این بررسی در حسابرسی سال اول به نحوه نسبتا مفصلی صورت میگیرد ولی در دفعات بعدی حسابرسی،بررسی کنترل داخلی به آن تفصیل ضرورت نداشته و اصلاحات آن مورد برسی و تجزیه و تحلیل قرار میگیرد.</a:t>
            </a:r>
          </a:p>
          <a:p>
            <a:pPr marL="0" indent="0">
              <a:buNone/>
            </a:pPr>
            <a:r>
              <a:rPr lang="fa-IR" sz="2800" b="1">
                <a:solidFill>
                  <a:schemeClr val="accent1"/>
                </a:solidFill>
              </a:rPr>
              <a:t>☆محدودی های ذاتی سیستم کنترل داخلی:</a:t>
            </a:r>
            <a:endParaRPr lang="fa-IR" sz="2400" b="1">
              <a:solidFill>
                <a:schemeClr val="tx2"/>
              </a:solidFill>
            </a:endParaRPr>
          </a:p>
          <a:p>
            <a:pPr marL="0" indent="0">
              <a:buNone/>
            </a:pPr>
            <a:r>
              <a:rPr lang="fa-IR" sz="2400" b="1">
                <a:solidFill>
                  <a:srgbClr val="FF0000"/>
                </a:solidFill>
              </a:rPr>
              <a:t>نکته:در هر سیستم کنترل داخلی، محدودیت های ذاتی وجود دارد که شامل:</a:t>
            </a:r>
          </a:p>
        </p:txBody>
      </p:sp>
    </p:spTree>
    <p:extLst>
      <p:ext uri="{BB962C8B-B14F-4D97-AF65-F5344CB8AC3E}">
        <p14:creationId xmlns:p14="http://schemas.microsoft.com/office/powerpoint/2010/main" val="302921880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a:extLst>
              <a:ext uri="{FF2B5EF4-FFF2-40B4-BE49-F238E27FC236}">
                <a16:creationId xmlns:a16="http://schemas.microsoft.com/office/drawing/2014/main" id="{1A6B183C-E00A-1A4B-A199-698BAA9BFA9C}"/>
              </a:ext>
            </a:extLst>
          </p:cNvPr>
          <p:cNvSpPr>
            <a:spLocks noGrp="1"/>
          </p:cNvSpPr>
          <p:nvPr>
            <p:ph idx="1"/>
          </p:nvPr>
        </p:nvSpPr>
        <p:spPr>
          <a:xfrm>
            <a:off x="177242" y="2320240"/>
            <a:ext cx="11859002" cy="4414900"/>
          </a:xfrm>
        </p:spPr>
        <p:txBody>
          <a:bodyPr>
            <a:normAutofit/>
          </a:bodyPr>
          <a:lstStyle/>
          <a:p>
            <a:pPr marL="0" indent="0">
              <a:buNone/>
            </a:pPr>
            <a:r>
              <a:rPr lang="fa-IR" sz="2400" b="1">
                <a:solidFill>
                  <a:schemeClr val="tx1"/>
                </a:solidFill>
              </a:rPr>
              <a:t>1.بی دقتی و سهل انگاری</a:t>
            </a:r>
          </a:p>
          <a:p>
            <a:pPr marL="0" indent="0">
              <a:buNone/>
            </a:pPr>
            <a:r>
              <a:rPr lang="fa-IR" sz="2400" b="1">
                <a:solidFill>
                  <a:schemeClr val="tx1"/>
                </a:solidFill>
              </a:rPr>
              <a:t>2.برداشت غلط از دستور ها</a:t>
            </a:r>
          </a:p>
          <a:p>
            <a:pPr marL="0" indent="0">
              <a:buNone/>
            </a:pPr>
            <a:r>
              <a:rPr lang="fa-IR" sz="2400" b="1">
                <a:solidFill>
                  <a:schemeClr val="tx1"/>
                </a:solidFill>
              </a:rPr>
              <a:t>3.سایر عوامل مربوط به رفتار انسانی</a:t>
            </a:r>
          </a:p>
          <a:p>
            <a:pPr marL="0" indent="0">
              <a:buNone/>
            </a:pPr>
            <a:r>
              <a:rPr lang="fa-IR" sz="2800" b="1">
                <a:solidFill>
                  <a:schemeClr val="accent1"/>
                </a:solidFill>
              </a:rPr>
              <a:t>☆هدف شناخت حسابرس آن از سیستم کنترل داخلی:</a:t>
            </a:r>
          </a:p>
          <a:p>
            <a:pPr marL="0" indent="0">
              <a:buNone/>
            </a:pPr>
            <a:r>
              <a:rPr lang="fa-IR" sz="2400" b="1">
                <a:solidFill>
                  <a:schemeClr val="tx1"/>
                </a:solidFill>
              </a:rPr>
              <a:t>1.برای برنامه ریزی حسابرس</a:t>
            </a:r>
          </a:p>
          <a:p>
            <a:pPr marL="0" indent="0">
              <a:buNone/>
            </a:pPr>
            <a:r>
              <a:rPr lang="fa-IR" sz="2400" b="1">
                <a:solidFill>
                  <a:schemeClr val="tx1"/>
                </a:solidFill>
              </a:rPr>
              <a:t>2.براورد احتمال خطر کنترل</a:t>
            </a:r>
          </a:p>
        </p:txBody>
      </p:sp>
    </p:spTree>
    <p:extLst>
      <p:ext uri="{BB962C8B-B14F-4D97-AF65-F5344CB8AC3E}">
        <p14:creationId xmlns:p14="http://schemas.microsoft.com/office/powerpoint/2010/main" val="1627427737"/>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19B06E88-B3A2-2447-9CF3-217BE4A430AF}"/>
              </a:ext>
            </a:extLst>
          </p:cNvPr>
          <p:cNvSpPr>
            <a:spLocks noGrp="1"/>
          </p:cNvSpPr>
          <p:nvPr>
            <p:ph type="title"/>
          </p:nvPr>
        </p:nvSpPr>
        <p:spPr>
          <a:xfrm>
            <a:off x="-117956" y="430775"/>
            <a:ext cx="8761413" cy="814850"/>
          </a:xfrm>
        </p:spPr>
        <p:txBody>
          <a:bodyPr anchor="t"/>
          <a:lstStyle/>
          <a:p>
            <a:pPr algn="r"/>
            <a:r>
              <a:rPr lang="fa-IR" sz="4800"/>
              <a:t>نمونه سوالات حسابرسی</a:t>
            </a:r>
            <a:r>
              <a:rPr lang="fa-IR" sz="4400"/>
              <a:t> </a:t>
            </a:r>
            <a:br>
              <a:rPr lang="fa-IR" sz="4400"/>
            </a:br>
            <a:r>
              <a:rPr lang="fa-IR" sz="4400"/>
              <a:t>فصل(6)</a:t>
            </a:r>
          </a:p>
        </p:txBody>
      </p:sp>
      <p:sp>
        <p:nvSpPr>
          <p:cNvPr id="3" name="نگهدارنده مکان محتوا 2">
            <a:extLst>
              <a:ext uri="{FF2B5EF4-FFF2-40B4-BE49-F238E27FC236}">
                <a16:creationId xmlns:a16="http://schemas.microsoft.com/office/drawing/2014/main" id="{EC3C895C-B7C2-A048-B679-044D1BAD34F7}"/>
              </a:ext>
            </a:extLst>
          </p:cNvPr>
          <p:cNvSpPr>
            <a:spLocks noGrp="1"/>
          </p:cNvSpPr>
          <p:nvPr>
            <p:ph idx="1"/>
          </p:nvPr>
        </p:nvSpPr>
        <p:spPr>
          <a:xfrm>
            <a:off x="504868" y="2415144"/>
            <a:ext cx="11504521" cy="4569985"/>
          </a:xfrm>
        </p:spPr>
        <p:txBody>
          <a:bodyPr>
            <a:normAutofit fontScale="85000" lnSpcReduction="20000"/>
          </a:bodyPr>
          <a:lstStyle/>
          <a:p>
            <a:pPr marL="0" indent="0">
              <a:buNone/>
            </a:pPr>
            <a:r>
              <a:rPr lang="fa-IR" sz="2400" b="1"/>
              <a:t>1.در هر واحد اقتصادی چند رکن وجود دارد؟نام ببرید؟</a:t>
            </a:r>
          </a:p>
          <a:p>
            <a:pPr marL="0" indent="0">
              <a:buNone/>
            </a:pPr>
            <a:r>
              <a:rPr lang="fa-IR" sz="2400" b="1"/>
              <a:t>2.انواع کنترل های داخلی را نام ببرید؟</a:t>
            </a:r>
          </a:p>
          <a:p>
            <a:pPr marL="0" indent="0">
              <a:buNone/>
            </a:pPr>
            <a:r>
              <a:rPr lang="fa-IR" sz="2400" b="1"/>
              <a:t>3.انواع کنترل های داخلی مالی را نام ببرید؟</a:t>
            </a:r>
          </a:p>
          <a:p>
            <a:pPr marL="0" indent="0">
              <a:buNone/>
            </a:pPr>
            <a:r>
              <a:rPr lang="fa-IR" sz="2400" b="1"/>
              <a:t>4.کنترل های داخلی عملیاتی ( اداری)را تعریف کنید؟</a:t>
            </a:r>
          </a:p>
          <a:p>
            <a:pPr marL="0" indent="0">
              <a:buNone/>
            </a:pPr>
            <a:r>
              <a:rPr lang="fa-IR" sz="2400" b="1"/>
              <a:t>5.کنترل های مالی را تعریف کنید؟</a:t>
            </a:r>
          </a:p>
          <a:p>
            <a:pPr marL="0" indent="0">
              <a:buNone/>
            </a:pPr>
            <a:r>
              <a:rPr lang="fa-IR" sz="2400" b="1"/>
              <a:t>6.کنترل های پایه را تعریف کنید و دو نمونه از آن را مثال بزنید؟</a:t>
            </a:r>
          </a:p>
          <a:p>
            <a:pPr marL="0" indent="0">
              <a:buNone/>
            </a:pPr>
            <a:r>
              <a:rPr lang="fa-IR" sz="2400" b="1"/>
              <a:t>7.کنترل های انظباتی را تعریف کنید و انواع آن را نام برده و یک مورد از آن را خلاصه وار توضیح دهید؟</a:t>
            </a:r>
          </a:p>
          <a:p>
            <a:pPr marL="0" indent="0">
              <a:buNone/>
            </a:pPr>
            <a:r>
              <a:rPr lang="fa-IR" sz="2400" b="1"/>
              <a:t>8.مراحل انجام ثبت خرید را نام ببرید و توسط  چه کسی انجام میشود را بنویسید؟</a:t>
            </a:r>
          </a:p>
          <a:p>
            <a:pPr marL="0" indent="0">
              <a:buNone/>
            </a:pPr>
            <a:r>
              <a:rPr lang="fa-IR" sz="2400" b="1"/>
              <a:t>9.وظیفه حسابرس در کنترل داخلی را بنویسید؟</a:t>
            </a:r>
          </a:p>
          <a:p>
            <a:pPr marL="0" indent="0">
              <a:buNone/>
            </a:pPr>
            <a:r>
              <a:rPr lang="fa-IR" sz="2400" b="1"/>
              <a:t>10.محدودیت های ذاتی سیستم کنترل داخلی را نام ببرید؟</a:t>
            </a:r>
          </a:p>
          <a:p>
            <a:pPr marL="0" indent="0">
              <a:buNone/>
            </a:pPr>
            <a:r>
              <a:rPr lang="fa-IR" sz="2400" b="1"/>
              <a:t>11.هدف شناخت حسابرسان از سیستم کنترل داخلی چیست؟</a:t>
            </a:r>
          </a:p>
        </p:txBody>
      </p:sp>
    </p:spTree>
    <p:extLst>
      <p:ext uri="{BB962C8B-B14F-4D97-AF65-F5344CB8AC3E}">
        <p14:creationId xmlns:p14="http://schemas.microsoft.com/office/powerpoint/2010/main" val="88845881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تصویر 23">
            <a:extLst>
              <a:ext uri="{FF2B5EF4-FFF2-40B4-BE49-F238E27FC236}">
                <a16:creationId xmlns:a16="http://schemas.microsoft.com/office/drawing/2014/main" id="{8B50C013-9088-EF49-8BD8-062751A87205}"/>
              </a:ext>
            </a:extLst>
          </p:cNvPr>
          <p:cNvPicPr>
            <a:picLocks noChangeAspect="1"/>
          </p:cNvPicPr>
          <p:nvPr/>
        </p:nvPicPr>
        <p:blipFill>
          <a:blip r:embed="rId2"/>
          <a:stretch>
            <a:fillRect/>
          </a:stretch>
        </p:blipFill>
        <p:spPr>
          <a:xfrm>
            <a:off x="982880" y="1562939"/>
            <a:ext cx="10505530" cy="4092645"/>
          </a:xfrm>
          <a:prstGeom prst="rect">
            <a:avLst/>
          </a:prstGeom>
        </p:spPr>
      </p:pic>
    </p:spTree>
    <p:extLst>
      <p:ext uri="{BB962C8B-B14F-4D97-AF65-F5344CB8AC3E}">
        <p14:creationId xmlns:p14="http://schemas.microsoft.com/office/powerpoint/2010/main" val="146876457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a:extLst>
              <a:ext uri="{FF2B5EF4-FFF2-40B4-BE49-F238E27FC236}">
                <a16:creationId xmlns:a16="http://schemas.microsoft.com/office/drawing/2014/main" id="{A315D743-2719-3144-900A-81FA8CB0216A}"/>
              </a:ext>
            </a:extLst>
          </p:cNvPr>
          <p:cNvSpPr>
            <a:spLocks noGrp="1"/>
          </p:cNvSpPr>
          <p:nvPr>
            <p:ph type="title"/>
          </p:nvPr>
        </p:nvSpPr>
        <p:spPr>
          <a:xfrm>
            <a:off x="3894125" y="1005894"/>
            <a:ext cx="8761413" cy="706964"/>
          </a:xfrm>
        </p:spPr>
        <p:txBody>
          <a:bodyPr/>
          <a:lstStyle/>
          <a:p>
            <a:r>
              <a:rPr lang="fa-IR"/>
              <a:t>رشته حسابداری بازرگانی</a:t>
            </a:r>
          </a:p>
        </p:txBody>
      </p:sp>
      <p:sp>
        <p:nvSpPr>
          <p:cNvPr id="3" name="نگهدارنده مکان محتوا 2">
            <a:extLst>
              <a:ext uri="{FF2B5EF4-FFF2-40B4-BE49-F238E27FC236}">
                <a16:creationId xmlns:a16="http://schemas.microsoft.com/office/drawing/2014/main" id="{5EC6540C-5D21-1140-8A43-1C5C3586596E}"/>
              </a:ext>
            </a:extLst>
          </p:cNvPr>
          <p:cNvSpPr>
            <a:spLocks noGrp="1"/>
          </p:cNvSpPr>
          <p:nvPr>
            <p:ph idx="1"/>
          </p:nvPr>
        </p:nvSpPr>
        <p:spPr>
          <a:xfrm>
            <a:off x="687683" y="2635726"/>
            <a:ext cx="8825659" cy="3416300"/>
          </a:xfrm>
        </p:spPr>
        <p:txBody>
          <a:bodyPr>
            <a:normAutofit/>
          </a:bodyPr>
          <a:lstStyle/>
          <a:p>
            <a:pPr marL="0" indent="0">
              <a:buNone/>
            </a:pPr>
            <a:r>
              <a:rPr lang="fa-IR" sz="3200" b="1" i="1"/>
              <a:t>دانشگاه فنی حرفه ای دختران میبد(زهرایی)</a:t>
            </a:r>
          </a:p>
          <a:p>
            <a:pPr marL="0" indent="0">
              <a:buNone/>
            </a:pPr>
            <a:endParaRPr lang="fa-IR" sz="3200" b="1" i="1"/>
          </a:p>
          <a:p>
            <a:pPr marL="0" indent="0">
              <a:buNone/>
            </a:pPr>
            <a:r>
              <a:rPr lang="fa-IR" sz="3200" b="1" i="1"/>
              <a:t>مدرس: استاد رضیه امامی میبدی </a:t>
            </a:r>
          </a:p>
          <a:p>
            <a:pPr marL="0" indent="0">
              <a:buNone/>
            </a:pPr>
            <a:endParaRPr lang="fa-IR" sz="3200" b="1" i="1"/>
          </a:p>
          <a:p>
            <a:pPr marL="0" indent="0">
              <a:buNone/>
            </a:pPr>
            <a:r>
              <a:rPr lang="fa-IR" sz="3200" b="1" i="1"/>
              <a:t>ترم بهمن ۹۸</a:t>
            </a:r>
          </a:p>
          <a:p>
            <a:pPr marL="0" indent="0">
              <a:buNone/>
            </a:pPr>
            <a:endParaRPr lang="fa-IR" sz="3200" b="1" i="1"/>
          </a:p>
        </p:txBody>
      </p:sp>
    </p:spTree>
    <p:extLst>
      <p:ext uri="{BB962C8B-B14F-4D97-AF65-F5344CB8AC3E}">
        <p14:creationId xmlns:p14="http://schemas.microsoft.com/office/powerpoint/2010/main" val="2980967591"/>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a:extLst>
              <a:ext uri="{FF2B5EF4-FFF2-40B4-BE49-F238E27FC236}">
                <a16:creationId xmlns:a16="http://schemas.microsoft.com/office/drawing/2014/main" id="{C145E22C-6584-F045-B5C5-617EBAAFCE58}"/>
              </a:ext>
            </a:extLst>
          </p:cNvPr>
          <p:cNvSpPr>
            <a:spLocks noGrp="1"/>
          </p:cNvSpPr>
          <p:nvPr>
            <p:ph idx="1"/>
          </p:nvPr>
        </p:nvSpPr>
        <p:spPr>
          <a:xfrm>
            <a:off x="2132005" y="2620642"/>
            <a:ext cx="8825659" cy="3416300"/>
          </a:xfrm>
        </p:spPr>
        <p:txBody>
          <a:bodyPr>
            <a:normAutofit lnSpcReduction="10000"/>
          </a:bodyPr>
          <a:lstStyle/>
          <a:p>
            <a:pPr marL="0" indent="0">
              <a:buNone/>
            </a:pPr>
            <a:r>
              <a:rPr lang="fa-IR" sz="2800" b="1" i="1"/>
              <a:t>توبه: پیامبر اکرم (ص) می فرمایند: هرکس به او چهار چیز داده شود از چهار چیز محروم نخواهد شد:</a:t>
            </a:r>
          </a:p>
          <a:p>
            <a:pPr marL="514350" indent="-514350">
              <a:buAutoNum type="arabicPeriod"/>
            </a:pPr>
            <a:r>
              <a:rPr lang="fa-IR" sz="2800" b="1" i="1"/>
              <a:t>هرکس به او توفیق استغفار داده شود از آمرزش محروم نخواهد بود.</a:t>
            </a:r>
          </a:p>
          <a:p>
            <a:pPr marL="514350" indent="-514350">
              <a:buAutoNum type="arabicPeriod"/>
            </a:pPr>
            <a:r>
              <a:rPr lang="fa-IR" sz="2800" b="1" i="1"/>
              <a:t>هرکس به او توفیق توبه دهند از قبول توبه محروم نخواهد بود.</a:t>
            </a:r>
          </a:p>
          <a:p>
            <a:pPr marL="514350" indent="-514350">
              <a:buAutoNum type="arabicPeriod"/>
            </a:pPr>
            <a:r>
              <a:rPr lang="fa-IR" sz="2800" b="1" i="1"/>
              <a:t>هرکس به او توفیق شکر گذاری داده شود از زیاد شدن نعمت ها محروم نخواهد شد.</a:t>
            </a:r>
          </a:p>
          <a:p>
            <a:pPr marL="514350" indent="-514350">
              <a:buAutoNum type="arabicPeriod"/>
            </a:pPr>
            <a:r>
              <a:rPr lang="fa-IR" sz="2800" b="1" i="1"/>
              <a:t>هرکس توفیق دعا یابد از اجابت آن محروم نمی ماند. </a:t>
            </a:r>
          </a:p>
        </p:txBody>
      </p:sp>
      <p:sp>
        <p:nvSpPr>
          <p:cNvPr id="5" name="عنوان 4">
            <a:extLst>
              <a:ext uri="{FF2B5EF4-FFF2-40B4-BE49-F238E27FC236}">
                <a16:creationId xmlns:a16="http://schemas.microsoft.com/office/drawing/2014/main" id="{7FB59D62-D37D-8548-9366-A8332CEE9A5F}"/>
              </a:ext>
            </a:extLst>
          </p:cNvPr>
          <p:cNvSpPr>
            <a:spLocks noGrp="1"/>
          </p:cNvSpPr>
          <p:nvPr>
            <p:ph type="title"/>
          </p:nvPr>
        </p:nvSpPr>
        <p:spPr>
          <a:xfrm>
            <a:off x="4715878" y="989781"/>
            <a:ext cx="8761413" cy="706964"/>
          </a:xfrm>
        </p:spPr>
        <p:txBody>
          <a:bodyPr/>
          <a:lstStyle/>
          <a:p>
            <a:r>
              <a:rPr lang="fa-IR" b="1" i="1"/>
              <a:t>فصل  (6)</a:t>
            </a:r>
            <a:br>
              <a:rPr lang="fa-IR" b="1" i="1"/>
            </a:br>
            <a:r>
              <a:rPr lang="fa-IR" b="1" i="1"/>
              <a:t>کنترل های داخلی </a:t>
            </a:r>
          </a:p>
        </p:txBody>
      </p:sp>
    </p:spTree>
    <p:extLst>
      <p:ext uri="{BB962C8B-B14F-4D97-AF65-F5344CB8AC3E}">
        <p14:creationId xmlns:p14="http://schemas.microsoft.com/office/powerpoint/2010/main" val="419450452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15">
            <a:extLst>
              <a:ext uri="{FF2B5EF4-FFF2-40B4-BE49-F238E27FC236}">
                <a16:creationId xmlns:a16="http://schemas.microsoft.com/office/drawing/2014/main" id="{08C7DB67-28A4-8A4B-894E-307B8F3E2442}"/>
              </a:ext>
            </a:extLst>
          </p:cNvPr>
          <p:cNvSpPr txBox="1">
            <a:spLocks noGrp="1"/>
          </p:cNvSpPr>
          <p:nvPr>
            <p:ph idx="1"/>
          </p:nvPr>
        </p:nvSpPr>
        <p:spPr bwMode="gray">
          <a:xfrm>
            <a:off x="257805" y="3692985"/>
            <a:ext cx="11934195" cy="1147755"/>
          </a:xfrm>
          <a:prstGeom prst="rect">
            <a:avLst/>
          </a:prstGeom>
        </p:spPr>
        <p:txBody>
          <a:bodyPr vert="horz" lIns="91440" tIns="45720" rIns="91440" bIns="45720" rtlCol="0" anchor="ctr">
            <a:noAutofit/>
          </a:bodyPr>
          <a:lstStyle>
            <a:lvl1pPr algn="l" defTabSz="457200" rtl="1" eaLnBrk="1" latinLnBrk="0" hangingPunct="1">
              <a:spcBef>
                <a:spcPct val="0"/>
              </a:spcBef>
              <a:buNone/>
              <a:defRPr sz="3600" b="0" i="0" kern="1200">
                <a:solidFill>
                  <a:schemeClr val="bg2"/>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a:lstStyle>
          <a:p>
            <a:pPr algn="r"/>
            <a:r>
              <a:rPr lang="fa-IR" sz="2800" b="1">
                <a:solidFill>
                  <a:schemeClr val="accent1"/>
                </a:solidFill>
              </a:rPr>
              <a:t>☆ کنترل های داخلی عبارت است از کلیه روش ها ، مقررات و نحوه عملیاتی که توسط مدیریت واحد اقتصادی به منظور دستیابی به اهداف زیر وضع و اعمال میگردد: </a:t>
            </a:r>
            <a:endParaRPr lang="fa-IR" sz="2800" b="1">
              <a:solidFill>
                <a:schemeClr val="tx1"/>
              </a:solidFill>
            </a:endParaRPr>
          </a:p>
          <a:p>
            <a:pPr algn="r"/>
            <a:r>
              <a:rPr lang="fa-IR" sz="2400" b="1">
                <a:solidFill>
                  <a:schemeClr val="tx1"/>
                </a:solidFill>
              </a:rPr>
              <a:t>1.حصول اطمینان از انتقال سیاست ها و دستورالعمل ها به کارکنان و انجام امور و وظایف سازمان مطابق با این سیاست ها و دستور العمل ها. </a:t>
            </a:r>
          </a:p>
          <a:p>
            <a:pPr marL="0" indent="0" algn="r"/>
            <a:r>
              <a:rPr lang="fa-IR" sz="2400" b="1">
                <a:solidFill>
                  <a:schemeClr val="tx1"/>
                </a:solidFill>
              </a:rPr>
              <a:t>2.ایجاد قابلیت اعتماد نسبت به اطلاعات و سوابق حسابداری و نهایتا گزارشگری مالی. </a:t>
            </a:r>
          </a:p>
          <a:p>
            <a:pPr marL="0" indent="0" algn="r"/>
            <a:r>
              <a:rPr lang="fa-IR" sz="2400" b="1">
                <a:solidFill>
                  <a:schemeClr val="tx1"/>
                </a:solidFill>
              </a:rPr>
              <a:t>3.حفاظت اموال ، دارایی ها ، منابع و منافع شرکت. </a:t>
            </a:r>
          </a:p>
          <a:p>
            <a:pPr marL="0" indent="0" algn="r"/>
            <a:r>
              <a:rPr lang="fa-IR" sz="2400" b="1">
                <a:solidFill>
                  <a:schemeClr val="tx1"/>
                </a:solidFill>
              </a:rPr>
              <a:t>4.ایجاد قابلیت ارزیابی قسمت های مختلف و کارکنان واحد تجاری.</a:t>
            </a:r>
          </a:p>
          <a:p>
            <a:pPr marL="0" indent="0" algn="r"/>
            <a:endParaRPr lang="fa-IR" sz="2800" b="1">
              <a:solidFill>
                <a:schemeClr val="tx1"/>
              </a:solidFill>
            </a:endParaRPr>
          </a:p>
        </p:txBody>
      </p:sp>
    </p:spTree>
    <p:extLst>
      <p:ext uri="{BB962C8B-B14F-4D97-AF65-F5344CB8AC3E}">
        <p14:creationId xmlns:p14="http://schemas.microsoft.com/office/powerpoint/2010/main" val="21266355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a:extLst>
              <a:ext uri="{FF2B5EF4-FFF2-40B4-BE49-F238E27FC236}">
                <a16:creationId xmlns:a16="http://schemas.microsoft.com/office/drawing/2014/main" id="{422247D1-BA4D-D449-8DD0-F49E0896B4FB}"/>
              </a:ext>
            </a:extLst>
          </p:cNvPr>
          <p:cNvSpPr>
            <a:spLocks noGrp="1"/>
          </p:cNvSpPr>
          <p:nvPr>
            <p:ph idx="1"/>
          </p:nvPr>
        </p:nvSpPr>
        <p:spPr>
          <a:xfrm>
            <a:off x="290030" y="2274678"/>
            <a:ext cx="11708618" cy="3416300"/>
          </a:xfrm>
        </p:spPr>
        <p:txBody>
          <a:bodyPr>
            <a:normAutofit fontScale="92500" lnSpcReduction="10000"/>
          </a:bodyPr>
          <a:lstStyle/>
          <a:p>
            <a:pPr marL="0" indent="0">
              <a:buNone/>
            </a:pPr>
            <a:r>
              <a:rPr lang="fa-IR" sz="2800">
                <a:solidFill>
                  <a:schemeClr val="accent1"/>
                </a:solidFill>
              </a:rPr>
              <a:t>☆</a:t>
            </a:r>
            <a:r>
              <a:rPr lang="fa-IR" sz="2800" b="1">
                <a:solidFill>
                  <a:schemeClr val="accent1"/>
                </a:solidFill>
              </a:rPr>
              <a:t> به طور کلی در هر واحد اقتصادی 3 رکن وجود دارد:</a:t>
            </a:r>
            <a:endParaRPr lang="fa-IR" sz="2800" b="1">
              <a:solidFill>
                <a:schemeClr val="tx1"/>
              </a:solidFill>
            </a:endParaRPr>
          </a:p>
          <a:p>
            <a:pPr marL="0" indent="0">
              <a:buNone/>
            </a:pPr>
            <a:r>
              <a:rPr lang="fa-IR" sz="2400" b="1">
                <a:solidFill>
                  <a:schemeClr val="tx1"/>
                </a:solidFill>
              </a:rPr>
              <a:t>1</a:t>
            </a:r>
            <a:r>
              <a:rPr lang="fa-IR" sz="2600" b="1">
                <a:solidFill>
                  <a:schemeClr val="tx1"/>
                </a:solidFill>
              </a:rPr>
              <a:t>.رکن تصمیم گیرنده یا سیاست گذار مثل مجمع عمومی هیئت امنا.</a:t>
            </a:r>
          </a:p>
          <a:p>
            <a:pPr marL="0" indent="0">
              <a:buNone/>
            </a:pPr>
            <a:r>
              <a:rPr lang="fa-IR" sz="2600" b="1">
                <a:solidFill>
                  <a:schemeClr val="tx1"/>
                </a:solidFill>
              </a:rPr>
              <a:t>2.رکن مجری(اجرایی) مثل مدیرعامل.</a:t>
            </a:r>
          </a:p>
          <a:p>
            <a:pPr marL="0" indent="0">
              <a:buNone/>
            </a:pPr>
            <a:r>
              <a:rPr lang="fa-IR" sz="2600" b="1">
                <a:solidFill>
                  <a:schemeClr val="tx1"/>
                </a:solidFill>
              </a:rPr>
              <a:t>3.رکن نظارت یا بازرسی.</a:t>
            </a:r>
          </a:p>
          <a:p>
            <a:pPr marL="0" indent="0">
              <a:buNone/>
            </a:pPr>
            <a:r>
              <a:rPr lang="fa-IR" sz="2800" b="1">
                <a:solidFill>
                  <a:schemeClr val="accent1"/>
                </a:solidFill>
              </a:rPr>
              <a:t>☆ انواع کنترل های داخلی:</a:t>
            </a:r>
          </a:p>
          <a:p>
            <a:pPr marL="0" indent="0">
              <a:buNone/>
            </a:pPr>
            <a:r>
              <a:rPr lang="fa-IR" sz="2800" b="1">
                <a:solidFill>
                  <a:schemeClr val="tx1"/>
                </a:solidFill>
              </a:rPr>
              <a:t>1</a:t>
            </a:r>
            <a:r>
              <a:rPr lang="fa-IR" sz="2600" b="1">
                <a:solidFill>
                  <a:schemeClr val="tx1"/>
                </a:solidFill>
              </a:rPr>
              <a:t>.کنترل های داخلی عملیاتی(اداری،غیرمالی)</a:t>
            </a:r>
          </a:p>
          <a:p>
            <a:pPr marL="0" indent="0">
              <a:buNone/>
            </a:pPr>
            <a:r>
              <a:rPr lang="fa-IR" sz="2600" b="1">
                <a:solidFill>
                  <a:schemeClr val="tx1"/>
                </a:solidFill>
              </a:rPr>
              <a:t>2.کنترل های داخلی مالی(حسابداری):      الف) کنترل های پایه      ب) کنترل های انظباتی</a:t>
            </a:r>
          </a:p>
          <a:p>
            <a:pPr marL="0" indent="0">
              <a:buNone/>
            </a:pPr>
            <a:endParaRPr lang="fa-IR" sz="2800" b="1">
              <a:solidFill>
                <a:schemeClr val="tx1"/>
              </a:solidFill>
            </a:endParaRPr>
          </a:p>
        </p:txBody>
      </p:sp>
    </p:spTree>
    <p:extLst>
      <p:ext uri="{BB962C8B-B14F-4D97-AF65-F5344CB8AC3E}">
        <p14:creationId xmlns:p14="http://schemas.microsoft.com/office/powerpoint/2010/main" val="3277795866"/>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a:extLst>
              <a:ext uri="{FF2B5EF4-FFF2-40B4-BE49-F238E27FC236}">
                <a16:creationId xmlns:a16="http://schemas.microsoft.com/office/drawing/2014/main" id="{B76B3ABC-BBE7-7A46-A9B1-61165D8D8210}"/>
              </a:ext>
            </a:extLst>
          </p:cNvPr>
          <p:cNvSpPr>
            <a:spLocks noGrp="1"/>
          </p:cNvSpPr>
          <p:nvPr>
            <p:ph idx="1"/>
          </p:nvPr>
        </p:nvSpPr>
        <p:spPr>
          <a:xfrm>
            <a:off x="-112789" y="2377921"/>
            <a:ext cx="12192000" cy="4308880"/>
          </a:xfrm>
        </p:spPr>
        <p:txBody>
          <a:bodyPr>
            <a:normAutofit lnSpcReduction="10000"/>
          </a:bodyPr>
          <a:lstStyle/>
          <a:p>
            <a:pPr marL="0" indent="0">
              <a:buNone/>
            </a:pPr>
            <a:r>
              <a:rPr lang="fa-IR" sz="2800" b="1">
                <a:solidFill>
                  <a:schemeClr val="accent1"/>
                </a:solidFill>
              </a:rPr>
              <a:t>☆کنترل های داخلی عملیاتی(اداری):</a:t>
            </a:r>
          </a:p>
          <a:p>
            <a:pPr marL="0" indent="0">
              <a:buNone/>
            </a:pPr>
            <a:r>
              <a:rPr lang="fa-IR" sz="2400" b="1">
                <a:solidFill>
                  <a:schemeClr val="tx1"/>
                </a:solidFill>
              </a:rPr>
              <a:t>کنترل های عملیاتی آن دسته از کنترل هایی هستند که در خارج از حوزه امور مالی بوده و تاثیر مستقیمی در صورت های مالی ندارد. این نوع کنترل ها عمدتا در رابطه با کارایی عملیات و رعایت سیاست های مدیریت می باشند. از قبیل نحوه استخدام ، افزایش کارایی تولید و فروش ، برنامه آموزش کارکنان کنترل مرغوبیت کالا و...  از نظر رسیدگی و اظهار نظر نسبت به کفایت این قبیل کنترل ها مسئولیتی متوجه حسابرس نمی باشد.</a:t>
            </a:r>
          </a:p>
          <a:p>
            <a:pPr marL="0" indent="0">
              <a:buNone/>
            </a:pPr>
            <a:r>
              <a:rPr lang="fa-IR" sz="2800" b="1">
                <a:solidFill>
                  <a:schemeClr val="accent1"/>
                </a:solidFill>
              </a:rPr>
              <a:t>☆ کنترل های مالی : </a:t>
            </a:r>
          </a:p>
          <a:p>
            <a:pPr marL="0" indent="0">
              <a:buNone/>
            </a:pPr>
            <a:r>
              <a:rPr lang="fa-IR" sz="2400" b="1">
                <a:solidFill>
                  <a:schemeClr val="tx1"/>
                </a:solidFill>
              </a:rPr>
              <a:t>آن دسته از کنترل های داخلی هستند که به طور مستقیم بر اتکای مدارک حسابداری تاثیر دارند. آن دسته از کنترل هایی هستند که جهت حصول اطمینان از صحت تهیه و تنظیم حساب ها و صورت های مالی به کار میرود یا به عبارتی دیگر میزان اطمینان نسبت به صورت های مالی در هر واحد اقتصادی رابطه ی مستقیم با میزان کفایت و یا عدم کفایت کنتر ل های داخلی مالی دارد که در آن واحد اقتصادی توسط مدیران استقرار یافته است. مطابق دومین استاندارد اجرای عملیات بررسی و ارزیابی سیستم کنترل های داخلی مالی یکی از وظایف مهم حسابرس آن در هر واحد اقتصادی میباشد. و از</a:t>
            </a:r>
          </a:p>
        </p:txBody>
      </p:sp>
    </p:spTree>
    <p:extLst>
      <p:ext uri="{BB962C8B-B14F-4D97-AF65-F5344CB8AC3E}">
        <p14:creationId xmlns:p14="http://schemas.microsoft.com/office/powerpoint/2010/main" val="359356932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a:extLst>
              <a:ext uri="{FF2B5EF4-FFF2-40B4-BE49-F238E27FC236}">
                <a16:creationId xmlns:a16="http://schemas.microsoft.com/office/drawing/2014/main" id="{862A8A86-0D1E-2646-A8DD-A4EDD0C1178A}"/>
              </a:ext>
            </a:extLst>
          </p:cNvPr>
          <p:cNvSpPr>
            <a:spLocks noGrp="1"/>
          </p:cNvSpPr>
          <p:nvPr>
            <p:ph idx="1"/>
          </p:nvPr>
        </p:nvSpPr>
        <p:spPr>
          <a:xfrm>
            <a:off x="77878" y="2368578"/>
            <a:ext cx="12036243" cy="4489422"/>
          </a:xfrm>
        </p:spPr>
        <p:txBody>
          <a:bodyPr>
            <a:normAutofit fontScale="77500" lnSpcReduction="20000"/>
          </a:bodyPr>
          <a:lstStyle/>
          <a:p>
            <a:pPr marL="0" indent="0">
              <a:buNone/>
            </a:pPr>
            <a:r>
              <a:rPr lang="fa-IR" sz="3100" b="1"/>
              <a:t>اینجا به بعد هرجا که از سیستم کنترل های داخلی نام برده می شود منظور همان کنترل های داخلی مالی است که رسیدگی و ارزیابی آن در حد وظایف حسابرس میباشد.</a:t>
            </a:r>
          </a:p>
          <a:p>
            <a:pPr marL="0" indent="0">
              <a:buNone/>
            </a:pPr>
            <a:r>
              <a:rPr lang="fa-IR" sz="3300" b="1">
                <a:solidFill>
                  <a:schemeClr val="accent1"/>
                </a:solidFill>
              </a:rPr>
              <a:t>☆ تقسیم بندی کنترل های داخلی مالی(حسابداری):</a:t>
            </a:r>
          </a:p>
          <a:p>
            <a:pPr marL="0" indent="0">
              <a:buNone/>
            </a:pPr>
            <a:r>
              <a:rPr lang="fa-IR" sz="3100" b="1">
                <a:solidFill>
                  <a:schemeClr val="accent1"/>
                </a:solidFill>
              </a:rPr>
              <a:t>الف) کنترل های پایه: </a:t>
            </a:r>
            <a:r>
              <a:rPr lang="fa-IR" sz="3100" b="1">
                <a:solidFill>
                  <a:schemeClr val="tx1"/>
                </a:solidFill>
              </a:rPr>
              <a:t>آن گروه از کنترل های داخلی و مالی هستند که در هر شرکتی و با هر حجمی از فعالیت باید استقرار یابند به عبارت دیگر ، حداقل کنترل های لازم جهت اطمینان از ثبت صحیح و کامل انجام فعالیت های مالی یک واحد تجاری را کنترل های پایه می گویند. مثلا نگهداری اسناد و دفاتر لازم ، جهت فعالیت های اقتصادی که می بایست بدون توجه به حجم فعالیت های هر واحد اقتصادی(اعم از کوچک و بزرگ)رعایت شود.</a:t>
            </a:r>
          </a:p>
          <a:p>
            <a:pPr marL="0" indent="0">
              <a:buNone/>
            </a:pPr>
            <a:r>
              <a:rPr lang="fa-IR" sz="3600" b="1">
                <a:solidFill>
                  <a:schemeClr val="accent1"/>
                </a:solidFill>
              </a:rPr>
              <a:t>☆برخی نمونه های کنترل پایه عبارتند از:</a:t>
            </a:r>
          </a:p>
          <a:p>
            <a:pPr marL="0" indent="0">
              <a:buNone/>
            </a:pPr>
            <a:r>
              <a:rPr lang="fa-IR" sz="2400" b="1">
                <a:solidFill>
                  <a:schemeClr val="tx1"/>
                </a:solidFill>
              </a:rPr>
              <a:t>1</a:t>
            </a:r>
            <a:r>
              <a:rPr lang="fa-IR" sz="3100" b="1">
                <a:solidFill>
                  <a:schemeClr val="tx1"/>
                </a:solidFill>
              </a:rPr>
              <a:t>.مشاهده ی عینی دارایی های ثبت شده در دفاتر در فواصل زمانی مناسب.</a:t>
            </a:r>
          </a:p>
          <a:p>
            <a:pPr marL="0" indent="0">
              <a:buNone/>
            </a:pPr>
            <a:r>
              <a:rPr lang="fa-IR" sz="3100" b="1">
                <a:solidFill>
                  <a:schemeClr val="tx1"/>
                </a:solidFill>
              </a:rPr>
              <a:t>2.تطبیق اسناد ومدارس واحد با اطلاعات اخذ شده از خارج(مانند تهیه ی صورت مغایرت بانکی توسط همان فرد نگهدارنده ی حساب های بانکی)</a:t>
            </a:r>
          </a:p>
          <a:p>
            <a:pPr marL="0" indent="0">
              <a:buNone/>
            </a:pPr>
            <a:r>
              <a:rPr lang="fa-IR" sz="3100" b="1">
                <a:solidFill>
                  <a:schemeClr val="tx1"/>
                </a:solidFill>
              </a:rPr>
              <a:t>3.استخراج تراز آزمایش دوره ای جهت حصول اطمینان از صحت ثبت معاملات.</a:t>
            </a:r>
          </a:p>
        </p:txBody>
      </p:sp>
    </p:spTree>
    <p:extLst>
      <p:ext uri="{BB962C8B-B14F-4D97-AF65-F5344CB8AC3E}">
        <p14:creationId xmlns:p14="http://schemas.microsoft.com/office/powerpoint/2010/main" val="1418461022"/>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نگهدارنده مکان محتوا 2">
            <a:extLst>
              <a:ext uri="{FF2B5EF4-FFF2-40B4-BE49-F238E27FC236}">
                <a16:creationId xmlns:a16="http://schemas.microsoft.com/office/drawing/2014/main" id="{2FE81A28-E334-A747-9EE4-B8E9A7F5E23C}"/>
              </a:ext>
            </a:extLst>
          </p:cNvPr>
          <p:cNvSpPr>
            <a:spLocks noGrp="1"/>
          </p:cNvSpPr>
          <p:nvPr>
            <p:ph idx="1"/>
          </p:nvPr>
        </p:nvSpPr>
        <p:spPr>
          <a:xfrm>
            <a:off x="563947" y="2497481"/>
            <a:ext cx="11375619" cy="3699560"/>
          </a:xfrm>
        </p:spPr>
        <p:txBody>
          <a:bodyPr>
            <a:normAutofit lnSpcReduction="10000"/>
          </a:bodyPr>
          <a:lstStyle/>
          <a:p>
            <a:pPr marL="0" indent="0">
              <a:buNone/>
            </a:pPr>
            <a:r>
              <a:rPr lang="fa-IR" sz="2400" b="1">
                <a:solidFill>
                  <a:schemeClr val="tx1"/>
                </a:solidFill>
              </a:rPr>
              <a:t>4. آزمایش محاسبات و صحت مدارک معاملات پس از وقوع و قبل از ثبت در سوابق به وسیله مقامات مسئول و امضای این مدارک بر کنترل.</a:t>
            </a:r>
          </a:p>
          <a:p>
            <a:pPr marL="0" indent="0">
              <a:buNone/>
            </a:pPr>
            <a:r>
              <a:rPr lang="fa-IR" sz="2400" b="1">
                <a:solidFill>
                  <a:schemeClr val="tx1"/>
                </a:solidFill>
              </a:rPr>
              <a:t>5. بررسی اجمالی دفاتر و سوابق به منظور کشف موارد غیر عادی ، اشتباه و نامشخص (نظیر وجود یک مانده بدهکار در دفتر معین بستانکاران).</a:t>
            </a:r>
          </a:p>
          <a:p>
            <a:pPr marL="0" indent="0">
              <a:buNone/>
            </a:pPr>
            <a:r>
              <a:rPr lang="fa-IR" sz="2400" b="1">
                <a:solidFill>
                  <a:schemeClr val="tx1"/>
                </a:solidFill>
              </a:rPr>
              <a:t>6. تهیه نوار جمع از مدارک (مانند:نوار فروش </a:t>
            </a:r>
            <a:r>
              <a:rPr lang="fa-IR" sz="2400" b="1" u="sng">
                <a:solidFill>
                  <a:schemeClr val="tx1"/>
                </a:solidFill>
              </a:rPr>
              <a:t>روزانه</a:t>
            </a:r>
            <a:r>
              <a:rPr lang="fa-IR" sz="2400" b="1">
                <a:solidFill>
                  <a:schemeClr val="tx1"/>
                </a:solidFill>
              </a:rPr>
              <a:t> و یا تهیه صورت خلاصه </a:t>
            </a:r>
            <a:r>
              <a:rPr lang="fa-IR" sz="2400" b="1" u="sng">
                <a:solidFill>
                  <a:schemeClr val="tx1"/>
                </a:solidFill>
              </a:rPr>
              <a:t>روزانه از هزینه ها)</a:t>
            </a:r>
            <a:r>
              <a:rPr lang="fa-IR" sz="2400" b="1">
                <a:solidFill>
                  <a:schemeClr val="tx1"/>
                </a:solidFill>
              </a:rPr>
              <a:t> </a:t>
            </a:r>
          </a:p>
          <a:p>
            <a:pPr marL="0" indent="0">
              <a:buNone/>
            </a:pPr>
            <a:r>
              <a:rPr lang="fa-IR" sz="2400" b="1">
                <a:solidFill>
                  <a:schemeClr val="accent1"/>
                </a:solidFill>
              </a:rPr>
              <a:t>ب) کنترل های انضباطی :</a:t>
            </a:r>
            <a:r>
              <a:rPr lang="fa-IR" sz="2400" b="1">
                <a:solidFill>
                  <a:schemeClr val="tx1"/>
                </a:solidFill>
              </a:rPr>
              <a:t>در شرکت های بزرگ تر علاوه بر کنترل های پایه کنترل های انضباطی نیز استقرار می یابند تا اولا نسبت به حسن اجرای کنترل های پایه اطمینان حاصل شود ثانیا از اموال و دایی های شرکت حفاظت شود.</a:t>
            </a:r>
          </a:p>
          <a:p>
            <a:pPr marL="0" indent="0">
              <a:buNone/>
            </a:pPr>
            <a:r>
              <a:rPr lang="fa-IR" sz="2400" b="1">
                <a:solidFill>
                  <a:schemeClr val="accent1"/>
                </a:solidFill>
              </a:rPr>
              <a:t>☆</a:t>
            </a:r>
            <a:r>
              <a:rPr lang="fa-IR" sz="2800" b="1">
                <a:solidFill>
                  <a:schemeClr val="accent1"/>
                </a:solidFill>
              </a:rPr>
              <a:t>کنترل های انضباطی به سه گروه مجزا تقسیم می شوند:</a:t>
            </a:r>
            <a:endParaRPr lang="fa-IR" sz="2400" b="1">
              <a:solidFill>
                <a:schemeClr val="accent1"/>
              </a:solidFill>
            </a:endParaRPr>
          </a:p>
          <a:p>
            <a:pPr marL="0" indent="0">
              <a:buNone/>
            </a:pPr>
            <a:endParaRPr lang="fa-IR" sz="2400" b="1">
              <a:solidFill>
                <a:schemeClr val="tx1"/>
              </a:solidFill>
            </a:endParaRPr>
          </a:p>
        </p:txBody>
      </p:sp>
    </p:spTree>
    <p:extLst>
      <p:ext uri="{BB962C8B-B14F-4D97-AF65-F5344CB8AC3E}">
        <p14:creationId xmlns:p14="http://schemas.microsoft.com/office/powerpoint/2010/main" val="409048475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اتاق جلسه یونی">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TF10001029" id="{ED3996BA-162B-43C7-B0E2-A5CA4E649741}" vid="{187088E4-27D7-4455-856F-4A44258D82E2}"/>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صفحه گسترده</PresentationFormat>
  <Slides>18</Slides>
  <Notes>0</Notes>
  <HiddenSlides>0</HiddenSlides>
  <ScaleCrop>false</ScaleCrop>
  <HeadingPairs>
    <vt:vector size="4" baseType="variant">
      <vt:variant>
        <vt:lpstr>طرح زمینه</vt:lpstr>
      </vt:variant>
      <vt:variant>
        <vt:i4>1</vt:i4>
      </vt:variant>
      <vt:variant>
        <vt:lpstr>عنوان های اسلاید</vt:lpstr>
      </vt:variant>
      <vt:variant>
        <vt:i4>18</vt:i4>
      </vt:variant>
    </vt:vector>
  </HeadingPairs>
  <TitlesOfParts>
    <vt:vector size="19" baseType="lpstr">
      <vt:lpstr>اتاق جلسه یونی</vt:lpstr>
      <vt:lpstr>اصول حسابرسی ( 1 ) </vt:lpstr>
      <vt:lpstr>ارائه PowerPoint</vt:lpstr>
      <vt:lpstr>رشته حسابداری بازرگانی</vt:lpstr>
      <vt:lpstr>فصل  (6) کنترل های داخلی </vt:lpstr>
      <vt:lpstr>ارائه PowerPoint</vt:lpstr>
      <vt:lpstr>ارائه PowerPoint</vt:lpstr>
      <vt:lpstr>ارائه PowerPoint</vt:lpstr>
      <vt:lpstr>ارائه PowerPoint</vt:lpstr>
      <vt:lpstr>ارائه PowerPoint</vt:lpstr>
      <vt:lpstr>ارائه PowerPoint</vt:lpstr>
      <vt:lpstr>ارائه PowerPoint</vt:lpstr>
      <vt:lpstr>ارائه PowerPoint</vt:lpstr>
      <vt:lpstr>ارائه PowerPoint</vt:lpstr>
      <vt:lpstr>ارائه PowerPoint</vt:lpstr>
      <vt:lpstr>ارائه PowerPoint</vt:lpstr>
      <vt:lpstr>ارائه PowerPoint</vt:lpstr>
      <vt:lpstr>ارائه PowerPoint</vt:lpstr>
      <vt:lpstr>نمونه سوالات حسابرسی  فصل(6)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اصول حسابرسی ( 1 ) </dc:title>
  <cp:revision>6</cp:revision>
  <dcterms:modified xsi:type="dcterms:W3CDTF">2020-03-12T12:46:37Z</dcterms:modified>
</cp:coreProperties>
</file>