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Lst>
  <p:notesMasterIdLst>
    <p:notesMasterId r:id="rId85"/>
  </p:notesMasterIdLst>
  <p:sldIdLst>
    <p:sldId id="633" r:id="rId3"/>
    <p:sldId id="365" r:id="rId4"/>
    <p:sldId id="367" r:id="rId5"/>
    <p:sldId id="368" r:id="rId6"/>
    <p:sldId id="650" r:id="rId7"/>
    <p:sldId id="369" r:id="rId8"/>
    <p:sldId id="370" r:id="rId9"/>
    <p:sldId id="624" r:id="rId10"/>
    <p:sldId id="622" r:id="rId11"/>
    <p:sldId id="375" r:id="rId12"/>
    <p:sldId id="376" r:id="rId13"/>
    <p:sldId id="377" r:id="rId14"/>
    <p:sldId id="649" r:id="rId15"/>
    <p:sldId id="379" r:id="rId16"/>
    <p:sldId id="381" r:id="rId17"/>
    <p:sldId id="382" r:id="rId18"/>
    <p:sldId id="629" r:id="rId19"/>
    <p:sldId id="630" r:id="rId20"/>
    <p:sldId id="631" r:id="rId21"/>
    <p:sldId id="384" r:id="rId22"/>
    <p:sldId id="385" r:id="rId23"/>
    <p:sldId id="643" r:id="rId24"/>
    <p:sldId id="651" r:id="rId25"/>
    <p:sldId id="387" r:id="rId26"/>
    <p:sldId id="388" r:id="rId27"/>
    <p:sldId id="389" r:id="rId28"/>
    <p:sldId id="390" r:id="rId29"/>
    <p:sldId id="632" r:id="rId30"/>
    <p:sldId id="392" r:id="rId31"/>
    <p:sldId id="395" r:id="rId32"/>
    <p:sldId id="396" r:id="rId33"/>
    <p:sldId id="397" r:id="rId34"/>
    <p:sldId id="398" r:id="rId35"/>
    <p:sldId id="400" r:id="rId36"/>
    <p:sldId id="401" r:id="rId37"/>
    <p:sldId id="644" r:id="rId38"/>
    <p:sldId id="652" r:id="rId39"/>
    <p:sldId id="653" r:id="rId40"/>
    <p:sldId id="403" r:id="rId41"/>
    <p:sldId id="404" r:id="rId42"/>
    <p:sldId id="413" r:id="rId43"/>
    <p:sldId id="414" r:id="rId44"/>
    <p:sldId id="415" r:id="rId45"/>
    <p:sldId id="416" r:id="rId46"/>
    <p:sldId id="420" r:id="rId47"/>
    <p:sldId id="421" r:id="rId48"/>
    <p:sldId id="635" r:id="rId49"/>
    <p:sldId id="634" r:id="rId50"/>
    <p:sldId id="424" r:id="rId51"/>
    <p:sldId id="519" r:id="rId52"/>
    <p:sldId id="520" r:id="rId53"/>
    <p:sldId id="428" r:id="rId54"/>
    <p:sldId id="429" r:id="rId55"/>
    <p:sldId id="431" r:id="rId56"/>
    <p:sldId id="636" r:id="rId57"/>
    <p:sldId id="433" r:id="rId58"/>
    <p:sldId id="435" r:id="rId59"/>
    <p:sldId id="637" r:id="rId60"/>
    <p:sldId id="453" r:id="rId61"/>
    <p:sldId id="454" r:id="rId62"/>
    <p:sldId id="466" r:id="rId63"/>
    <p:sldId id="472" r:id="rId64"/>
    <p:sldId id="525" r:id="rId65"/>
    <p:sldId id="526" r:id="rId66"/>
    <p:sldId id="528" r:id="rId67"/>
    <p:sldId id="532" r:id="rId68"/>
    <p:sldId id="533" r:id="rId69"/>
    <p:sldId id="534" r:id="rId70"/>
    <p:sldId id="535" r:id="rId71"/>
    <p:sldId id="536" r:id="rId72"/>
    <p:sldId id="538" r:id="rId73"/>
    <p:sldId id="539" r:id="rId74"/>
    <p:sldId id="541" r:id="rId75"/>
    <p:sldId id="542" r:id="rId76"/>
    <p:sldId id="543" r:id="rId77"/>
    <p:sldId id="550" r:id="rId78"/>
    <p:sldId id="551" r:id="rId79"/>
    <p:sldId id="552" r:id="rId80"/>
    <p:sldId id="558" r:id="rId81"/>
    <p:sldId id="559" r:id="rId82"/>
    <p:sldId id="563" r:id="rId83"/>
    <p:sldId id="654" r:id="rId8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79"/>
    <a:srgbClr val="00FFFF"/>
    <a:srgbClr val="EC4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750" autoAdjust="0"/>
    <p:restoredTop sz="60290" autoAdjust="0"/>
  </p:normalViewPr>
  <p:slideViewPr>
    <p:cSldViewPr>
      <p:cViewPr varScale="1">
        <p:scale>
          <a:sx n="73" d="100"/>
          <a:sy n="73" d="100"/>
        </p:scale>
        <p:origin x="1674" y="78"/>
      </p:cViewPr>
      <p:guideLst>
        <p:guide orient="horz" pos="2160"/>
        <p:guide pos="2880"/>
      </p:guideLst>
    </p:cSldViewPr>
  </p:slideViewPr>
  <p:outlineViewPr>
    <p:cViewPr>
      <p:scale>
        <a:sx n="33" d="100"/>
        <a:sy n="33" d="100"/>
      </p:scale>
      <p:origin x="0" y="1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09203-08CF-4F86-975A-CED1E77EADD0}" type="datetimeFigureOut">
              <a:rPr lang="en-US" smtClean="0"/>
              <a:t>3/16/2020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3D6BE-E63F-4425-8D87-8FA5696E65A3}" type="slidenum">
              <a:rPr lang="en-US" smtClean="0"/>
              <a:t>‹#›</a:t>
            </a:fld>
            <a:endParaRPr lang="en-US"/>
          </a:p>
        </p:txBody>
      </p:sp>
    </p:spTree>
    <p:extLst>
      <p:ext uri="{BB962C8B-B14F-4D97-AF65-F5344CB8AC3E}">
        <p14:creationId xmlns:p14="http://schemas.microsoft.com/office/powerpoint/2010/main" val="963232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4343D6BE-E63F-4425-8D87-8FA5696E65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82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79BA83D-F5B1-40B3-AEDB-551A0AA3A377}" type="slidenum">
              <a:rPr lang="fa-IR" smtClean="0"/>
              <a:pPr/>
              <a:t>52</a:t>
            </a:fld>
            <a:endParaRPr lang="fa-IR"/>
          </a:p>
        </p:txBody>
      </p:sp>
    </p:spTree>
    <p:extLst>
      <p:ext uri="{BB962C8B-B14F-4D97-AF65-F5344CB8AC3E}">
        <p14:creationId xmlns:p14="http://schemas.microsoft.com/office/powerpoint/2010/main" val="27898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79BA83D-F5B1-40B3-AEDB-551A0AA3A377}" type="slidenum">
              <a:rPr lang="fa-IR" smtClean="0"/>
              <a:pPr/>
              <a:t>56</a:t>
            </a:fld>
            <a:endParaRPr lang="fa-IR"/>
          </a:p>
        </p:txBody>
      </p:sp>
    </p:spTree>
    <p:extLst>
      <p:ext uri="{BB962C8B-B14F-4D97-AF65-F5344CB8AC3E}">
        <p14:creationId xmlns:p14="http://schemas.microsoft.com/office/powerpoint/2010/main" val="259949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343D6BE-E63F-4425-8D87-8FA5696E65A3}" type="slidenum">
              <a:rPr lang="en-US" smtClean="0"/>
              <a:pPr/>
              <a:t>69</a:t>
            </a:fld>
            <a:endParaRPr lang="en-US"/>
          </a:p>
        </p:txBody>
      </p:sp>
    </p:spTree>
    <p:extLst>
      <p:ext uri="{BB962C8B-B14F-4D97-AF65-F5344CB8AC3E}">
        <p14:creationId xmlns:p14="http://schemas.microsoft.com/office/powerpoint/2010/main" val="71593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3D6BE-E63F-4425-8D87-8FA5696E65A3}" type="slidenum">
              <a:rPr lang="en-US" smtClean="0"/>
              <a:pPr/>
              <a:t>77</a:t>
            </a:fld>
            <a:endParaRPr lang="en-US"/>
          </a:p>
        </p:txBody>
      </p:sp>
    </p:spTree>
    <p:extLst>
      <p:ext uri="{BB962C8B-B14F-4D97-AF65-F5344CB8AC3E}">
        <p14:creationId xmlns:p14="http://schemas.microsoft.com/office/powerpoint/2010/main" val="186509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3D6BE-E63F-4425-8D87-8FA5696E65A3}" type="slidenum">
              <a:rPr lang="en-US" smtClean="0"/>
              <a:t>81</a:t>
            </a:fld>
            <a:endParaRPr lang="en-US"/>
          </a:p>
        </p:txBody>
      </p:sp>
    </p:spTree>
    <p:extLst>
      <p:ext uri="{BB962C8B-B14F-4D97-AF65-F5344CB8AC3E}">
        <p14:creationId xmlns:p14="http://schemas.microsoft.com/office/powerpoint/2010/main" val="104188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4343D6BE-E63F-4425-8D87-8FA5696E65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7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9663AB-FEE2-42BB-AE80-28F53F8B3A1E}" type="datetimeFigureOut">
              <a:rPr lang="fa-IR" smtClean="0"/>
              <a:t>22/07/1441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866033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663AB-FEE2-42BB-AE80-28F53F8B3A1E}" type="datetimeFigureOut">
              <a:rPr lang="fa-IR" smtClean="0"/>
              <a:t>22/07/1441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4161978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663AB-FEE2-42BB-AE80-28F53F8B3A1E}" type="datetimeFigureOut">
              <a:rPr lang="fa-IR" smtClean="0"/>
              <a:t>22/07/1441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2752457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99663AB-FEE2-42BB-AE80-28F53F8B3A1E}" type="datetimeFigureOut">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22/07/1441</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3D9F67-F25E-4584-B5F9-6F958B10DB9A}" type="slidenum">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39197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99663AB-FEE2-42BB-AE80-28F53F8B3A1E}" type="datetimeFigureOut">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22/07/1441</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3D9F67-F25E-4584-B5F9-6F958B10DB9A}" type="slidenum">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95589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99663AB-FEE2-42BB-AE80-28F53F8B3A1E}" type="datetimeFigureOut">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22/07/1441</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3D9F67-F25E-4584-B5F9-6F958B10DB9A}" type="slidenum">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18067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99663AB-FEE2-42BB-AE80-28F53F8B3A1E}" type="datetimeFigureOut">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22/07/1441</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3D9F67-F25E-4584-B5F9-6F958B10DB9A}" type="slidenum">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13464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99663AB-FEE2-42BB-AE80-28F53F8B3A1E}" type="datetimeFigureOut">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22/07/1441</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3D9F67-F25E-4584-B5F9-6F958B10DB9A}" type="slidenum">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05144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99663AB-FEE2-42BB-AE80-28F53F8B3A1E}" type="datetimeFigureOut">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22/07/1441</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3D9F67-F25E-4584-B5F9-6F958B10DB9A}" type="slidenum">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64808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99663AB-FEE2-42BB-AE80-28F53F8B3A1E}" type="datetimeFigureOut">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22/07/1441</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3D9F67-F25E-4584-B5F9-6F958B10DB9A}" type="slidenum">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16594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99663AB-FEE2-42BB-AE80-28F53F8B3A1E}" type="datetimeFigureOut">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22/07/1441</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3D9F67-F25E-4584-B5F9-6F958B10DB9A}" type="slidenum">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29519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663AB-FEE2-42BB-AE80-28F53F8B3A1E}" type="datetimeFigureOut">
              <a:rPr lang="fa-IR" smtClean="0"/>
              <a:t>22/07/1441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2927394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99663AB-FEE2-42BB-AE80-28F53F8B3A1E}" type="datetimeFigureOut">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22/07/1441</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3D9F67-F25E-4584-B5F9-6F958B10DB9A}" type="slidenum">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90647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99663AB-FEE2-42BB-AE80-28F53F8B3A1E}" type="datetimeFigureOut">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22/07/1441</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3D9F67-F25E-4584-B5F9-6F958B10DB9A}" type="slidenum">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94111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99663AB-FEE2-42BB-AE80-28F53F8B3A1E}" type="datetimeFigureOut">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22/07/1441</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3D9F67-F25E-4584-B5F9-6F958B10DB9A}" type="slidenum">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93096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9663AB-FEE2-42BB-AE80-28F53F8B3A1E}" type="datetimeFigureOut">
              <a:rPr lang="fa-IR" smtClean="0"/>
              <a:t>22/07/1441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2273323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9663AB-FEE2-42BB-AE80-28F53F8B3A1E}" type="datetimeFigureOut">
              <a:rPr lang="fa-IR" smtClean="0"/>
              <a:t>22/07/1441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1249526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9663AB-FEE2-42BB-AE80-28F53F8B3A1E}" type="datetimeFigureOut">
              <a:rPr lang="fa-IR" smtClean="0"/>
              <a:t>22/07/1441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3071323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9663AB-FEE2-42BB-AE80-28F53F8B3A1E}" type="datetimeFigureOut">
              <a:rPr lang="fa-IR" smtClean="0"/>
              <a:t>22/07/1441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1387570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663AB-FEE2-42BB-AE80-28F53F8B3A1E}" type="datetimeFigureOut">
              <a:rPr lang="fa-IR" smtClean="0"/>
              <a:t>22/07/1441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30113264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9663AB-FEE2-42BB-AE80-28F53F8B3A1E}" type="datetimeFigureOut">
              <a:rPr lang="fa-IR" smtClean="0"/>
              <a:t>22/07/1441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2753178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9663AB-FEE2-42BB-AE80-28F53F8B3A1E}" type="datetimeFigureOut">
              <a:rPr lang="fa-IR" smtClean="0"/>
              <a:t>22/07/1441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3340596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9663AB-FEE2-42BB-AE80-28F53F8B3A1E}" type="datetimeFigureOut">
              <a:rPr lang="fa-IR" smtClean="0"/>
              <a:t>22/07/1441</a:t>
            </a:fld>
            <a:endParaRPr lang="fa-I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3D9F67-F25E-4584-B5F9-6F958B10DB9A}" type="slidenum">
              <a:rPr lang="fa-IR" smtClean="0"/>
              <a:t>‹#›</a:t>
            </a:fld>
            <a:endParaRPr lang="fa-IR"/>
          </a:p>
        </p:txBody>
      </p:sp>
    </p:spTree>
    <p:extLst>
      <p:ext uri="{BB962C8B-B14F-4D97-AF65-F5344CB8AC3E}">
        <p14:creationId xmlns:p14="http://schemas.microsoft.com/office/powerpoint/2010/main" val="22569592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099663AB-FEE2-42BB-AE80-28F53F8B3A1E}" type="datetimeFigureOut">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22/07/1441</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DD3D9F67-F25E-4584-B5F9-6F958B10DB9A}" type="slidenum">
              <a:rPr kumimoji="0" lang="fa-I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fa-I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34389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57.png"/></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23528" y="-171400"/>
            <a:ext cx="8927976" cy="2016224"/>
          </a:xfrm>
        </p:spPr>
        <p:txBody>
          <a:bodyPr vert="horz" lIns="91440" tIns="45720" rIns="91440" bIns="45720" rtlCol="0" anchor="b">
            <a:normAutofit/>
          </a:bodyPr>
          <a:lstStyle/>
          <a:p>
            <a:pPr>
              <a:lnSpc>
                <a:spcPct val="115000"/>
              </a:lnSpc>
              <a:spcBef>
                <a:spcPct val="0"/>
              </a:spcBef>
              <a:spcAft>
                <a:spcPts val="1000"/>
              </a:spcAft>
            </a:pPr>
            <a:r>
              <a:rPr lang="fa-IR" sz="8000" b="1" dirty="0" smtClean="0">
                <a:ln w="3175" cmpd="sng">
                  <a:solidFill>
                    <a:srgbClr val="002060"/>
                  </a:solidFill>
                  <a:prstDash val="solid"/>
                </a:ln>
                <a:effectLst>
                  <a:outerShdw blurRad="38100" dist="38100" dir="2700000" algn="tl">
                    <a:srgbClr val="000000">
                      <a:alpha val="43137"/>
                    </a:srgbClr>
                  </a:outerShdw>
                </a:effectLst>
                <a:latin typeface="Arabic Typesetting" panose="03020402040406030203" pitchFamily="66" charset="-78"/>
                <a:ea typeface="Times New Roman"/>
                <a:cs typeface="Arabic Typesetting" panose="03020402040406030203" pitchFamily="66" charset="-78"/>
              </a:rPr>
              <a:t>بنام خدا</a:t>
            </a:r>
            <a:endParaRPr lang="fa-IR" sz="8000" b="1" dirty="0">
              <a:ln w="3175" cmpd="sng">
                <a:solidFill>
                  <a:srgbClr val="002060"/>
                </a:solidFill>
                <a:prstDash val="solid"/>
              </a:ln>
              <a:effectLst>
                <a:outerShdw blurRad="38100" dist="38100" dir="2700000" algn="tl">
                  <a:srgbClr val="000000">
                    <a:alpha val="43137"/>
                  </a:srgbClr>
                </a:outerShdw>
              </a:effectLst>
              <a:latin typeface="Arabic Typesetting" panose="03020402040406030203" pitchFamily="66" charset="-78"/>
              <a:ea typeface="Times New Roman"/>
              <a:cs typeface="Arabic Typesetting" panose="03020402040406030203" pitchFamily="66" charset="-78"/>
            </a:endParaRPr>
          </a:p>
        </p:txBody>
      </p:sp>
      <p:sp>
        <p:nvSpPr>
          <p:cNvPr id="2" name="Title 1"/>
          <p:cNvSpPr>
            <a:spLocks noGrp="1"/>
          </p:cNvSpPr>
          <p:nvPr>
            <p:ph type="ctrTitle"/>
          </p:nvPr>
        </p:nvSpPr>
        <p:spPr>
          <a:xfrm>
            <a:off x="1143000" y="1988840"/>
            <a:ext cx="6885384" cy="3240360"/>
          </a:xfrm>
        </p:spPr>
        <p:txBody>
          <a:bodyPr>
            <a:normAutofit/>
          </a:bodyPr>
          <a:lstStyle/>
          <a:p>
            <a:r>
              <a:rPr lang="fa-IR" sz="5400" b="1" dirty="0" smtClean="0">
                <a:solidFill>
                  <a:srgbClr val="002060"/>
                </a:solidFill>
                <a:latin typeface="Arabic Typesetting" panose="03020402040406030203" pitchFamily="66" charset="-78"/>
                <a:cs typeface="Arabic Typesetting" panose="03020402040406030203" pitchFamily="66" charset="-78"/>
              </a:rPr>
              <a:t>درس:حسابداری حقوق ودستمزد</a:t>
            </a:r>
            <a:br>
              <a:rPr lang="fa-IR" sz="5400" b="1" dirty="0" smtClean="0">
                <a:solidFill>
                  <a:srgbClr val="002060"/>
                </a:solidFill>
                <a:latin typeface="Arabic Typesetting" panose="03020402040406030203" pitchFamily="66" charset="-78"/>
                <a:cs typeface="Arabic Typesetting" panose="03020402040406030203" pitchFamily="66" charset="-78"/>
              </a:rPr>
            </a:br>
            <a:r>
              <a:rPr lang="fa-IR" sz="5400" b="1" dirty="0" smtClean="0">
                <a:solidFill>
                  <a:srgbClr val="002060"/>
                </a:solidFill>
                <a:latin typeface="Arabic Typesetting" panose="03020402040406030203" pitchFamily="66" charset="-78"/>
                <a:cs typeface="Arabic Typesetting" panose="03020402040406030203" pitchFamily="66" charset="-78"/>
              </a:rPr>
              <a:t>مدرس:حمیده پورقاسمی اردکانی</a:t>
            </a:r>
            <a:br>
              <a:rPr lang="fa-IR" sz="5400" b="1" dirty="0" smtClean="0">
                <a:solidFill>
                  <a:srgbClr val="002060"/>
                </a:solidFill>
                <a:latin typeface="Arabic Typesetting" panose="03020402040406030203" pitchFamily="66" charset="-78"/>
                <a:cs typeface="Arabic Typesetting" panose="03020402040406030203" pitchFamily="66" charset="-78"/>
              </a:rPr>
            </a:br>
            <a:r>
              <a:rPr lang="fa-IR" sz="5400" b="1" dirty="0" smtClean="0">
                <a:solidFill>
                  <a:srgbClr val="002060"/>
                </a:solidFill>
                <a:latin typeface="Arabic Typesetting" panose="03020402040406030203" pitchFamily="66" charset="-78"/>
                <a:cs typeface="Arabic Typesetting" panose="03020402040406030203" pitchFamily="66" charset="-78"/>
              </a:rPr>
              <a:t>مقطع:کاردانی گرایش بازرگانی</a:t>
            </a:r>
            <a:br>
              <a:rPr lang="fa-IR" sz="5400" b="1" dirty="0" smtClean="0">
                <a:solidFill>
                  <a:srgbClr val="002060"/>
                </a:solidFill>
                <a:latin typeface="Arabic Typesetting" panose="03020402040406030203" pitchFamily="66" charset="-78"/>
                <a:cs typeface="Arabic Typesetting" panose="03020402040406030203" pitchFamily="66" charset="-78"/>
              </a:rPr>
            </a:br>
            <a:endParaRPr lang="en-US" sz="5400" b="1" dirty="0">
              <a:solidFill>
                <a:srgbClr val="002060"/>
              </a:solidFill>
              <a:latin typeface="Arabic Typesetting" panose="03020402040406030203" pitchFamily="66" charset="-78"/>
              <a:cs typeface="Arabic Typesetting" panose="03020402040406030203" pitchFamily="66" charset="-78"/>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872" y="0"/>
            <a:ext cx="1152128" cy="1451670"/>
          </a:xfrm>
          <a:prstGeom prst="ellipse">
            <a:avLst/>
          </a:prstGeom>
          <a:ln>
            <a:noFill/>
          </a:ln>
          <a:effectLst>
            <a:softEdge rad="112500"/>
          </a:effectLst>
        </p:spPr>
      </p:pic>
    </p:spTree>
    <p:extLst>
      <p:ext uri="{BB962C8B-B14F-4D97-AF65-F5344CB8AC3E}">
        <p14:creationId xmlns:p14="http://schemas.microsoft.com/office/powerpoint/2010/main" val="3303792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2492896"/>
            <a:ext cx="7772400" cy="1524000"/>
          </a:xfrm>
        </p:spPr>
        <p:txBody>
          <a:bodyPr/>
          <a:lstStyle/>
          <a:p>
            <a:r>
              <a:rPr lang="fa-IR" dirty="0" smtClean="0"/>
              <a:t> </a:t>
            </a:r>
            <a:endParaRPr lang="fa-IR" dirty="0"/>
          </a:p>
        </p:txBody>
      </p:sp>
      <p:sp>
        <p:nvSpPr>
          <p:cNvPr id="3" name="Text Placeholder 2"/>
          <p:cNvSpPr>
            <a:spLocks noGrp="1"/>
          </p:cNvSpPr>
          <p:nvPr>
            <p:ph type="body" idx="1"/>
          </p:nvPr>
        </p:nvSpPr>
        <p:spPr/>
        <p:txBody>
          <a:bodyPr/>
          <a:lstStyle/>
          <a:p>
            <a:r>
              <a:rPr lang="fa-IR" dirty="0" smtClean="0"/>
              <a:t> </a:t>
            </a:r>
            <a:endParaRPr lang="fa-IR" dirty="0"/>
          </a:p>
        </p:txBody>
      </p:sp>
      <p:sp>
        <p:nvSpPr>
          <p:cNvPr id="4" name="Rectangle 3"/>
          <p:cNvSpPr/>
          <p:nvPr/>
        </p:nvSpPr>
        <p:spPr>
          <a:xfrm>
            <a:off x="323528" y="764704"/>
            <a:ext cx="8712968" cy="4247317"/>
          </a:xfrm>
          <a:prstGeom prst="rect">
            <a:avLst/>
          </a:prstGeom>
        </p:spPr>
        <p:txBody>
          <a:bodyPr wrap="square">
            <a:spAutoFit/>
          </a:bodyPr>
          <a:lstStyle/>
          <a:p>
            <a:pPr>
              <a:lnSpc>
                <a:spcPct val="150000"/>
              </a:lnSpc>
            </a:pPr>
            <a:r>
              <a:rPr lang="fa-IR" sz="2000" b="1" dirty="0">
                <a:ln w="3175">
                  <a:solidFill>
                    <a:srgbClr val="0070C0"/>
                  </a:solidFill>
                </a:ln>
                <a:latin typeface="Calibri"/>
                <a:ea typeface="Times New Roman"/>
              </a:rPr>
              <a:t>نکته: </a:t>
            </a:r>
            <a:endParaRPr lang="fa-IR" sz="2000" b="1" dirty="0" smtClean="0">
              <a:ln w="3175">
                <a:solidFill>
                  <a:srgbClr val="0070C0"/>
                </a:solidFill>
              </a:ln>
              <a:latin typeface="Calibri"/>
              <a:ea typeface="Times New Roman"/>
            </a:endParaRPr>
          </a:p>
          <a:p>
            <a:pPr>
              <a:lnSpc>
                <a:spcPct val="150000"/>
              </a:lnSpc>
            </a:pPr>
            <a:r>
              <a:rPr lang="fa-IR" sz="2000" dirty="0" smtClean="0"/>
              <a:t>1. </a:t>
            </a:r>
            <a:r>
              <a:rPr lang="fa-IR" sz="2000" dirty="0" smtClean="0">
                <a:latin typeface="+mj-lt"/>
                <a:ea typeface="+mj-ea"/>
              </a:rPr>
              <a:t>ارزش </a:t>
            </a:r>
            <a:r>
              <a:rPr lang="fa-IR" sz="2000" dirty="0">
                <a:latin typeface="+mj-lt"/>
                <a:ea typeface="+mj-ea"/>
              </a:rPr>
              <a:t>مزاياي غير نقدي مستمر مانند مواد غذايي، پوشاك و نظاير آن طبق آيين نامه­اي که به پيشنهاد هيأت مديره به تصويب شوراي عالي خواهد رسيد به طور مقطوع تعيين و حق بيمه از آن دريافت مي گردد.</a:t>
            </a:r>
          </a:p>
          <a:p>
            <a:pPr>
              <a:lnSpc>
                <a:spcPct val="150000"/>
              </a:lnSpc>
            </a:pPr>
            <a:endParaRPr lang="en-US" sz="2000" dirty="0">
              <a:latin typeface="+mj-lt"/>
              <a:ea typeface="+mj-ea"/>
            </a:endParaRPr>
          </a:p>
          <a:p>
            <a:pPr lvl="0">
              <a:lnSpc>
                <a:spcPct val="150000"/>
              </a:lnSpc>
            </a:pPr>
            <a:r>
              <a:rPr lang="fa-IR" sz="2000" dirty="0">
                <a:latin typeface="+mj-lt"/>
                <a:ea typeface="+mj-ea"/>
              </a:rPr>
              <a:t>2. مزد، حقوق و مزايا و حق الزحمه پرداختي به افرادي که طبق مدارک ارائه شده از سوي کارفرما شاغل يا بازنشسته کشوري، لشگري، بانکها و ساير دستگاهها بوده و مشمول تامين اجتماعي نيستند، مشمول کسر حق بيمه نمي­باشد</a:t>
            </a:r>
            <a:r>
              <a:rPr lang="fa-IR" sz="2000" dirty="0" smtClean="0">
                <a:latin typeface="+mj-lt"/>
                <a:ea typeface="+mj-ea"/>
              </a:rPr>
              <a:t>.</a:t>
            </a:r>
          </a:p>
          <a:p>
            <a:pPr lvl="0">
              <a:lnSpc>
                <a:spcPct val="150000"/>
              </a:lnSpc>
            </a:pPr>
            <a:r>
              <a:rPr lang="fa-IR" sz="2000" dirty="0" smtClean="0">
                <a:latin typeface="+mj-lt"/>
                <a:ea typeface="+mj-ea"/>
              </a:rPr>
              <a:t>3.محاسبه حق بیمه بازنشستگی سهم کارگر 9%وسهم کارفرما 13.5% می باشد</a:t>
            </a:r>
            <a:endParaRPr lang="en-US" sz="2000" dirty="0">
              <a:latin typeface="+mj-lt"/>
              <a:ea typeface="+mj-ea"/>
            </a:endParaRPr>
          </a:p>
        </p:txBody>
      </p:sp>
    </p:spTree>
    <p:extLst>
      <p:ext uri="{BB962C8B-B14F-4D97-AF65-F5344CB8AC3E}">
        <p14:creationId xmlns:p14="http://schemas.microsoft.com/office/powerpoint/2010/main" val="382082896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flipV="1">
            <a:off x="-1908212" y="3068960"/>
            <a:ext cx="2159732" cy="72008"/>
          </a:xfrm>
        </p:spPr>
        <p:txBody>
          <a:bodyPr>
            <a:normAutofit fontScale="25000" lnSpcReduction="20000"/>
          </a:bodyPr>
          <a:lstStyle/>
          <a:p>
            <a:pPr marL="0" indent="0">
              <a:buNone/>
            </a:pPr>
            <a:endParaRPr lang="fa-IR" dirty="0" smtClean="0"/>
          </a:p>
          <a:p>
            <a:pPr marL="0" indent="0">
              <a:buNone/>
            </a:pPr>
            <a:endParaRPr lang="fa-IR" dirty="0"/>
          </a:p>
        </p:txBody>
      </p:sp>
      <p:sp>
        <p:nvSpPr>
          <p:cNvPr id="4" name="Rectangle 3"/>
          <p:cNvSpPr/>
          <p:nvPr/>
        </p:nvSpPr>
        <p:spPr>
          <a:xfrm>
            <a:off x="323531" y="332657"/>
            <a:ext cx="8496943" cy="4570482"/>
          </a:xfrm>
          <a:prstGeom prst="rect">
            <a:avLst/>
          </a:prstGeom>
        </p:spPr>
        <p:txBody>
          <a:bodyPr wrap="square">
            <a:spAutoFit/>
          </a:bodyPr>
          <a:lstStyle/>
          <a:p>
            <a:pPr>
              <a:lnSpc>
                <a:spcPct val="150000"/>
              </a:lnSpc>
              <a:spcBef>
                <a:spcPct val="20000"/>
              </a:spcBef>
              <a:buClr>
                <a:schemeClr val="accent1"/>
              </a:buClr>
              <a:buSzPct val="100000"/>
            </a:pPr>
            <a:r>
              <a:rPr lang="ar-SA" sz="5400" b="1" dirty="0">
                <a:ln w="3175">
                  <a:solidFill>
                    <a:schemeClr val="bg1"/>
                  </a:solidFill>
                </a:ln>
                <a:cs typeface="2  Titr" pitchFamily="2" charset="-78"/>
              </a:rPr>
              <a:t>ساير معافيت­هاي حق بيمه</a:t>
            </a:r>
            <a:r>
              <a:rPr lang="fa-IR" sz="5400" b="1" dirty="0" smtClean="0">
                <a:ln w="3175">
                  <a:solidFill>
                    <a:schemeClr val="bg1"/>
                  </a:solidFill>
                </a:ln>
                <a:cs typeface="2  Titr" pitchFamily="2" charset="-78"/>
              </a:rPr>
              <a:t>:</a:t>
            </a:r>
            <a:endParaRPr lang="en-US" sz="2000" b="1" dirty="0">
              <a:ln w="3175">
                <a:solidFill>
                  <a:srgbClr val="0070C0"/>
                </a:solidFill>
              </a:ln>
              <a:latin typeface="Calibri"/>
              <a:ea typeface="Times New Roman"/>
            </a:endParaRPr>
          </a:p>
          <a:p>
            <a:pPr marL="457200" indent="-457200">
              <a:lnSpc>
                <a:spcPct val="150000"/>
              </a:lnSpc>
              <a:buFont typeface="+mj-lt"/>
              <a:buAutoNum type="arabicPeriod"/>
            </a:pPr>
            <a:r>
              <a:rPr lang="fa-IR" sz="2000" dirty="0">
                <a:latin typeface="+mj-lt"/>
                <a:ea typeface="+mj-ea"/>
              </a:rPr>
              <a:t>طبق قانون جانبازان شاغل از پرداخت 7% حق بيمه سهم کارگر معاف هستند.</a:t>
            </a:r>
          </a:p>
          <a:p>
            <a:pPr marL="457200" indent="-457200">
              <a:lnSpc>
                <a:spcPct val="150000"/>
              </a:lnSpc>
              <a:buFont typeface="+mj-lt"/>
              <a:buAutoNum type="arabicPeriod"/>
            </a:pPr>
            <a:r>
              <a:rPr lang="fa-IR" sz="2000" dirty="0" smtClean="0">
                <a:latin typeface="+mj-lt"/>
                <a:ea typeface="+mj-ea"/>
              </a:rPr>
              <a:t>کارفرماياني </a:t>
            </a:r>
            <a:r>
              <a:rPr lang="fa-IR" sz="2000" dirty="0">
                <a:latin typeface="+mj-lt"/>
                <a:ea typeface="+mj-ea"/>
              </a:rPr>
              <a:t>که نسبت به جذب فارغ ‌التحصيلان دانشگاهي با مدرک حداقل کارشناسي به صورت کارورزي اقدام نمايند، از پرداخت حق بيمه سهم کارفرما براي مدت ۲ سال از تاريخ شروع به کار معاف هستند.</a:t>
            </a:r>
          </a:p>
          <a:p>
            <a:pPr marL="457200" indent="-457200">
              <a:lnSpc>
                <a:spcPct val="150000"/>
              </a:lnSpc>
              <a:buFont typeface="+mj-lt"/>
              <a:buAutoNum type="arabicPeriod"/>
            </a:pPr>
            <a:r>
              <a:rPr lang="fa-IR" sz="2000" dirty="0" smtClean="0">
                <a:latin typeface="+mj-lt"/>
                <a:ea typeface="+mj-ea"/>
              </a:rPr>
              <a:t>به </a:t>
            </a:r>
            <a:r>
              <a:rPr lang="fa-IR" sz="2000" dirty="0">
                <a:latin typeface="+mj-lt"/>
                <a:ea typeface="+mj-ea"/>
              </a:rPr>
              <a:t>منظور حمايت از کارگاه‌هاي کوچکي که حداکثر 5 نفر بيمه شده دارند سهم بيمه اين کارگاهها شامل 7% بيمه سهم کارگر و 3% بيمه بيکاري سهم كارفرما است</a:t>
            </a:r>
            <a:r>
              <a:rPr lang="fa-IR" sz="2000" dirty="0" smtClean="0">
                <a:latin typeface="+mj-lt"/>
                <a:ea typeface="+mj-ea"/>
              </a:rPr>
              <a:t>.</a:t>
            </a:r>
          </a:p>
          <a:p>
            <a:pPr>
              <a:lnSpc>
                <a:spcPct val="150000"/>
              </a:lnSpc>
            </a:pPr>
            <a:endParaRPr lang="en-US" sz="2000" dirty="0">
              <a:latin typeface="+mj-lt"/>
              <a:ea typeface="+mj-ea"/>
            </a:endParaRPr>
          </a:p>
        </p:txBody>
      </p:sp>
    </p:spTree>
    <p:extLst>
      <p:ext uri="{BB962C8B-B14F-4D97-AF65-F5344CB8AC3E}">
        <p14:creationId xmlns:p14="http://schemas.microsoft.com/office/powerpoint/2010/main" val="149118145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45965" y="332656"/>
            <a:ext cx="8669821" cy="1015663"/>
          </a:xfrm>
          <a:prstGeom prst="rect">
            <a:avLst/>
          </a:prstGeom>
        </p:spPr>
        <p:txBody>
          <a:bodyPr wrap="square">
            <a:spAutoFit/>
          </a:bodyPr>
          <a:lstStyle/>
          <a:p>
            <a:endParaRPr lang="fa-IR" sz="2000" dirty="0" smtClean="0">
              <a:latin typeface="+mj-lt"/>
              <a:ea typeface="+mj-ea"/>
            </a:endParaRPr>
          </a:p>
          <a:p>
            <a:r>
              <a:rPr lang="fa-IR" sz="2000" dirty="0" smtClean="0">
                <a:latin typeface="+mj-lt"/>
                <a:ea typeface="+mj-ea"/>
              </a:rPr>
              <a:t>حال </a:t>
            </a:r>
            <a:r>
              <a:rPr lang="fa-IR" sz="2000" dirty="0">
                <a:latin typeface="+mj-lt"/>
                <a:ea typeface="+mj-ea"/>
              </a:rPr>
              <a:t>با توجه به حقوق و مزاياي مشمول و غير مشمول، محاسبات مربوط به بيمه سهم کارگر و سهم کارفرماي شرکت بوستان را مجدداً انجام مي­دهيم.</a:t>
            </a:r>
          </a:p>
        </p:txBody>
      </p:sp>
      <p:pic>
        <p:nvPicPr>
          <p:cNvPr id="3" name="Picture 2"/>
          <p:cNvPicPr/>
          <p:nvPr/>
        </p:nvPicPr>
        <p:blipFill>
          <a:blip r:embed="rId3" cstate="print">
            <a:extLst>
              <a:ext uri="{28A0092B-C50C-407E-A947-70E740481C1C}">
                <a14:useLocalDpi xmlns:a14="http://schemas.microsoft.com/office/drawing/2010/main" val="0"/>
              </a:ext>
            </a:extLst>
          </a:blip>
          <a:srcRect t="5340" r="1802"/>
          <a:stretch>
            <a:fillRect/>
          </a:stretch>
        </p:blipFill>
        <p:spPr>
          <a:xfrm>
            <a:off x="107504" y="1556792"/>
            <a:ext cx="8928992" cy="4824536"/>
          </a:xfrm>
          <a:prstGeom prst="rect">
            <a:avLst/>
          </a:prstGeom>
        </p:spPr>
      </p:pic>
    </p:spTree>
    <p:extLst>
      <p:ext uri="{BB962C8B-B14F-4D97-AF65-F5344CB8AC3E}">
        <p14:creationId xmlns:p14="http://schemas.microsoft.com/office/powerpoint/2010/main" val="349079601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flipV="1">
            <a:off x="-1908212" y="3068960"/>
            <a:ext cx="2159732" cy="72008"/>
          </a:xfrm>
        </p:spPr>
        <p:txBody>
          <a:bodyPr>
            <a:normAutofit fontScale="25000" lnSpcReduction="20000"/>
          </a:bodyPr>
          <a:lstStyle/>
          <a:p>
            <a:pPr marL="0" indent="0">
              <a:buNone/>
            </a:pPr>
            <a:endParaRPr lang="fa-IR" dirty="0" smtClean="0"/>
          </a:p>
          <a:p>
            <a:pPr marL="0" indent="0">
              <a:buNone/>
            </a:pPr>
            <a:endParaRPr lang="fa-IR" dirty="0"/>
          </a:p>
        </p:txBody>
      </p:sp>
      <p:sp>
        <p:nvSpPr>
          <p:cNvPr id="4" name="Rectangle 3"/>
          <p:cNvSpPr/>
          <p:nvPr/>
        </p:nvSpPr>
        <p:spPr>
          <a:xfrm>
            <a:off x="323531" y="332657"/>
            <a:ext cx="8496943" cy="5032147"/>
          </a:xfrm>
          <a:prstGeom prst="rect">
            <a:avLst/>
          </a:prstGeom>
        </p:spPr>
        <p:txBody>
          <a:bodyPr wrap="square">
            <a:spAutoFit/>
          </a:bodyPr>
          <a:lstStyle/>
          <a:p>
            <a:pPr marL="0" marR="0" lvl="0" indent="0" algn="r" defTabSz="914400" rtl="1" eaLnBrk="1" fontAlgn="auto" latinLnBrk="0" hangingPunct="1">
              <a:lnSpc>
                <a:spcPct val="150000"/>
              </a:lnSpc>
              <a:spcBef>
                <a:spcPct val="20000"/>
              </a:spcBef>
              <a:spcAft>
                <a:spcPts val="0"/>
              </a:spcAft>
              <a:buClr>
                <a:srgbClr val="5B9BD5"/>
              </a:buClr>
              <a:buSzPct val="100000"/>
              <a:buFontTx/>
              <a:buNone/>
              <a:tabLst/>
              <a:defRPr/>
            </a:pPr>
            <a:r>
              <a:rPr kumimoji="0" lang="ar-SA" sz="5400" b="1" i="0" u="none" strike="noStrike" kern="1200" cap="none" spc="0" normalizeH="0" baseline="0" noProof="0" dirty="0" smtClean="0">
                <a:ln w="3175">
                  <a:solidFill>
                    <a:prstClr val="white"/>
                  </a:solidFill>
                </a:ln>
                <a:solidFill>
                  <a:prstClr val="black"/>
                </a:solidFill>
                <a:effectLst/>
                <a:uLnTx/>
                <a:uFillTx/>
                <a:latin typeface="Calibri" panose="020F0502020204030204"/>
                <a:ea typeface="+mn-ea"/>
                <a:cs typeface="2  Titr" pitchFamily="2" charset="-78"/>
              </a:rPr>
              <a:t>معافيت­هاي </a:t>
            </a:r>
            <a:r>
              <a:rPr kumimoji="0" lang="ar-SA" sz="5400" b="1" i="0" u="none" strike="noStrike" kern="1200" cap="none" spc="0" normalizeH="0" baseline="0" noProof="0" dirty="0">
                <a:ln w="3175">
                  <a:solidFill>
                    <a:prstClr val="white"/>
                  </a:solidFill>
                </a:ln>
                <a:solidFill>
                  <a:prstClr val="black"/>
                </a:solidFill>
                <a:effectLst/>
                <a:uLnTx/>
                <a:uFillTx/>
                <a:latin typeface="Calibri" panose="020F0502020204030204"/>
                <a:ea typeface="+mn-ea"/>
                <a:cs typeface="2  Titr" pitchFamily="2" charset="-78"/>
              </a:rPr>
              <a:t>حق </a:t>
            </a:r>
            <a:r>
              <a:rPr kumimoji="0" lang="ar-SA" sz="5400" b="1" i="0" u="none" strike="noStrike" kern="1200" cap="none" spc="0" normalizeH="0" baseline="0" noProof="0" dirty="0" smtClean="0">
                <a:ln w="3175">
                  <a:solidFill>
                    <a:prstClr val="white"/>
                  </a:solidFill>
                </a:ln>
                <a:solidFill>
                  <a:prstClr val="black"/>
                </a:solidFill>
                <a:effectLst/>
                <a:uLnTx/>
                <a:uFillTx/>
                <a:latin typeface="Calibri" panose="020F0502020204030204"/>
                <a:ea typeface="+mn-ea"/>
                <a:cs typeface="2  Titr" pitchFamily="2" charset="-78"/>
              </a:rPr>
              <a:t>بيمه</a:t>
            </a:r>
            <a:r>
              <a:rPr kumimoji="0" lang="fa-IR" sz="5400" b="1" i="0" u="none" strike="noStrike" kern="1200" cap="none" spc="0" normalizeH="0" baseline="0" noProof="0" dirty="0" smtClean="0">
                <a:ln w="3175">
                  <a:solidFill>
                    <a:prstClr val="white"/>
                  </a:solidFill>
                </a:ln>
                <a:solidFill>
                  <a:prstClr val="black"/>
                </a:solidFill>
                <a:effectLst/>
                <a:uLnTx/>
                <a:uFillTx/>
                <a:latin typeface="Calibri" panose="020F0502020204030204"/>
                <a:ea typeface="+mn-ea"/>
                <a:cs typeface="2  Titr" pitchFamily="2" charset="-78"/>
              </a:rPr>
              <a:t> بیکاری:</a:t>
            </a:r>
            <a:endParaRPr kumimoji="0" lang="en-US" sz="2000" b="1" i="0" u="none" strike="noStrike" kern="1200" cap="none" spc="0" normalizeH="0" baseline="0" noProof="0" dirty="0">
              <a:ln w="3175">
                <a:solidFill>
                  <a:srgbClr val="0070C0"/>
                </a:solidFill>
              </a:ln>
              <a:solidFill>
                <a:prstClr val="black"/>
              </a:solidFill>
              <a:effectLst/>
              <a:uLnTx/>
              <a:uFillTx/>
              <a:latin typeface="Calibri"/>
              <a:ea typeface="Times New Roman"/>
              <a:cs typeface="+mn-cs"/>
            </a:endParaRPr>
          </a:p>
          <a:p>
            <a:pPr marL="457200" marR="0" lvl="0" indent="-457200" algn="r" defTabSz="914400" rtl="1" eaLnBrk="1" fontAlgn="auto" latinLnBrk="0" hangingPunct="1">
              <a:lnSpc>
                <a:spcPct val="150000"/>
              </a:lnSpc>
              <a:spcBef>
                <a:spcPts val="0"/>
              </a:spcBef>
              <a:spcAft>
                <a:spcPts val="0"/>
              </a:spcAft>
              <a:buClrTx/>
              <a:buSzTx/>
              <a:buFont typeface="+mj-lt"/>
              <a:buAutoNum type="arabicPeriod"/>
              <a:tabLst/>
              <a:defRPr/>
            </a:pPr>
            <a:r>
              <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بازنشستگان</a:t>
            </a:r>
            <a:r>
              <a:rPr kumimoji="0" lang="fa-IR" sz="2000" b="0" i="0" u="none" strike="noStrike" kern="1200" cap="none" spc="0" normalizeH="0" noProof="0" dirty="0" smtClean="0">
                <a:ln>
                  <a:noFill/>
                </a:ln>
                <a:solidFill>
                  <a:prstClr val="black"/>
                </a:solidFill>
                <a:effectLst/>
                <a:uLnTx/>
                <a:uFillTx/>
                <a:latin typeface="Calibri Light" panose="020F0302020204030204"/>
                <a:ea typeface="+mn-ea"/>
                <a:cs typeface="Arial" panose="020B0604020202020204" pitchFamily="34" charset="0"/>
              </a:rPr>
              <a:t> واز کار افتادگان کلی</a:t>
            </a:r>
            <a:endParaRPr kumimoji="0" lang="fa-IR"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457200" marR="0" lvl="0" indent="-457200" algn="r" defTabSz="914400" rtl="1" eaLnBrk="1" fontAlgn="auto" latinLnBrk="0" hangingPunct="1">
              <a:lnSpc>
                <a:spcPct val="150000"/>
              </a:lnSpc>
              <a:spcBef>
                <a:spcPts val="0"/>
              </a:spcBef>
              <a:spcAft>
                <a:spcPts val="0"/>
              </a:spcAft>
              <a:buClrTx/>
              <a:buSzTx/>
              <a:buFont typeface="+mj-lt"/>
              <a:buAutoNum type="arabicPeriod"/>
              <a:tabLst/>
              <a:defRPr/>
            </a:pPr>
            <a:r>
              <a:rPr lang="fa-IR" sz="2000" dirty="0" smtClean="0">
                <a:solidFill>
                  <a:prstClr val="black"/>
                </a:solidFill>
                <a:latin typeface="Calibri Light" panose="020F0302020204030204"/>
                <a:cs typeface="Arial" panose="020B0604020202020204" pitchFamily="34" charset="0"/>
              </a:rPr>
              <a:t>صاحبان حرف ومشاغل آزاد</a:t>
            </a:r>
            <a:endParaRPr kumimoji="0" lang="fa-IR"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457200" marR="0" lvl="0" indent="-457200" algn="r" defTabSz="914400" rtl="1" eaLnBrk="1" fontAlgn="auto" latinLnBrk="0" hangingPunct="1">
              <a:lnSpc>
                <a:spcPct val="150000"/>
              </a:lnSpc>
              <a:spcBef>
                <a:spcPts val="0"/>
              </a:spcBef>
              <a:spcAft>
                <a:spcPts val="0"/>
              </a:spcAft>
              <a:buClrTx/>
              <a:buSzTx/>
              <a:buFont typeface="+mj-lt"/>
              <a:buAutoNum type="arabicPeriod"/>
              <a:tabLst/>
              <a:defRPr/>
            </a:pPr>
            <a:r>
              <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اتباع خارجی</a:t>
            </a:r>
          </a:p>
          <a:p>
            <a:pPr marL="457200" indent="-457200">
              <a:lnSpc>
                <a:spcPct val="150000"/>
              </a:lnSpc>
              <a:buFont typeface="+mj-lt"/>
              <a:buAutoNum type="arabicPeriod"/>
            </a:pPr>
            <a:r>
              <a:rPr lang="fa-IR" sz="2000" dirty="0">
                <a:solidFill>
                  <a:prstClr val="black"/>
                </a:solidFill>
                <a:latin typeface="Calibri Light" panose="020F0302020204030204"/>
              </a:rPr>
              <a:t>کارگاههای خانوادگی</a:t>
            </a:r>
          </a:p>
          <a:p>
            <a:pPr marR="0" lvl="0" algn="r" defTabSz="914400" rtl="1" eaLnBrk="1" fontAlgn="auto" latinLnBrk="0" hangingPunct="1">
              <a:lnSpc>
                <a:spcPct val="150000"/>
              </a:lnSpc>
              <a:spcBef>
                <a:spcPts val="0"/>
              </a:spcBef>
              <a:spcAft>
                <a:spcPts val="0"/>
              </a:spcAft>
              <a:buClrTx/>
              <a:buSzTx/>
              <a:tabLst/>
              <a:defRPr/>
            </a:pPr>
            <a:r>
              <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براساس ماده 88 قانون کار،کارگاههای خانوادگی</a:t>
            </a:r>
            <a:r>
              <a:rPr kumimoji="0" lang="fa-IR" sz="2000" b="0" i="0" u="none" strike="noStrike" kern="1200" cap="none" spc="0" normalizeH="0" noProof="0" dirty="0" smtClean="0">
                <a:ln>
                  <a:noFill/>
                </a:ln>
                <a:solidFill>
                  <a:prstClr val="black"/>
                </a:solidFill>
                <a:effectLst/>
                <a:uLnTx/>
                <a:uFillTx/>
                <a:latin typeface="Calibri Light" panose="020F0302020204030204"/>
                <a:ea typeface="+mn-ea"/>
                <a:cs typeface="Arial" panose="020B0604020202020204" pitchFamily="34" charset="0"/>
              </a:rPr>
              <a:t> از شمول قانون بیمه بیکاری خارج می باشند لذا چنانچه در کارگاهی فقط همسر وخویشاوندان نسبی کارفرما اشتغال داشته باشند از پرداخت 3%بیمه بیکاری معاف می باشند و فقط برای آنها 27%بیمه درنظر گرفته می شود</a:t>
            </a:r>
            <a:endPar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89934224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8024" y="-99392"/>
            <a:ext cx="3812645" cy="2429934"/>
          </a:xfrm>
        </p:spPr>
        <p:txBody>
          <a:bodyPr/>
          <a:lstStyle/>
          <a:p>
            <a:r>
              <a:rPr lang="fa-IR" dirty="0" smtClean="0"/>
              <a:t> </a:t>
            </a:r>
            <a:endParaRPr lang="fa-IR" dirty="0"/>
          </a:p>
        </p:txBody>
      </p:sp>
      <p:sp>
        <p:nvSpPr>
          <p:cNvPr id="5" name="Rectangle 4"/>
          <p:cNvSpPr/>
          <p:nvPr/>
        </p:nvSpPr>
        <p:spPr>
          <a:xfrm>
            <a:off x="755576" y="476674"/>
            <a:ext cx="7848872" cy="4001095"/>
          </a:xfrm>
          <a:prstGeom prst="rect">
            <a:avLst/>
          </a:prstGeom>
        </p:spPr>
        <p:txBody>
          <a:bodyPr wrap="square">
            <a:spAutoFit/>
          </a:bodyPr>
          <a:lstStyle/>
          <a:p>
            <a:pPr>
              <a:spcBef>
                <a:spcPct val="20000"/>
              </a:spcBef>
              <a:buClr>
                <a:schemeClr val="accent1"/>
              </a:buClr>
              <a:buSzPct val="100000"/>
            </a:pPr>
            <a:r>
              <a:rPr lang="ar-SA" sz="5400" b="1" dirty="0">
                <a:ln w="3175">
                  <a:solidFill>
                    <a:schemeClr val="bg1"/>
                  </a:solidFill>
                </a:ln>
                <a:cs typeface="2  Titr" pitchFamily="2" charset="-78"/>
              </a:rPr>
              <a:t>مدارک ارسالي و مهلت ارسال مدارک</a:t>
            </a:r>
            <a:r>
              <a:rPr lang="fa-IR" sz="5400" b="1" dirty="0">
                <a:ln w="3175">
                  <a:solidFill>
                    <a:schemeClr val="bg1"/>
                  </a:solidFill>
                </a:ln>
                <a:cs typeface="2  Titr" pitchFamily="2" charset="-78"/>
              </a:rPr>
              <a:t>:</a:t>
            </a:r>
          </a:p>
          <a:p>
            <a:endParaRPr lang="en-US" sz="2000" b="1" dirty="0">
              <a:ln w="3175">
                <a:solidFill>
                  <a:srgbClr val="0070C0"/>
                </a:solidFill>
              </a:ln>
              <a:latin typeface="Calibri"/>
              <a:ea typeface="Times New Roman"/>
              <a:cs typeface="Koodak" pitchFamily="2" charset="-78"/>
            </a:endParaRPr>
          </a:p>
          <a:p>
            <a:pPr algn="justLow">
              <a:lnSpc>
                <a:spcPct val="150000"/>
              </a:lnSpc>
            </a:pPr>
            <a:r>
              <a:rPr lang="fa-IR" sz="2000" dirty="0"/>
              <a:t>کارفرمايان کليه کارگاههاي مشمول تامين اجتماعي مکلفند ليست حقوق و دستمزد بيمه شدگان مربوط به هر ماه را حداکثر تا پايان آخرين روز ماه بعد به سازمان تامين اجتماعي ارسال نمايند.</a:t>
            </a:r>
            <a:endParaRPr lang="en-US" sz="2000" dirty="0"/>
          </a:p>
          <a:p>
            <a:pPr algn="justLow">
              <a:lnSpc>
                <a:spcPct val="150000"/>
              </a:lnSpc>
            </a:pPr>
            <a:r>
              <a:rPr lang="fa-IR" sz="2000" dirty="0"/>
              <a:t>پس از تکميل ليست بيمه در نرم افزار بيمه و تهيه ديسکت بيمه (شامل فايل ليست ماهانه و فايل ريز کارکرد پرسنل)، به دو طريق مي­توان فايل­هاي استخراج شده را به شعبه سازمان تامين اجتماعي ارسال نمود:</a:t>
            </a:r>
            <a:endParaRPr lang="en-US" sz="2000" dirty="0"/>
          </a:p>
        </p:txBody>
      </p:sp>
      <p:sp>
        <p:nvSpPr>
          <p:cNvPr id="6" name="Rectangle 5"/>
          <p:cNvSpPr/>
          <p:nvPr/>
        </p:nvSpPr>
        <p:spPr>
          <a:xfrm>
            <a:off x="683570" y="4725144"/>
            <a:ext cx="7917101" cy="1477328"/>
          </a:xfrm>
          <a:prstGeom prst="rect">
            <a:avLst/>
          </a:prstGeom>
        </p:spPr>
        <p:txBody>
          <a:bodyPr wrap="square">
            <a:spAutoFit/>
          </a:bodyPr>
          <a:lstStyle/>
          <a:p>
            <a:pPr marL="457200" indent="-457200">
              <a:lnSpc>
                <a:spcPct val="150000"/>
              </a:lnSpc>
              <a:buAutoNum type="arabicPeriod"/>
            </a:pPr>
            <a:r>
              <a:rPr lang="fa-IR" sz="2000" b="1" dirty="0">
                <a:ln w="3175">
                  <a:solidFill>
                    <a:srgbClr val="0070C0"/>
                  </a:solidFill>
                </a:ln>
                <a:latin typeface="Calibri"/>
                <a:ea typeface="Times New Roman"/>
              </a:rPr>
              <a:t>به صورت حضوري؛ </a:t>
            </a:r>
            <a:r>
              <a:rPr lang="fa-IR" sz="2000" dirty="0">
                <a:latin typeface="+mj-lt"/>
                <a:ea typeface="+mj-ea"/>
              </a:rPr>
              <a:t>در اين حالت فايل­هاي استخراج شده را بر روي </a:t>
            </a:r>
            <a:r>
              <a:rPr lang="en-US" sz="2000" dirty="0">
                <a:latin typeface="+mj-lt"/>
                <a:ea typeface="+mj-ea"/>
              </a:rPr>
              <a:t>CD</a:t>
            </a:r>
            <a:r>
              <a:rPr lang="fa-IR" sz="2000" dirty="0">
                <a:latin typeface="+mj-lt"/>
                <a:ea typeface="+mj-ea"/>
              </a:rPr>
              <a:t> ذخيره نموده و </a:t>
            </a:r>
            <a:r>
              <a:rPr lang="en-US" sz="2000" dirty="0">
                <a:latin typeface="+mj-lt"/>
                <a:ea typeface="+mj-ea"/>
              </a:rPr>
              <a:t>CD</a:t>
            </a:r>
            <a:r>
              <a:rPr lang="fa-IR" sz="2000" dirty="0">
                <a:latin typeface="+mj-lt"/>
                <a:ea typeface="+mj-ea"/>
              </a:rPr>
              <a:t> را به همراه روکش بيمه، به شعبه يا کارگزاري ارسال مي­کنيم و از شعبه رسيد ليست و برگ پرداخت را دريافت مي­کنيم. </a:t>
            </a:r>
          </a:p>
        </p:txBody>
      </p:sp>
    </p:spTree>
    <p:extLst>
      <p:ext uri="{BB962C8B-B14F-4D97-AF65-F5344CB8AC3E}">
        <p14:creationId xmlns:p14="http://schemas.microsoft.com/office/powerpoint/2010/main" val="100958131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02152" y="908720"/>
            <a:ext cx="8634344" cy="1477328"/>
          </a:xfrm>
          <a:prstGeom prst="rect">
            <a:avLst/>
          </a:prstGeom>
        </p:spPr>
        <p:txBody>
          <a:bodyPr wrap="square">
            <a:spAutoFit/>
          </a:bodyPr>
          <a:lstStyle/>
          <a:p>
            <a:pPr>
              <a:lnSpc>
                <a:spcPct val="150000"/>
              </a:lnSpc>
            </a:pPr>
            <a:r>
              <a:rPr lang="fa-IR" sz="2000" b="1" dirty="0">
                <a:ln w="3175">
                  <a:solidFill>
                    <a:srgbClr val="0070C0"/>
                  </a:solidFill>
                </a:ln>
                <a:latin typeface="Calibri"/>
                <a:ea typeface="Times New Roman"/>
              </a:rPr>
              <a:t>2.به صورت غير حضوري (اينترنتي).</a:t>
            </a:r>
          </a:p>
          <a:p>
            <a:pPr>
              <a:lnSpc>
                <a:spcPct val="150000"/>
              </a:lnSpc>
            </a:pPr>
            <a:r>
              <a:rPr lang="fa-IR" sz="2000" dirty="0">
                <a:latin typeface="+mj-lt"/>
                <a:ea typeface="+mj-ea"/>
              </a:rPr>
              <a:t>در اين حالت فايل هاي استخراج شده را در سامانه سازمان تامين اجتماعي بارگزاري مي کنيم و رسيد ليست و برگ پرداخت را دريافت مي کنيم.</a:t>
            </a:r>
          </a:p>
        </p:txBody>
      </p:sp>
      <p:sp>
        <p:nvSpPr>
          <p:cNvPr id="5" name="Rectangle 4"/>
          <p:cNvSpPr/>
          <p:nvPr/>
        </p:nvSpPr>
        <p:spPr>
          <a:xfrm>
            <a:off x="402152" y="2060849"/>
            <a:ext cx="8490328" cy="3016210"/>
          </a:xfrm>
          <a:prstGeom prst="rect">
            <a:avLst/>
          </a:prstGeom>
        </p:spPr>
        <p:txBody>
          <a:bodyPr wrap="square">
            <a:spAutoFit/>
          </a:bodyPr>
          <a:lstStyle/>
          <a:p>
            <a:pPr>
              <a:lnSpc>
                <a:spcPct val="150000"/>
              </a:lnSpc>
              <a:spcBef>
                <a:spcPct val="20000"/>
              </a:spcBef>
              <a:buClr>
                <a:schemeClr val="accent1"/>
              </a:buClr>
              <a:buSzPct val="100000"/>
            </a:pPr>
            <a:r>
              <a:rPr lang="ar-SA" sz="4400" b="1" dirty="0">
                <a:ln w="3175">
                  <a:solidFill>
                    <a:schemeClr val="bg1"/>
                  </a:solidFill>
                </a:ln>
                <a:cs typeface="2  Titr" pitchFamily="2" charset="-78"/>
              </a:rPr>
              <a:t>درخواست صدور چک</a:t>
            </a:r>
            <a:endParaRPr lang="fa-IR" sz="4400" b="1" dirty="0">
              <a:ln w="3175">
                <a:solidFill>
                  <a:schemeClr val="bg1"/>
                </a:solidFill>
              </a:ln>
              <a:cs typeface="2  Titr" pitchFamily="2" charset="-78"/>
            </a:endParaRPr>
          </a:p>
          <a:p>
            <a:pPr>
              <a:lnSpc>
                <a:spcPct val="150000"/>
              </a:lnSpc>
              <a:spcBef>
                <a:spcPct val="20000"/>
              </a:spcBef>
              <a:buClr>
                <a:schemeClr val="accent1"/>
              </a:buClr>
              <a:buSzPct val="100000"/>
            </a:pPr>
            <a:endParaRPr lang="en-US" sz="2000" b="1" dirty="0">
              <a:ln w="3175">
                <a:solidFill>
                  <a:schemeClr val="bg1"/>
                </a:solidFill>
              </a:ln>
              <a:cs typeface="2  Titr" pitchFamily="2" charset="-78"/>
            </a:endParaRPr>
          </a:p>
          <a:p>
            <a:pPr>
              <a:lnSpc>
                <a:spcPct val="150000"/>
              </a:lnSpc>
            </a:pPr>
            <a:r>
              <a:rPr lang="fa-IR" sz="2000" dirty="0">
                <a:latin typeface="+mj-lt"/>
                <a:ea typeface="+mj-ea"/>
              </a:rPr>
              <a:t>پس از تحويل مدارک و دريافت برگ پرداخت، مي­بايد نسبت به درخواست صدور چک به مبلغ 30% حق بيمه اقدام نمود. در مورد مثال شرکت بوستان، فرم درخواست صدور چک را به قرار زير تنظيم مي­کنيم:</a:t>
            </a:r>
            <a:endParaRPr lang="en-US" sz="2000" dirty="0">
              <a:latin typeface="+mj-lt"/>
              <a:ea typeface="+mj-ea"/>
            </a:endParaRPr>
          </a:p>
        </p:txBody>
      </p:sp>
    </p:spTree>
    <p:extLst>
      <p:ext uri="{BB962C8B-B14F-4D97-AF65-F5344CB8AC3E}">
        <p14:creationId xmlns:p14="http://schemas.microsoft.com/office/powerpoint/2010/main" val="32048782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25485931"/>
              </p:ext>
            </p:extLst>
          </p:nvPr>
        </p:nvGraphicFramePr>
        <p:xfrm>
          <a:off x="179514" y="791637"/>
          <a:ext cx="8712967" cy="5525887"/>
        </p:xfrm>
        <a:graphic>
          <a:graphicData uri="http://schemas.openxmlformats.org/drawingml/2006/table">
            <a:tbl>
              <a:tblPr rtl="1" firstRow="1" firstCol="1" bandRow="1"/>
              <a:tblGrid>
                <a:gridCol w="2903701">
                  <a:extLst>
                    <a:ext uri="{9D8B030D-6E8A-4147-A177-3AD203B41FA5}">
                      <a16:colId xmlns:a16="http://schemas.microsoft.com/office/drawing/2014/main" val="20000"/>
                    </a:ext>
                  </a:extLst>
                </a:gridCol>
                <a:gridCol w="2904633">
                  <a:extLst>
                    <a:ext uri="{9D8B030D-6E8A-4147-A177-3AD203B41FA5}">
                      <a16:colId xmlns:a16="http://schemas.microsoft.com/office/drawing/2014/main" val="20001"/>
                    </a:ext>
                  </a:extLst>
                </a:gridCol>
                <a:gridCol w="2904633">
                  <a:extLst>
                    <a:ext uri="{9D8B030D-6E8A-4147-A177-3AD203B41FA5}">
                      <a16:colId xmlns:a16="http://schemas.microsoft.com/office/drawing/2014/main" val="20002"/>
                    </a:ext>
                  </a:extLst>
                </a:gridCol>
              </a:tblGrid>
              <a:tr h="671673">
                <a:tc>
                  <a:txBody>
                    <a:bodyPr/>
                    <a:lstStyle/>
                    <a:p>
                      <a:pPr algn="just" rtl="1">
                        <a:lnSpc>
                          <a:spcPct val="115000"/>
                        </a:lnSpc>
                        <a:spcAft>
                          <a:spcPts val="800"/>
                        </a:spcAft>
                        <a:tabLst>
                          <a:tab pos="1350010" algn="l"/>
                        </a:tabLst>
                      </a:pPr>
                      <a:r>
                        <a:rPr lang="fa-IR" sz="1600" dirty="0" smtClean="0">
                          <a:solidFill>
                            <a:srgbClr val="333333"/>
                          </a:solidFill>
                          <a:effectLst/>
                          <a:latin typeface="Tahoma"/>
                          <a:ea typeface="Times New Roman"/>
                          <a:cs typeface="+mn-cs"/>
                        </a:rPr>
                        <a:t>تاريخ</a:t>
                      </a:r>
                      <a:r>
                        <a:rPr lang="fa-IR" sz="1600" dirty="0">
                          <a:solidFill>
                            <a:srgbClr val="333333"/>
                          </a:solidFill>
                          <a:effectLst/>
                          <a:latin typeface="Tahoma"/>
                          <a:ea typeface="Times New Roman"/>
                          <a:cs typeface="+mn-cs"/>
                        </a:rPr>
                        <a:t>: ................................	</a:t>
                      </a:r>
                      <a:endParaRPr lang="en-US" sz="1400" dirty="0">
                        <a:effectLst/>
                        <a:latin typeface="Calibri"/>
                        <a:ea typeface="Calibri"/>
                        <a:cs typeface="+mn-cs"/>
                      </a:endParaRPr>
                    </a:p>
                    <a:p>
                      <a:pPr algn="just" rtl="1">
                        <a:lnSpc>
                          <a:spcPct val="115000"/>
                        </a:lnSpc>
                        <a:spcAft>
                          <a:spcPts val="800"/>
                        </a:spcAft>
                      </a:pPr>
                      <a:r>
                        <a:rPr lang="fa-IR" sz="1600" dirty="0">
                          <a:solidFill>
                            <a:srgbClr val="333333"/>
                          </a:solidFill>
                          <a:effectLst/>
                          <a:latin typeface="Tahoma"/>
                          <a:ea typeface="Times New Roman"/>
                          <a:cs typeface="+mn-cs"/>
                        </a:rPr>
                        <a:t>شماره: ..............................</a:t>
                      </a:r>
                      <a:endParaRPr lang="en-US" sz="1400" dirty="0">
                        <a:effectLst/>
                        <a:latin typeface="Calibri"/>
                        <a:ea typeface="Calibri"/>
                        <a:cs typeface="+mn-cs"/>
                      </a:endParaRPr>
                    </a:p>
                  </a:txBody>
                  <a:tcPr marL="58167" marR="581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800"/>
                        </a:spcAft>
                      </a:pPr>
                      <a:r>
                        <a:rPr lang="fa-IR" sz="1600" b="1" dirty="0">
                          <a:solidFill>
                            <a:srgbClr val="333333"/>
                          </a:solidFill>
                          <a:effectLst/>
                          <a:latin typeface="Tahoma"/>
                          <a:ea typeface="Times New Roman"/>
                          <a:cs typeface="+mn-cs"/>
                        </a:rPr>
                        <a:t>شرکت بوستان</a:t>
                      </a:r>
                      <a:endParaRPr lang="en-US" sz="1400" dirty="0">
                        <a:effectLst/>
                        <a:latin typeface="Calibri"/>
                        <a:ea typeface="Calibri"/>
                        <a:cs typeface="+mn-cs"/>
                      </a:endParaRPr>
                    </a:p>
                    <a:p>
                      <a:pPr algn="ctr" rtl="1">
                        <a:lnSpc>
                          <a:spcPct val="115000"/>
                        </a:lnSpc>
                        <a:spcAft>
                          <a:spcPts val="800"/>
                        </a:spcAft>
                      </a:pPr>
                      <a:r>
                        <a:rPr lang="fa-IR" sz="1600" b="1" dirty="0">
                          <a:solidFill>
                            <a:srgbClr val="333333"/>
                          </a:solidFill>
                          <a:effectLst/>
                          <a:latin typeface="Tahoma"/>
                          <a:ea typeface="Times New Roman"/>
                          <a:cs typeface="+mn-cs"/>
                        </a:rPr>
                        <a:t>دستور صدور چک</a:t>
                      </a:r>
                      <a:endParaRPr lang="en-US" sz="1400" dirty="0">
                        <a:effectLst/>
                        <a:latin typeface="Calibri"/>
                        <a:ea typeface="Calibri"/>
                        <a:cs typeface="+mn-cs"/>
                      </a:endParaRPr>
                    </a:p>
                  </a:txBody>
                  <a:tcPr marL="58167" marR="581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800"/>
                        </a:spcAft>
                      </a:pPr>
                      <a:r>
                        <a:rPr lang="fa-IR" sz="1600">
                          <a:solidFill>
                            <a:srgbClr val="333333"/>
                          </a:solidFill>
                          <a:effectLst/>
                          <a:latin typeface="Tahoma"/>
                          <a:ea typeface="Times New Roman"/>
                          <a:cs typeface="+mn-cs"/>
                        </a:rPr>
                        <a:t> </a:t>
                      </a:r>
                      <a:endParaRPr lang="en-US" sz="1400">
                        <a:effectLst/>
                        <a:latin typeface="Calibri"/>
                        <a:ea typeface="Calibri"/>
                        <a:cs typeface="+mn-cs"/>
                      </a:endParaRPr>
                    </a:p>
                  </a:txBody>
                  <a:tcPr marL="58167" marR="5816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54651">
                <a:tc gridSpan="3">
                  <a:txBody>
                    <a:bodyPr/>
                    <a:lstStyle/>
                    <a:p>
                      <a:pPr algn="just" rtl="1">
                        <a:lnSpc>
                          <a:spcPct val="115000"/>
                        </a:lnSpc>
                        <a:spcAft>
                          <a:spcPts val="800"/>
                        </a:spcAft>
                      </a:pPr>
                      <a:r>
                        <a:rPr lang="fa-IR" sz="1600" b="1" dirty="0">
                          <a:solidFill>
                            <a:srgbClr val="333333"/>
                          </a:solidFill>
                          <a:effectLst/>
                          <a:latin typeface="Tahoma"/>
                          <a:ea typeface="Times New Roman"/>
                          <a:cs typeface="+mn-cs"/>
                        </a:rPr>
                        <a:t>از امور </a:t>
                      </a:r>
                      <a:r>
                        <a:rPr lang="fa-IR" sz="1600" b="1" dirty="0" smtClean="0">
                          <a:solidFill>
                            <a:srgbClr val="333333"/>
                          </a:solidFill>
                          <a:effectLst/>
                          <a:latin typeface="Tahoma"/>
                          <a:ea typeface="Times New Roman"/>
                          <a:cs typeface="+mn-cs"/>
                        </a:rPr>
                        <a:t>مالي </a:t>
                      </a:r>
                      <a:r>
                        <a:rPr lang="fa-IR" sz="1600" b="1" dirty="0">
                          <a:solidFill>
                            <a:srgbClr val="333333"/>
                          </a:solidFill>
                          <a:effectLst/>
                          <a:latin typeface="Tahoma"/>
                          <a:ea typeface="Times New Roman"/>
                          <a:cs typeface="+mn-cs"/>
                        </a:rPr>
                        <a:t>به </a:t>
                      </a:r>
                      <a:r>
                        <a:rPr lang="fa-IR" sz="1600" b="1" dirty="0" smtClean="0">
                          <a:solidFill>
                            <a:srgbClr val="333333"/>
                          </a:solidFill>
                          <a:effectLst/>
                          <a:latin typeface="Tahoma"/>
                          <a:ea typeface="Times New Roman"/>
                          <a:cs typeface="+mn-cs"/>
                        </a:rPr>
                        <a:t>مديريت </a:t>
                      </a:r>
                      <a:r>
                        <a:rPr lang="fa-IR" sz="1600" b="1" dirty="0">
                          <a:solidFill>
                            <a:srgbClr val="333333"/>
                          </a:solidFill>
                          <a:effectLst/>
                          <a:latin typeface="Tahoma"/>
                          <a:ea typeface="Times New Roman"/>
                          <a:cs typeface="+mn-cs"/>
                        </a:rPr>
                        <a:t>عامل</a:t>
                      </a:r>
                      <a:endParaRPr lang="en-US" sz="1400" dirty="0">
                        <a:effectLst/>
                        <a:latin typeface="Calibri"/>
                        <a:ea typeface="Calibri"/>
                        <a:cs typeface="+mn-cs"/>
                      </a:endParaRPr>
                    </a:p>
                    <a:p>
                      <a:pPr algn="just" rtl="1">
                        <a:lnSpc>
                          <a:spcPct val="115000"/>
                        </a:lnSpc>
                        <a:spcAft>
                          <a:spcPts val="800"/>
                        </a:spcAft>
                      </a:pPr>
                      <a:r>
                        <a:rPr lang="fa-IR" sz="1600" dirty="0">
                          <a:solidFill>
                            <a:srgbClr val="333333"/>
                          </a:solidFill>
                          <a:effectLst/>
                          <a:latin typeface="Tahoma"/>
                          <a:ea typeface="Times New Roman"/>
                          <a:cs typeface="+mn-cs"/>
                        </a:rPr>
                        <a:t>مبلغ 16،683،690 </a:t>
                      </a:r>
                      <a:r>
                        <a:rPr lang="fa-IR" sz="1600" dirty="0" smtClean="0">
                          <a:solidFill>
                            <a:srgbClr val="333333"/>
                          </a:solidFill>
                          <a:effectLst/>
                          <a:latin typeface="Tahoma"/>
                          <a:ea typeface="Times New Roman"/>
                          <a:cs typeface="+mn-cs"/>
                        </a:rPr>
                        <a:t>ريال </a:t>
                      </a:r>
                      <a:r>
                        <a:rPr lang="fa-IR" sz="1600" dirty="0">
                          <a:solidFill>
                            <a:srgbClr val="333333"/>
                          </a:solidFill>
                          <a:effectLst/>
                          <a:latin typeface="Tahoma"/>
                          <a:ea typeface="Times New Roman"/>
                          <a:cs typeface="+mn-cs"/>
                        </a:rPr>
                        <a:t>به حروف شانزده </a:t>
                      </a:r>
                      <a:r>
                        <a:rPr lang="fa-IR" sz="1600" dirty="0" smtClean="0">
                          <a:solidFill>
                            <a:srgbClr val="333333"/>
                          </a:solidFill>
                          <a:effectLst/>
                          <a:latin typeface="Tahoma"/>
                          <a:ea typeface="Times New Roman"/>
                          <a:cs typeface="+mn-cs"/>
                        </a:rPr>
                        <a:t>ميليون </a:t>
                      </a:r>
                      <a:r>
                        <a:rPr lang="fa-IR" sz="1600" dirty="0">
                          <a:solidFill>
                            <a:srgbClr val="333333"/>
                          </a:solidFill>
                          <a:effectLst/>
                          <a:latin typeface="Tahoma"/>
                          <a:ea typeface="Times New Roman"/>
                          <a:cs typeface="+mn-cs"/>
                        </a:rPr>
                        <a:t>و ششصد و هشتاد و سه هزار و ششصد و نود </a:t>
                      </a:r>
                      <a:r>
                        <a:rPr lang="fa-IR" sz="1600" dirty="0" smtClean="0">
                          <a:solidFill>
                            <a:srgbClr val="333333"/>
                          </a:solidFill>
                          <a:effectLst/>
                          <a:latin typeface="Tahoma"/>
                          <a:ea typeface="Times New Roman"/>
                          <a:cs typeface="+mn-cs"/>
                        </a:rPr>
                        <a:t>ريال </a:t>
                      </a:r>
                      <a:r>
                        <a:rPr lang="fa-IR" sz="1600" dirty="0">
                          <a:solidFill>
                            <a:srgbClr val="333333"/>
                          </a:solidFill>
                          <a:effectLst/>
                          <a:latin typeface="Tahoma"/>
                          <a:ea typeface="Times New Roman"/>
                          <a:cs typeface="+mn-cs"/>
                        </a:rPr>
                        <a:t>بابت حق </a:t>
                      </a:r>
                      <a:r>
                        <a:rPr lang="fa-IR" sz="1600" dirty="0" smtClean="0">
                          <a:solidFill>
                            <a:srgbClr val="333333"/>
                          </a:solidFill>
                          <a:effectLst/>
                          <a:latin typeface="Tahoma"/>
                          <a:ea typeface="Times New Roman"/>
                          <a:cs typeface="+mn-cs"/>
                        </a:rPr>
                        <a:t>بيمه </a:t>
                      </a:r>
                      <a:r>
                        <a:rPr lang="fa-IR" sz="1600" dirty="0">
                          <a:solidFill>
                            <a:srgbClr val="333333"/>
                          </a:solidFill>
                          <a:effectLst/>
                          <a:latin typeface="Tahoma"/>
                          <a:ea typeface="Times New Roman"/>
                          <a:cs typeface="+mn-cs"/>
                        </a:rPr>
                        <a:t>مهر ماه در وجه سازمان </a:t>
                      </a:r>
                      <a:r>
                        <a:rPr lang="fa-IR" sz="1600" dirty="0" smtClean="0">
                          <a:solidFill>
                            <a:srgbClr val="333333"/>
                          </a:solidFill>
                          <a:effectLst/>
                          <a:latin typeface="Tahoma"/>
                          <a:ea typeface="Times New Roman"/>
                          <a:cs typeface="+mn-cs"/>
                        </a:rPr>
                        <a:t>تامين اجتماعي </a:t>
                      </a:r>
                      <a:r>
                        <a:rPr lang="fa-IR" sz="1600" dirty="0">
                          <a:solidFill>
                            <a:srgbClr val="333333"/>
                          </a:solidFill>
                          <a:effectLst/>
                          <a:latin typeface="Tahoma"/>
                          <a:ea typeface="Times New Roman"/>
                          <a:cs typeface="+mn-cs"/>
                        </a:rPr>
                        <a:t>طبق مدارک </a:t>
                      </a:r>
                      <a:r>
                        <a:rPr lang="fa-IR" sz="1600" dirty="0" smtClean="0">
                          <a:solidFill>
                            <a:srgbClr val="333333"/>
                          </a:solidFill>
                          <a:effectLst/>
                          <a:latin typeface="Tahoma"/>
                          <a:ea typeface="Times New Roman"/>
                          <a:cs typeface="+mn-cs"/>
                        </a:rPr>
                        <a:t>پيوست </a:t>
                      </a:r>
                      <a:r>
                        <a:rPr lang="fa-IR" sz="1600" dirty="0">
                          <a:solidFill>
                            <a:srgbClr val="333333"/>
                          </a:solidFill>
                          <a:effectLst/>
                          <a:latin typeface="Tahoma"/>
                          <a:ea typeface="Times New Roman"/>
                          <a:cs typeface="+mn-cs"/>
                        </a:rPr>
                        <a:t>قابل پرداخت </a:t>
                      </a:r>
                      <a:r>
                        <a:rPr lang="fa-IR" sz="1600" dirty="0" smtClean="0">
                          <a:solidFill>
                            <a:srgbClr val="333333"/>
                          </a:solidFill>
                          <a:effectLst/>
                          <a:latin typeface="Tahoma"/>
                          <a:ea typeface="Times New Roman"/>
                          <a:cs typeface="+mn-cs"/>
                        </a:rPr>
                        <a:t>مي­باشد</a:t>
                      </a:r>
                      <a:r>
                        <a:rPr lang="fa-IR" sz="1600" dirty="0">
                          <a:solidFill>
                            <a:srgbClr val="333333"/>
                          </a:solidFill>
                          <a:effectLst/>
                          <a:latin typeface="Tahoma"/>
                          <a:ea typeface="Times New Roman"/>
                          <a:cs typeface="+mn-cs"/>
                        </a:rPr>
                        <a:t>.</a:t>
                      </a:r>
                      <a:endParaRPr lang="en-US" sz="1400" dirty="0">
                        <a:effectLst/>
                        <a:latin typeface="Calibri"/>
                        <a:ea typeface="Calibri"/>
                        <a:cs typeface="+mn-cs"/>
                      </a:endParaRPr>
                    </a:p>
                    <a:p>
                      <a:pPr algn="just" rtl="1">
                        <a:lnSpc>
                          <a:spcPct val="115000"/>
                        </a:lnSpc>
                        <a:spcAft>
                          <a:spcPts val="800"/>
                        </a:spcAft>
                      </a:pPr>
                      <a:r>
                        <a:rPr lang="fa-IR" sz="1600" dirty="0">
                          <a:solidFill>
                            <a:srgbClr val="333333"/>
                          </a:solidFill>
                          <a:effectLst/>
                          <a:latin typeface="Tahoma"/>
                          <a:ea typeface="Times New Roman"/>
                          <a:cs typeface="+mn-cs"/>
                        </a:rPr>
                        <a:t>مسئول صدور چک                                        </a:t>
                      </a:r>
                      <a:r>
                        <a:rPr lang="fa-IR" sz="1600" dirty="0" smtClean="0">
                          <a:solidFill>
                            <a:srgbClr val="333333"/>
                          </a:solidFill>
                          <a:effectLst/>
                          <a:latin typeface="Tahoma"/>
                          <a:ea typeface="Times New Roman"/>
                          <a:cs typeface="+mn-cs"/>
                        </a:rPr>
                        <a:t>رئيس حسابداري                                 مدير </a:t>
                      </a:r>
                      <a:r>
                        <a:rPr lang="fa-IR" sz="1600" dirty="0">
                          <a:solidFill>
                            <a:srgbClr val="333333"/>
                          </a:solidFill>
                          <a:effectLst/>
                          <a:latin typeface="Tahoma"/>
                          <a:ea typeface="Times New Roman"/>
                          <a:cs typeface="+mn-cs"/>
                        </a:rPr>
                        <a:t>امور </a:t>
                      </a:r>
                      <a:r>
                        <a:rPr lang="fa-IR" sz="1600" dirty="0" smtClean="0">
                          <a:solidFill>
                            <a:srgbClr val="333333"/>
                          </a:solidFill>
                          <a:effectLst/>
                          <a:latin typeface="Tahoma"/>
                          <a:ea typeface="Times New Roman"/>
                          <a:cs typeface="+mn-cs"/>
                        </a:rPr>
                        <a:t>مالي</a:t>
                      </a:r>
                      <a:endParaRPr lang="en-US" sz="1400" dirty="0">
                        <a:effectLst/>
                        <a:latin typeface="Calibri"/>
                        <a:ea typeface="Calibri"/>
                        <a:cs typeface="+mn-cs"/>
                      </a:endParaRPr>
                    </a:p>
                    <a:p>
                      <a:pPr algn="just" rtl="1">
                        <a:lnSpc>
                          <a:spcPct val="115000"/>
                        </a:lnSpc>
                        <a:spcAft>
                          <a:spcPts val="800"/>
                        </a:spcAft>
                      </a:pPr>
                      <a:r>
                        <a:rPr lang="fa-IR" sz="1600" dirty="0">
                          <a:solidFill>
                            <a:srgbClr val="333333"/>
                          </a:solidFill>
                          <a:effectLst/>
                          <a:latin typeface="Tahoma"/>
                          <a:ea typeface="Times New Roman"/>
                          <a:cs typeface="+mn-cs"/>
                        </a:rPr>
                        <a:t> </a:t>
                      </a:r>
                      <a:endParaRPr lang="en-US" sz="1400" dirty="0">
                        <a:effectLst/>
                        <a:latin typeface="Calibri"/>
                        <a:ea typeface="Calibri"/>
                        <a:cs typeface="+mn-cs"/>
                      </a:endParaRPr>
                    </a:p>
                  </a:txBody>
                  <a:tcPr marL="58167" marR="58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1"/>
                  </a:ext>
                </a:extLst>
              </a:tr>
              <a:tr h="1494283">
                <a:tc gridSpan="3">
                  <a:txBody>
                    <a:bodyPr/>
                    <a:lstStyle/>
                    <a:p>
                      <a:pPr algn="just" rtl="1">
                        <a:lnSpc>
                          <a:spcPct val="115000"/>
                        </a:lnSpc>
                        <a:spcAft>
                          <a:spcPts val="800"/>
                        </a:spcAft>
                      </a:pPr>
                      <a:r>
                        <a:rPr lang="fa-IR" sz="1600" b="1" dirty="0">
                          <a:solidFill>
                            <a:srgbClr val="333333"/>
                          </a:solidFill>
                          <a:effectLst/>
                          <a:latin typeface="Tahoma"/>
                          <a:ea typeface="Times New Roman"/>
                          <a:cs typeface="+mn-cs"/>
                        </a:rPr>
                        <a:t>امور </a:t>
                      </a:r>
                      <a:r>
                        <a:rPr lang="fa-IR" sz="1600" b="1" dirty="0" smtClean="0">
                          <a:solidFill>
                            <a:srgbClr val="333333"/>
                          </a:solidFill>
                          <a:effectLst/>
                          <a:latin typeface="Tahoma"/>
                          <a:ea typeface="Times New Roman"/>
                          <a:cs typeface="+mn-cs"/>
                        </a:rPr>
                        <a:t>مالي</a:t>
                      </a:r>
                      <a:endParaRPr lang="en-US" sz="1400" dirty="0">
                        <a:effectLst/>
                        <a:latin typeface="Calibri"/>
                        <a:ea typeface="Calibri"/>
                        <a:cs typeface="+mn-cs"/>
                      </a:endParaRPr>
                    </a:p>
                    <a:p>
                      <a:pPr algn="just" rtl="1">
                        <a:lnSpc>
                          <a:spcPct val="115000"/>
                        </a:lnSpc>
                        <a:spcAft>
                          <a:spcPts val="800"/>
                        </a:spcAft>
                      </a:pPr>
                      <a:r>
                        <a:rPr lang="fa-IR" sz="1600" dirty="0">
                          <a:solidFill>
                            <a:srgbClr val="333333"/>
                          </a:solidFill>
                          <a:effectLst/>
                          <a:latin typeface="Tahoma"/>
                          <a:ea typeface="Times New Roman"/>
                          <a:cs typeface="+mn-cs"/>
                        </a:rPr>
                        <a:t>              با پرداخت مبلغ فوق الذکر موافقت </a:t>
                      </a:r>
                      <a:r>
                        <a:rPr lang="fa-IR" sz="1600" dirty="0" smtClean="0">
                          <a:solidFill>
                            <a:srgbClr val="333333"/>
                          </a:solidFill>
                          <a:effectLst/>
                          <a:latin typeface="Tahoma"/>
                          <a:ea typeface="Times New Roman"/>
                          <a:cs typeface="+mn-cs"/>
                        </a:rPr>
                        <a:t>مي­شود</a:t>
                      </a:r>
                      <a:r>
                        <a:rPr lang="fa-IR" sz="1600" dirty="0">
                          <a:solidFill>
                            <a:srgbClr val="333333"/>
                          </a:solidFill>
                          <a:effectLst/>
                          <a:latin typeface="Tahoma"/>
                          <a:ea typeface="Times New Roman"/>
                          <a:cs typeface="+mn-cs"/>
                        </a:rPr>
                        <a:t>.</a:t>
                      </a:r>
                      <a:endParaRPr lang="en-US" sz="1400" dirty="0">
                        <a:effectLst/>
                        <a:latin typeface="Calibri"/>
                        <a:ea typeface="Calibri"/>
                        <a:cs typeface="+mn-cs"/>
                      </a:endParaRPr>
                    </a:p>
                    <a:p>
                      <a:pPr algn="just" rtl="1">
                        <a:lnSpc>
                          <a:spcPct val="115000"/>
                        </a:lnSpc>
                        <a:spcAft>
                          <a:spcPts val="800"/>
                        </a:spcAft>
                      </a:pPr>
                      <a:r>
                        <a:rPr lang="fa-IR" sz="1600" dirty="0">
                          <a:solidFill>
                            <a:srgbClr val="333333"/>
                          </a:solidFill>
                          <a:effectLst/>
                          <a:latin typeface="Tahoma"/>
                          <a:ea typeface="Times New Roman"/>
                          <a:cs typeface="+mn-cs"/>
                        </a:rPr>
                        <a:t>                                                                 </a:t>
                      </a:r>
                      <a:r>
                        <a:rPr lang="fa-IR" sz="1600" dirty="0" smtClean="0">
                          <a:solidFill>
                            <a:srgbClr val="333333"/>
                          </a:solidFill>
                          <a:effectLst/>
                          <a:latin typeface="Tahoma"/>
                          <a:ea typeface="Times New Roman"/>
                          <a:cs typeface="+mn-cs"/>
                        </a:rPr>
                        <a:t>مدير </a:t>
                      </a:r>
                      <a:r>
                        <a:rPr lang="fa-IR" sz="1600" dirty="0">
                          <a:solidFill>
                            <a:srgbClr val="333333"/>
                          </a:solidFill>
                          <a:effectLst/>
                          <a:latin typeface="Tahoma"/>
                          <a:ea typeface="Times New Roman"/>
                          <a:cs typeface="+mn-cs"/>
                        </a:rPr>
                        <a:t>عامل</a:t>
                      </a:r>
                      <a:endParaRPr lang="en-US" sz="1400" dirty="0">
                        <a:effectLst/>
                        <a:latin typeface="Calibri"/>
                        <a:ea typeface="Calibri"/>
                        <a:cs typeface="+mn-cs"/>
                      </a:endParaRPr>
                    </a:p>
                    <a:p>
                      <a:pPr algn="just" rtl="1">
                        <a:lnSpc>
                          <a:spcPct val="115000"/>
                        </a:lnSpc>
                        <a:spcAft>
                          <a:spcPts val="800"/>
                        </a:spcAft>
                      </a:pPr>
                      <a:r>
                        <a:rPr lang="fa-IR" sz="1600" dirty="0">
                          <a:solidFill>
                            <a:srgbClr val="333333"/>
                          </a:solidFill>
                          <a:effectLst/>
                          <a:latin typeface="Tahoma"/>
                          <a:ea typeface="Times New Roman"/>
                          <a:cs typeface="+mn-cs"/>
                        </a:rPr>
                        <a:t> </a:t>
                      </a:r>
                      <a:endParaRPr lang="en-US" sz="1400" dirty="0">
                        <a:effectLst/>
                        <a:latin typeface="Calibri"/>
                        <a:ea typeface="Calibri"/>
                        <a:cs typeface="+mn-cs"/>
                      </a:endParaRPr>
                    </a:p>
                  </a:txBody>
                  <a:tcPr marL="58167" marR="58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2"/>
                  </a:ext>
                </a:extLst>
              </a:tr>
              <a:tr h="1525069">
                <a:tc gridSpan="3">
                  <a:txBody>
                    <a:bodyPr/>
                    <a:lstStyle/>
                    <a:p>
                      <a:pPr algn="just" rtl="1">
                        <a:lnSpc>
                          <a:spcPct val="115000"/>
                        </a:lnSpc>
                        <a:spcAft>
                          <a:spcPts val="800"/>
                        </a:spcAft>
                      </a:pPr>
                      <a:r>
                        <a:rPr lang="fa-IR" sz="1600" dirty="0">
                          <a:solidFill>
                            <a:srgbClr val="333333"/>
                          </a:solidFill>
                          <a:effectLst/>
                          <a:latin typeface="Tahoma"/>
                          <a:ea typeface="Times New Roman"/>
                          <a:cs typeface="+mn-cs"/>
                        </a:rPr>
                        <a:t>مبلغ  ..................................</a:t>
                      </a:r>
                      <a:r>
                        <a:rPr lang="fa-IR" sz="1600" dirty="0" smtClean="0">
                          <a:solidFill>
                            <a:srgbClr val="333333"/>
                          </a:solidFill>
                          <a:effectLst/>
                          <a:latin typeface="Tahoma"/>
                          <a:ea typeface="Times New Roman"/>
                          <a:cs typeface="+mn-cs"/>
                        </a:rPr>
                        <a:t>ريال طي </a:t>
                      </a:r>
                      <a:r>
                        <a:rPr lang="fa-IR" sz="1600" dirty="0">
                          <a:solidFill>
                            <a:srgbClr val="333333"/>
                          </a:solidFill>
                          <a:effectLst/>
                          <a:latin typeface="Tahoma"/>
                          <a:ea typeface="Times New Roman"/>
                          <a:cs typeface="+mn-cs"/>
                        </a:rPr>
                        <a:t>چک شماره  .................................. مورخ ...................... بانک ............................... حساب </a:t>
                      </a:r>
                      <a:r>
                        <a:rPr lang="fa-IR" sz="1600" dirty="0" smtClean="0">
                          <a:solidFill>
                            <a:srgbClr val="333333"/>
                          </a:solidFill>
                          <a:effectLst/>
                          <a:latin typeface="Tahoma"/>
                          <a:ea typeface="Times New Roman"/>
                          <a:cs typeface="+mn-cs"/>
                        </a:rPr>
                        <a:t>جاري </a:t>
                      </a:r>
                      <a:r>
                        <a:rPr lang="fa-IR" sz="1600" dirty="0">
                          <a:solidFill>
                            <a:srgbClr val="333333"/>
                          </a:solidFill>
                          <a:effectLst/>
                          <a:latin typeface="Tahoma"/>
                          <a:ea typeface="Times New Roman"/>
                          <a:cs typeface="+mn-cs"/>
                        </a:rPr>
                        <a:t>شماره ................................... به </a:t>
                      </a:r>
                      <a:r>
                        <a:rPr lang="fa-IR" sz="1600" dirty="0" smtClean="0">
                          <a:solidFill>
                            <a:srgbClr val="333333"/>
                          </a:solidFill>
                          <a:effectLst/>
                          <a:latin typeface="Tahoma"/>
                          <a:ea typeface="Times New Roman"/>
                          <a:cs typeface="+mn-cs"/>
                        </a:rPr>
                        <a:t>اينجانب </a:t>
                      </a:r>
                      <a:r>
                        <a:rPr lang="fa-IR" sz="1600" dirty="0">
                          <a:solidFill>
                            <a:srgbClr val="333333"/>
                          </a:solidFill>
                          <a:effectLst/>
                          <a:latin typeface="Tahoma"/>
                          <a:ea typeface="Times New Roman"/>
                          <a:cs typeface="+mn-cs"/>
                        </a:rPr>
                        <a:t>(نام و نام </a:t>
                      </a:r>
                      <a:r>
                        <a:rPr lang="fa-IR" sz="1600" dirty="0" smtClean="0">
                          <a:solidFill>
                            <a:srgbClr val="333333"/>
                          </a:solidFill>
                          <a:effectLst/>
                          <a:latin typeface="Tahoma"/>
                          <a:ea typeface="Times New Roman"/>
                          <a:cs typeface="+mn-cs"/>
                        </a:rPr>
                        <a:t>خانوادگي) </a:t>
                      </a:r>
                      <a:r>
                        <a:rPr lang="fa-IR" sz="1600" dirty="0">
                          <a:solidFill>
                            <a:srgbClr val="333333"/>
                          </a:solidFill>
                          <a:effectLst/>
                          <a:latin typeface="Tahoma"/>
                          <a:ea typeface="Times New Roman"/>
                          <a:cs typeface="+mn-cs"/>
                        </a:rPr>
                        <a:t>........................... </a:t>
                      </a:r>
                      <a:r>
                        <a:rPr lang="fa-IR" sz="1600" dirty="0" smtClean="0">
                          <a:solidFill>
                            <a:srgbClr val="333333"/>
                          </a:solidFill>
                          <a:effectLst/>
                          <a:latin typeface="Tahoma"/>
                          <a:ea typeface="Times New Roman"/>
                          <a:cs typeface="+mn-cs"/>
                        </a:rPr>
                        <a:t>تحويل </a:t>
                      </a:r>
                      <a:r>
                        <a:rPr lang="fa-IR" sz="1600" dirty="0">
                          <a:solidFill>
                            <a:srgbClr val="333333"/>
                          </a:solidFill>
                          <a:effectLst/>
                          <a:latin typeface="Tahoma"/>
                          <a:ea typeface="Times New Roman"/>
                          <a:cs typeface="+mn-cs"/>
                        </a:rPr>
                        <a:t>شد.</a:t>
                      </a:r>
                      <a:endParaRPr lang="en-US" sz="1400" dirty="0">
                        <a:effectLst/>
                        <a:latin typeface="Calibri"/>
                        <a:ea typeface="Calibri"/>
                        <a:cs typeface="+mn-cs"/>
                      </a:endParaRPr>
                    </a:p>
                    <a:p>
                      <a:pPr algn="just" rtl="1">
                        <a:lnSpc>
                          <a:spcPct val="115000"/>
                        </a:lnSpc>
                        <a:spcAft>
                          <a:spcPts val="800"/>
                        </a:spcAft>
                      </a:pPr>
                      <a:r>
                        <a:rPr lang="fa-IR" sz="1600" dirty="0">
                          <a:solidFill>
                            <a:srgbClr val="333333"/>
                          </a:solidFill>
                          <a:effectLst/>
                          <a:latin typeface="Tahoma"/>
                          <a:ea typeface="Times New Roman"/>
                          <a:cs typeface="+mn-cs"/>
                        </a:rPr>
                        <a:t>                                                                            مهر و امضاء </a:t>
                      </a:r>
                      <a:r>
                        <a:rPr lang="fa-IR" sz="1600" dirty="0" smtClean="0">
                          <a:solidFill>
                            <a:srgbClr val="333333"/>
                          </a:solidFill>
                          <a:effectLst/>
                          <a:latin typeface="Tahoma"/>
                          <a:ea typeface="Times New Roman"/>
                          <a:cs typeface="+mn-cs"/>
                        </a:rPr>
                        <a:t>دريافت </a:t>
                      </a:r>
                      <a:r>
                        <a:rPr lang="fa-IR" sz="1600" dirty="0">
                          <a:solidFill>
                            <a:srgbClr val="333333"/>
                          </a:solidFill>
                          <a:effectLst/>
                          <a:latin typeface="Tahoma"/>
                          <a:ea typeface="Times New Roman"/>
                          <a:cs typeface="+mn-cs"/>
                        </a:rPr>
                        <a:t>کننده چک</a:t>
                      </a:r>
                      <a:endParaRPr lang="en-US" sz="1400" dirty="0">
                        <a:effectLst/>
                        <a:latin typeface="Calibri"/>
                        <a:ea typeface="Calibri"/>
                        <a:cs typeface="+mn-cs"/>
                      </a:endParaRPr>
                    </a:p>
                    <a:p>
                      <a:pPr algn="just" rtl="1">
                        <a:lnSpc>
                          <a:spcPct val="115000"/>
                        </a:lnSpc>
                        <a:spcAft>
                          <a:spcPts val="800"/>
                        </a:spcAft>
                      </a:pPr>
                      <a:r>
                        <a:rPr lang="fa-IR" sz="1600" dirty="0">
                          <a:solidFill>
                            <a:srgbClr val="333333"/>
                          </a:solidFill>
                          <a:effectLst/>
                          <a:latin typeface="Tahoma"/>
                          <a:ea typeface="Times New Roman"/>
                          <a:cs typeface="+mn-cs"/>
                        </a:rPr>
                        <a:t> </a:t>
                      </a:r>
                      <a:endParaRPr lang="en-US" sz="1400" dirty="0">
                        <a:effectLst/>
                        <a:latin typeface="Calibri"/>
                        <a:ea typeface="Calibri"/>
                        <a:cs typeface="+mn-cs"/>
                      </a:endParaRPr>
                    </a:p>
                  </a:txBody>
                  <a:tcPr marL="58167" marR="58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4950042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7692" y="260648"/>
            <a:ext cx="8784976" cy="5493812"/>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5400" b="1" i="0" u="none" strike="noStrike" kern="1200" cap="none" spc="0" normalizeH="0" baseline="0" noProof="0" dirty="0" smtClean="0">
                <a:ln w="3175">
                  <a:solidFill>
                    <a:prstClr val="white"/>
                  </a:solidFill>
                </a:ln>
                <a:solidFill>
                  <a:prstClr val="black"/>
                </a:solidFill>
                <a:effectLst/>
                <a:uLnTx/>
                <a:uFillTx/>
                <a:latin typeface="Calibri" panose="020F0502020204030204"/>
                <a:ea typeface="+mn-ea"/>
                <a:cs typeface="2  Titr" pitchFamily="2" charset="-78"/>
              </a:rPr>
              <a:t>حمایت</a:t>
            </a:r>
            <a:r>
              <a:rPr kumimoji="0" lang="fa-IR" sz="5400" b="1" i="0" u="none" strike="noStrike" kern="1200" cap="none" spc="0" normalizeH="0" noProof="0" dirty="0" smtClean="0">
                <a:ln w="3175">
                  <a:solidFill>
                    <a:prstClr val="white"/>
                  </a:solidFill>
                </a:ln>
                <a:solidFill>
                  <a:prstClr val="black"/>
                </a:solidFill>
                <a:effectLst/>
                <a:uLnTx/>
                <a:uFillTx/>
                <a:latin typeface="Calibri" panose="020F0502020204030204"/>
                <a:ea typeface="+mn-ea"/>
                <a:cs typeface="2  Titr" pitchFamily="2" charset="-78"/>
              </a:rPr>
              <a:t> های سازمان تامین اجتماعی</a:t>
            </a:r>
            <a:endParaRPr kumimoji="0" lang="fa-IR" sz="5400" b="1" i="0" u="none" strike="noStrike" kern="1200" cap="none" spc="0" normalizeH="0" baseline="0" noProof="0" dirty="0">
              <a:ln w="3175">
                <a:solidFill>
                  <a:prstClr val="white"/>
                </a:solidFill>
              </a:ln>
              <a:solidFill>
                <a:prstClr val="black"/>
              </a:solidFill>
              <a:effectLst/>
              <a:uLnTx/>
              <a:uFillTx/>
              <a:latin typeface="Calibri" panose="020F0502020204030204"/>
              <a:ea typeface="+mn-ea"/>
              <a:cs typeface="2  Titr" pitchFamily="2" charset="-78"/>
            </a:endParaRPr>
          </a:p>
          <a:p>
            <a:pPr marL="795337" marR="0" lvl="0" indent="-342900" algn="r" defTabSz="914400" rtl="1" eaLnBrk="1" fontAlgn="auto" latinLnBrk="0" hangingPunct="1">
              <a:lnSpc>
                <a:spcPct val="150000"/>
              </a:lnSpc>
              <a:spcBef>
                <a:spcPts val="0"/>
              </a:spcBef>
              <a:spcAft>
                <a:spcPts val="0"/>
              </a:spcAft>
              <a:buClrTx/>
              <a:buSzTx/>
              <a:buFontTx/>
              <a:buAutoNum type="arabicPeriod"/>
              <a:tabLst>
                <a:tab pos="268288" algn="l"/>
              </a:tabLst>
              <a:defRPr/>
            </a:pPr>
            <a:r>
              <a:rPr kumimoji="0" lang="fa-IR" sz="1800" i="0" u="none" strike="noStrike" kern="1200" cap="none" spc="0" normalizeH="0" baseline="0" noProof="0" dirty="0" smtClean="0">
                <a:ln>
                  <a:noFill/>
                </a:ln>
                <a:solidFill>
                  <a:prstClr val="black"/>
                </a:solidFill>
                <a:effectLst/>
                <a:uLnTx/>
                <a:uFillTx/>
                <a:latin typeface="2  Nazanin"/>
              </a:rPr>
              <a:t>حمایت دربرابر</a:t>
            </a:r>
            <a:r>
              <a:rPr kumimoji="0" lang="fa-IR" sz="1800" i="0" u="none" strike="noStrike" kern="1200" cap="none" spc="0" normalizeH="0" noProof="0" dirty="0" smtClean="0">
                <a:ln>
                  <a:noFill/>
                </a:ln>
                <a:solidFill>
                  <a:prstClr val="black"/>
                </a:solidFill>
                <a:effectLst/>
                <a:uLnTx/>
                <a:uFillTx/>
                <a:latin typeface="2  Nazanin"/>
              </a:rPr>
              <a:t> حوادث وبیماری ها</a:t>
            </a:r>
          </a:p>
          <a:p>
            <a:pPr marL="795337" marR="0" lvl="0" indent="-342900" algn="r" defTabSz="914400" rtl="1" eaLnBrk="1" fontAlgn="auto" latinLnBrk="0" hangingPunct="1">
              <a:lnSpc>
                <a:spcPct val="150000"/>
              </a:lnSpc>
              <a:spcBef>
                <a:spcPts val="0"/>
              </a:spcBef>
              <a:spcAft>
                <a:spcPts val="0"/>
              </a:spcAft>
              <a:buClrTx/>
              <a:buSzTx/>
              <a:buFontTx/>
              <a:buAutoNum type="arabicPeriod"/>
              <a:tabLst>
                <a:tab pos="268288" algn="l"/>
              </a:tabLst>
              <a:defRPr/>
            </a:pPr>
            <a:r>
              <a:rPr kumimoji="0" lang="fa-IR" sz="1800" i="0" u="none" strike="noStrike" kern="1200" cap="none" spc="0" normalizeH="0" baseline="0" noProof="0" dirty="0" smtClean="0">
                <a:ln>
                  <a:noFill/>
                </a:ln>
                <a:solidFill>
                  <a:prstClr val="black"/>
                </a:solidFill>
                <a:effectLst/>
                <a:uLnTx/>
                <a:uFillTx/>
                <a:latin typeface="2  Nazanin"/>
              </a:rPr>
              <a:t>پرداخت</a:t>
            </a:r>
            <a:r>
              <a:rPr kumimoji="0" lang="fa-IR" sz="1800" i="0" u="none" strike="noStrike" kern="1200" cap="none" spc="0" normalizeH="0" noProof="0" dirty="0" smtClean="0">
                <a:ln>
                  <a:noFill/>
                </a:ln>
                <a:solidFill>
                  <a:prstClr val="black"/>
                </a:solidFill>
                <a:effectLst/>
                <a:uLnTx/>
                <a:uFillTx/>
                <a:latin typeface="2  Nazanin"/>
              </a:rPr>
              <a:t> غرامت دستمزد ایام بیماری</a:t>
            </a:r>
          </a:p>
          <a:p>
            <a:pPr marL="795337" marR="0" lvl="0" indent="-342900" algn="r" defTabSz="914400" rtl="1" eaLnBrk="1" fontAlgn="auto" latinLnBrk="0" hangingPunct="1">
              <a:lnSpc>
                <a:spcPct val="150000"/>
              </a:lnSpc>
              <a:spcBef>
                <a:spcPts val="0"/>
              </a:spcBef>
              <a:spcAft>
                <a:spcPts val="0"/>
              </a:spcAft>
              <a:buClrTx/>
              <a:buSzTx/>
              <a:buFontTx/>
              <a:buAutoNum type="arabicPeriod"/>
              <a:tabLst>
                <a:tab pos="268288" algn="l"/>
              </a:tabLst>
              <a:defRPr/>
            </a:pPr>
            <a:r>
              <a:rPr lang="fa-IR" baseline="0" dirty="0" smtClean="0">
                <a:solidFill>
                  <a:prstClr val="black"/>
                </a:solidFill>
                <a:latin typeface="2  Nazanin"/>
              </a:rPr>
              <a:t>پرداخت</a:t>
            </a:r>
            <a:r>
              <a:rPr lang="fa-IR" dirty="0" smtClean="0">
                <a:solidFill>
                  <a:prstClr val="black"/>
                </a:solidFill>
                <a:latin typeface="2  Nazanin"/>
              </a:rPr>
              <a:t> غرامت دستمزد ایام بارداری</a:t>
            </a:r>
          </a:p>
          <a:p>
            <a:pPr marL="795337" marR="0" lvl="0" indent="-342900" algn="r" defTabSz="914400" rtl="1" eaLnBrk="1" fontAlgn="auto" latinLnBrk="0" hangingPunct="1">
              <a:lnSpc>
                <a:spcPct val="150000"/>
              </a:lnSpc>
              <a:spcBef>
                <a:spcPts val="0"/>
              </a:spcBef>
              <a:spcAft>
                <a:spcPts val="0"/>
              </a:spcAft>
              <a:buClrTx/>
              <a:buSzTx/>
              <a:buFontTx/>
              <a:buAutoNum type="arabicPeriod"/>
              <a:tabLst>
                <a:tab pos="268288" algn="l"/>
              </a:tabLst>
              <a:defRPr/>
            </a:pPr>
            <a:r>
              <a:rPr kumimoji="0" lang="fa-IR" sz="1800" i="0" u="none" strike="noStrike" kern="1200" cap="none" spc="0" normalizeH="0" baseline="0" noProof="0" dirty="0" smtClean="0">
                <a:ln>
                  <a:noFill/>
                </a:ln>
                <a:solidFill>
                  <a:prstClr val="black"/>
                </a:solidFill>
                <a:effectLst/>
                <a:uLnTx/>
                <a:uFillTx/>
                <a:latin typeface="2  Nazanin"/>
              </a:rPr>
              <a:t>پرداخت</a:t>
            </a:r>
            <a:r>
              <a:rPr kumimoji="0" lang="fa-IR" sz="1800" i="0" u="none" strike="noStrike" kern="1200" cap="none" spc="0" normalizeH="0" noProof="0" dirty="0" smtClean="0">
                <a:ln>
                  <a:noFill/>
                </a:ln>
                <a:solidFill>
                  <a:prstClr val="black"/>
                </a:solidFill>
                <a:effectLst/>
                <a:uLnTx/>
                <a:uFillTx/>
                <a:latin typeface="2  Nazanin"/>
              </a:rPr>
              <a:t> مستمری از کار افتادگی (کلی وجزئی)</a:t>
            </a:r>
          </a:p>
          <a:p>
            <a:pPr marL="795337" marR="0" lvl="0" indent="-342900" algn="r" defTabSz="914400" rtl="1" eaLnBrk="1" fontAlgn="auto" latinLnBrk="0" hangingPunct="1">
              <a:lnSpc>
                <a:spcPct val="150000"/>
              </a:lnSpc>
              <a:spcBef>
                <a:spcPts val="0"/>
              </a:spcBef>
              <a:spcAft>
                <a:spcPts val="0"/>
              </a:spcAft>
              <a:buClrTx/>
              <a:buSzTx/>
              <a:buFontTx/>
              <a:buAutoNum type="arabicPeriod"/>
              <a:tabLst>
                <a:tab pos="268288" algn="l"/>
              </a:tabLst>
              <a:defRPr/>
            </a:pPr>
            <a:r>
              <a:rPr lang="fa-IR" baseline="0" dirty="0" smtClean="0">
                <a:solidFill>
                  <a:prstClr val="black"/>
                </a:solidFill>
                <a:latin typeface="2  Nazanin"/>
              </a:rPr>
              <a:t>پرداخت</a:t>
            </a:r>
            <a:r>
              <a:rPr lang="fa-IR" dirty="0" smtClean="0">
                <a:solidFill>
                  <a:prstClr val="black"/>
                </a:solidFill>
                <a:latin typeface="2  Nazanin"/>
              </a:rPr>
              <a:t> مستمری باز نشستگی</a:t>
            </a:r>
          </a:p>
          <a:p>
            <a:pPr marL="795337" marR="0" lvl="0" indent="-342900" algn="r" defTabSz="914400" rtl="1" eaLnBrk="1" fontAlgn="auto" latinLnBrk="0" hangingPunct="1">
              <a:lnSpc>
                <a:spcPct val="150000"/>
              </a:lnSpc>
              <a:spcBef>
                <a:spcPts val="0"/>
              </a:spcBef>
              <a:spcAft>
                <a:spcPts val="0"/>
              </a:spcAft>
              <a:buClrTx/>
              <a:buSzTx/>
              <a:buFontTx/>
              <a:buAutoNum type="arabicPeriod"/>
              <a:tabLst>
                <a:tab pos="268288" algn="l"/>
              </a:tabLst>
              <a:defRPr/>
            </a:pPr>
            <a:r>
              <a:rPr kumimoji="0" lang="fa-IR" sz="1800" i="0" u="none" strike="noStrike" kern="1200" cap="none" spc="0" normalizeH="0" baseline="0" noProof="0" dirty="0" smtClean="0">
                <a:ln>
                  <a:noFill/>
                </a:ln>
                <a:solidFill>
                  <a:prstClr val="black"/>
                </a:solidFill>
                <a:effectLst/>
                <a:uLnTx/>
                <a:uFillTx/>
                <a:latin typeface="2  Nazanin"/>
              </a:rPr>
              <a:t>پرداخت</a:t>
            </a:r>
            <a:r>
              <a:rPr kumimoji="0" lang="fa-IR" sz="1800" i="0" u="none" strike="noStrike" kern="1200" cap="none" spc="0" normalizeH="0" noProof="0" dirty="0" smtClean="0">
                <a:ln>
                  <a:noFill/>
                </a:ln>
                <a:solidFill>
                  <a:prstClr val="black"/>
                </a:solidFill>
                <a:effectLst/>
                <a:uLnTx/>
                <a:uFillTx/>
                <a:latin typeface="2  Nazanin"/>
              </a:rPr>
              <a:t> مقرری بیمه بیکاری</a:t>
            </a:r>
          </a:p>
          <a:p>
            <a:pPr marL="795337" marR="0" lvl="0" indent="-342900" algn="r" defTabSz="914400" rtl="1" eaLnBrk="1" fontAlgn="auto" latinLnBrk="0" hangingPunct="1">
              <a:lnSpc>
                <a:spcPct val="150000"/>
              </a:lnSpc>
              <a:spcBef>
                <a:spcPts val="0"/>
              </a:spcBef>
              <a:spcAft>
                <a:spcPts val="0"/>
              </a:spcAft>
              <a:buClrTx/>
              <a:buSzTx/>
              <a:buFontTx/>
              <a:buAutoNum type="arabicPeriod"/>
              <a:tabLst>
                <a:tab pos="268288" algn="l"/>
              </a:tabLst>
              <a:defRPr/>
            </a:pPr>
            <a:r>
              <a:rPr lang="fa-IR" baseline="0" dirty="0" smtClean="0">
                <a:solidFill>
                  <a:prstClr val="black"/>
                </a:solidFill>
                <a:latin typeface="2  Nazanin"/>
              </a:rPr>
              <a:t>پرداخت</a:t>
            </a:r>
            <a:r>
              <a:rPr lang="fa-IR" dirty="0" smtClean="0">
                <a:solidFill>
                  <a:prstClr val="black"/>
                </a:solidFill>
                <a:latin typeface="2  Nazanin"/>
              </a:rPr>
              <a:t> غرامت نقص عضو</a:t>
            </a:r>
          </a:p>
          <a:p>
            <a:pPr marL="795337" marR="0" lvl="0" indent="-342900" algn="r" defTabSz="914400" rtl="1" eaLnBrk="1" fontAlgn="auto" latinLnBrk="0" hangingPunct="1">
              <a:lnSpc>
                <a:spcPct val="150000"/>
              </a:lnSpc>
              <a:spcBef>
                <a:spcPts val="0"/>
              </a:spcBef>
              <a:spcAft>
                <a:spcPts val="0"/>
              </a:spcAft>
              <a:buClrTx/>
              <a:buSzTx/>
              <a:buFontTx/>
              <a:buAutoNum type="arabicPeriod"/>
              <a:tabLst>
                <a:tab pos="268288" algn="l"/>
              </a:tabLst>
              <a:defRPr/>
            </a:pPr>
            <a:r>
              <a:rPr kumimoji="0" lang="fa-IR" sz="1800" i="0" u="none" strike="noStrike" kern="1200" cap="none" spc="0" normalizeH="0" baseline="0" noProof="0" dirty="0" smtClean="0">
                <a:ln>
                  <a:noFill/>
                </a:ln>
                <a:solidFill>
                  <a:prstClr val="black"/>
                </a:solidFill>
                <a:effectLst/>
                <a:uLnTx/>
                <a:uFillTx/>
                <a:latin typeface="2  Nazanin"/>
              </a:rPr>
              <a:t>پرداخت</a:t>
            </a:r>
            <a:r>
              <a:rPr kumimoji="0" lang="fa-IR" sz="1800" i="0" u="none" strike="noStrike" kern="1200" cap="none" spc="0" normalizeH="0" noProof="0" dirty="0" smtClean="0">
                <a:ln>
                  <a:noFill/>
                </a:ln>
                <a:solidFill>
                  <a:prstClr val="black"/>
                </a:solidFill>
                <a:effectLst/>
                <a:uLnTx/>
                <a:uFillTx/>
                <a:latin typeface="2  Nazanin"/>
              </a:rPr>
              <a:t> کمک هزینه کفن ودفن به بیمه شدگان متوفی</a:t>
            </a:r>
          </a:p>
          <a:p>
            <a:pPr marL="795337" marR="0" lvl="0" indent="-342900" algn="r" defTabSz="914400" rtl="1" eaLnBrk="1" fontAlgn="auto" latinLnBrk="0" hangingPunct="1">
              <a:lnSpc>
                <a:spcPct val="150000"/>
              </a:lnSpc>
              <a:spcBef>
                <a:spcPts val="0"/>
              </a:spcBef>
              <a:spcAft>
                <a:spcPts val="0"/>
              </a:spcAft>
              <a:buClrTx/>
              <a:buSzTx/>
              <a:buFontTx/>
              <a:buAutoNum type="arabicPeriod"/>
              <a:tabLst>
                <a:tab pos="268288" algn="l"/>
              </a:tabLst>
              <a:defRPr/>
            </a:pPr>
            <a:r>
              <a:rPr kumimoji="0" lang="fa-IR" sz="1800" i="0" u="none" strike="noStrike" kern="1200" cap="none" spc="0" normalizeH="0" baseline="0" noProof="0" dirty="0" smtClean="0">
                <a:ln>
                  <a:noFill/>
                </a:ln>
                <a:solidFill>
                  <a:prstClr val="black"/>
                </a:solidFill>
                <a:effectLst/>
                <a:uLnTx/>
                <a:uFillTx/>
                <a:latin typeface="2  Nazanin"/>
              </a:rPr>
              <a:t>پرداخت مستمری به بازماندگان واجد شرایط بیمه شده </a:t>
            </a:r>
            <a:r>
              <a:rPr lang="fa-IR" dirty="0" smtClean="0">
                <a:solidFill>
                  <a:prstClr val="black"/>
                </a:solidFill>
                <a:latin typeface="2  Nazanin"/>
              </a:rPr>
              <a:t>مت</a:t>
            </a:r>
            <a:r>
              <a:rPr kumimoji="0" lang="fa-IR" sz="1800" i="0" u="none" strike="noStrike" kern="1200" cap="none" spc="0" normalizeH="0" baseline="0" noProof="0" dirty="0" smtClean="0">
                <a:ln>
                  <a:noFill/>
                </a:ln>
                <a:solidFill>
                  <a:prstClr val="black"/>
                </a:solidFill>
                <a:effectLst/>
                <a:uLnTx/>
                <a:uFillTx/>
                <a:latin typeface="2  Nazanin"/>
              </a:rPr>
              <a:t>وفی</a:t>
            </a:r>
          </a:p>
          <a:p>
            <a:pPr marL="795337" marR="0" lvl="0" indent="-342900" algn="r" defTabSz="914400" rtl="1" eaLnBrk="1" fontAlgn="auto" latinLnBrk="0" hangingPunct="1">
              <a:lnSpc>
                <a:spcPct val="150000"/>
              </a:lnSpc>
              <a:spcBef>
                <a:spcPts val="0"/>
              </a:spcBef>
              <a:spcAft>
                <a:spcPts val="0"/>
              </a:spcAft>
              <a:buClrTx/>
              <a:buSzTx/>
              <a:buFontTx/>
              <a:buAutoNum type="arabicPeriod"/>
              <a:tabLst>
                <a:tab pos="268288" algn="l"/>
              </a:tabLst>
              <a:defRPr/>
            </a:pPr>
            <a:r>
              <a:rPr lang="fa-IR" dirty="0" smtClean="0">
                <a:solidFill>
                  <a:prstClr val="black"/>
                </a:solidFill>
                <a:latin typeface="2  Nazanin"/>
              </a:rPr>
              <a:t>کمک هزینه ازدواج وعائله مندی </a:t>
            </a:r>
            <a:endParaRPr kumimoji="0" lang="fa-IR" sz="1800" i="0" u="none" strike="noStrike" kern="1200" cap="none" spc="0" normalizeH="0" baseline="0" noProof="0" dirty="0" smtClean="0">
              <a:ln>
                <a:noFill/>
              </a:ln>
              <a:solidFill>
                <a:prstClr val="black"/>
              </a:solidFill>
              <a:effectLst/>
              <a:uLnTx/>
              <a:uFillTx/>
              <a:latin typeface="2  Nazanin"/>
            </a:endParaRPr>
          </a:p>
        </p:txBody>
      </p:sp>
    </p:spTree>
    <p:extLst>
      <p:ext uri="{BB962C8B-B14F-4D97-AF65-F5344CB8AC3E}">
        <p14:creationId xmlns:p14="http://schemas.microsoft.com/office/powerpoint/2010/main" val="143801018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7692" y="692696"/>
            <a:ext cx="9238844" cy="4662815"/>
          </a:xfrm>
          <a:prstGeom prst="rect">
            <a:avLst/>
          </a:prstGeom>
        </p:spPr>
        <p:txBody>
          <a:bodyPr wrap="square">
            <a:spAutoFit/>
          </a:bodyPr>
          <a:lstStyle/>
          <a:p>
            <a:pPr marL="720725" marR="0" lvl="0" indent="-268288" algn="just" defTabSz="914400" eaLnBrk="1" fontAlgn="auto" latinLnBrk="0" hangingPunct="1">
              <a:lnSpc>
                <a:spcPct val="150000"/>
              </a:lnSpc>
              <a:spcBef>
                <a:spcPts val="0"/>
              </a:spcBef>
              <a:spcAft>
                <a:spcPts val="0"/>
              </a:spcAft>
              <a:buClrTx/>
              <a:buSzTx/>
              <a:buFontTx/>
              <a:buNone/>
              <a:tabLst>
                <a:tab pos="268288" algn="l"/>
              </a:tabLst>
              <a:defRPr/>
            </a:pPr>
            <a:r>
              <a:rPr kumimoji="0" lang="fa-IR" sz="1800" b="1" i="0" u="none" strike="noStrike" kern="1200" cap="none" spc="0" normalizeH="0" baseline="0" noProof="0" dirty="0" smtClean="0">
                <a:ln>
                  <a:noFill/>
                </a:ln>
                <a:solidFill>
                  <a:prstClr val="black"/>
                </a:solidFill>
                <a:effectLst/>
                <a:uLnTx/>
                <a:uFillTx/>
                <a:latin typeface="2  Nazanin"/>
                <a:cs typeface="Arial" panose="020B0604020202020204" pitchFamily="34" charset="0"/>
              </a:rPr>
              <a:t>غرامت دستمزد به وجوهی اطلاق می شود که درایام بارداری ،بیماری و عدم توانایی موقت،اشتغال به کار وعدم دریافت مزد یا حقوق به حکم این قانون به جای مزدو یا حقوق به بیمه شده پرداخت می شود.</a:t>
            </a:r>
          </a:p>
          <a:p>
            <a:pPr marL="720725" marR="0" lvl="0" indent="-268288" algn="just" defTabSz="914400" eaLnBrk="1" fontAlgn="auto" latinLnBrk="0" hangingPunct="1">
              <a:lnSpc>
                <a:spcPct val="150000"/>
              </a:lnSpc>
              <a:spcBef>
                <a:spcPts val="0"/>
              </a:spcBef>
              <a:spcAft>
                <a:spcPts val="0"/>
              </a:spcAft>
              <a:buClrTx/>
              <a:buSzTx/>
              <a:buFontTx/>
              <a:buNone/>
              <a:tabLst>
                <a:tab pos="268288" algn="l"/>
              </a:tabLst>
              <a:defRPr/>
            </a:pPr>
            <a:r>
              <a:rPr lang="fa-IR" b="1" noProof="0" dirty="0" smtClean="0">
                <a:solidFill>
                  <a:prstClr val="black"/>
                </a:solidFill>
                <a:latin typeface="2  Nazanin"/>
                <a:cs typeface="Arial" panose="020B0604020202020204" pitchFamily="34" charset="0"/>
              </a:rPr>
              <a:t>کمک هزینه ازدواج مبلغی است که طبق شرایط خاصی برای هزینه های ناشی از ازدواج به بیمه شده پرداخت گردد.کمک عائله مندی مبلغی است که طبق شرایط خاص در مقابل عائله مندی توسط کارفرما به شخص بیمه شده پرداخت می شود.</a:t>
            </a:r>
          </a:p>
          <a:p>
            <a:pPr marL="720725" marR="0" lvl="0" indent="-268288" algn="just" defTabSz="914400" eaLnBrk="1" fontAlgn="auto" latinLnBrk="0" hangingPunct="1">
              <a:lnSpc>
                <a:spcPct val="150000"/>
              </a:lnSpc>
              <a:spcBef>
                <a:spcPts val="0"/>
              </a:spcBef>
              <a:spcAft>
                <a:spcPts val="0"/>
              </a:spcAft>
              <a:buClrTx/>
              <a:buSzTx/>
              <a:buFontTx/>
              <a:buNone/>
              <a:tabLst>
                <a:tab pos="268288" algn="l"/>
              </a:tabLst>
              <a:defRPr/>
            </a:pPr>
            <a:r>
              <a:rPr lang="fa-IR" b="1" noProof="0" dirty="0" smtClean="0">
                <a:solidFill>
                  <a:prstClr val="black"/>
                </a:solidFill>
                <a:latin typeface="2  Nazanin"/>
                <a:cs typeface="Arial" panose="020B0604020202020204" pitchFamily="34" charset="0"/>
              </a:rPr>
              <a:t>از کار افتادگی کلی عبارت است از کاهش قدرت کار شخص بیمه شده به نحوی که نتواند با اشتغال به کار سابق یا کاردیگری بیش از یک سوم در آمد قبلی خود را به دست آورد.</a:t>
            </a:r>
          </a:p>
          <a:p>
            <a:pPr marL="720725" marR="0" lvl="0" indent="-268288" algn="just" defTabSz="914400" eaLnBrk="1" fontAlgn="auto" latinLnBrk="0" hangingPunct="1">
              <a:lnSpc>
                <a:spcPct val="150000"/>
              </a:lnSpc>
              <a:spcBef>
                <a:spcPts val="0"/>
              </a:spcBef>
              <a:spcAft>
                <a:spcPts val="0"/>
              </a:spcAft>
              <a:buClrTx/>
              <a:buSzTx/>
              <a:buFontTx/>
              <a:buNone/>
              <a:tabLst>
                <a:tab pos="268288" algn="l"/>
              </a:tabLst>
              <a:defRPr/>
            </a:pPr>
            <a:r>
              <a:rPr kumimoji="0" lang="fa-IR" sz="1800" b="1" i="0" u="none" strike="noStrike" kern="1200" cap="none" spc="0" normalizeH="0" baseline="0" dirty="0" smtClean="0">
                <a:ln>
                  <a:noFill/>
                </a:ln>
                <a:solidFill>
                  <a:prstClr val="black"/>
                </a:solidFill>
                <a:effectLst/>
                <a:uLnTx/>
                <a:uFillTx/>
                <a:latin typeface="2  Nazanin"/>
                <a:cs typeface="Arial" panose="020B0604020202020204" pitchFamily="34" charset="0"/>
              </a:rPr>
              <a:t>از</a:t>
            </a:r>
            <a:r>
              <a:rPr kumimoji="0" lang="fa-IR" sz="1800" b="1" i="0" u="none" strike="noStrike" kern="1200" cap="none" spc="0" normalizeH="0" dirty="0" smtClean="0">
                <a:ln>
                  <a:noFill/>
                </a:ln>
                <a:solidFill>
                  <a:prstClr val="black"/>
                </a:solidFill>
                <a:effectLst/>
                <a:uLnTx/>
                <a:uFillTx/>
                <a:latin typeface="2  Nazanin"/>
                <a:cs typeface="Arial" panose="020B0604020202020204" pitchFamily="34" charset="0"/>
              </a:rPr>
              <a:t> کار افتادگی جزئی عبارت است از کاهش قدرت کار بیمه شده به نحوی که با اشتغال به کارسابق یا کار دیگر فقط قسمتی از درآمد خود را به دست آورد.</a:t>
            </a:r>
          </a:p>
          <a:p>
            <a:pPr marL="720725" marR="0" lvl="0" indent="-268288" algn="just" defTabSz="914400" eaLnBrk="1" fontAlgn="auto" latinLnBrk="0" hangingPunct="1">
              <a:lnSpc>
                <a:spcPct val="150000"/>
              </a:lnSpc>
              <a:spcBef>
                <a:spcPts val="0"/>
              </a:spcBef>
              <a:spcAft>
                <a:spcPts val="0"/>
              </a:spcAft>
              <a:buClrTx/>
              <a:buSzTx/>
              <a:buFontTx/>
              <a:buNone/>
              <a:tabLst>
                <a:tab pos="268288" algn="l"/>
              </a:tabLst>
              <a:defRPr/>
            </a:pPr>
            <a:r>
              <a:rPr lang="fa-IR" b="1" baseline="0" noProof="0" dirty="0" smtClean="0">
                <a:solidFill>
                  <a:prstClr val="black"/>
                </a:solidFill>
                <a:latin typeface="2  Nazanin"/>
                <a:cs typeface="Arial" panose="020B0604020202020204" pitchFamily="34" charset="0"/>
              </a:rPr>
              <a:t>بازنشستگی</a:t>
            </a:r>
            <a:r>
              <a:rPr lang="fa-IR" b="1" noProof="0" dirty="0" smtClean="0">
                <a:solidFill>
                  <a:prstClr val="black"/>
                </a:solidFill>
                <a:latin typeface="2  Nazanin"/>
                <a:cs typeface="Arial" panose="020B0604020202020204" pitchFamily="34" charset="0"/>
              </a:rPr>
              <a:t> عبارت است از عدم اشتغال بیمه شده به کار به سبب رسیدن به سن باز نشستگی مقرر در این قانون.</a:t>
            </a:r>
          </a:p>
          <a:p>
            <a:pPr marL="720725" marR="0" lvl="0" indent="-268288" algn="just" defTabSz="914400" eaLnBrk="1" fontAlgn="auto" latinLnBrk="0" hangingPunct="1">
              <a:lnSpc>
                <a:spcPct val="150000"/>
              </a:lnSpc>
              <a:spcBef>
                <a:spcPts val="0"/>
              </a:spcBef>
              <a:spcAft>
                <a:spcPts val="0"/>
              </a:spcAft>
              <a:buClrTx/>
              <a:buSzTx/>
              <a:buFontTx/>
              <a:buNone/>
              <a:tabLst>
                <a:tab pos="268288" algn="l"/>
              </a:tabLst>
              <a:defRPr/>
            </a:pPr>
            <a:r>
              <a:rPr kumimoji="0" lang="fa-IR" sz="1800" b="1" i="0" u="none" strike="noStrike" kern="1200" cap="none" spc="0" normalizeH="0" baseline="0" dirty="0" smtClean="0">
                <a:ln>
                  <a:noFill/>
                </a:ln>
                <a:solidFill>
                  <a:prstClr val="black"/>
                </a:solidFill>
                <a:effectLst/>
                <a:uLnTx/>
                <a:uFillTx/>
                <a:latin typeface="2  Nazanin"/>
                <a:cs typeface="Arial" panose="020B0604020202020204" pitchFamily="34" charset="0"/>
              </a:rPr>
              <a:t>مشمولین</a:t>
            </a:r>
            <a:r>
              <a:rPr kumimoji="0" lang="fa-IR" sz="1800" b="1" i="0" u="none" strike="noStrike" kern="1200" cap="none" spc="0" normalizeH="0" dirty="0" smtClean="0">
                <a:ln>
                  <a:noFill/>
                </a:ln>
                <a:solidFill>
                  <a:prstClr val="black"/>
                </a:solidFill>
                <a:effectLst/>
                <a:uLnTx/>
                <a:uFillTx/>
                <a:latin typeface="2  Nazanin"/>
                <a:cs typeface="Arial" panose="020B0604020202020204" pitchFamily="34" charset="0"/>
              </a:rPr>
              <a:t> این قانون در صورت داشتن شرایط زیر حق استفاده از مستمری باز نشستگی را خواهند داشت:</a:t>
            </a:r>
            <a:endParaRPr kumimoji="0" lang="fa-IR" sz="1800" b="1" i="0" u="none" strike="noStrike" kern="1200" cap="none" spc="0" normalizeH="0" baseline="0" noProof="0" dirty="0">
              <a:ln>
                <a:noFill/>
              </a:ln>
              <a:solidFill>
                <a:prstClr val="black"/>
              </a:solidFill>
              <a:effectLst/>
              <a:uLnTx/>
              <a:uFillTx/>
              <a:latin typeface="2  Nazanin"/>
              <a:cs typeface="Arial" panose="020B0604020202020204" pitchFamily="34" charset="0"/>
            </a:endParaRPr>
          </a:p>
        </p:txBody>
      </p:sp>
    </p:spTree>
    <p:extLst>
      <p:ext uri="{BB962C8B-B14F-4D97-AF65-F5344CB8AC3E}">
        <p14:creationId xmlns:p14="http://schemas.microsoft.com/office/powerpoint/2010/main" val="191564723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7692" y="260648"/>
            <a:ext cx="8784976" cy="603697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fa-IR" sz="2000" b="1" i="0" u="none" strike="noStrike" kern="1200" cap="none" spc="0" normalizeH="0" baseline="0" noProof="0" dirty="0" smtClean="0">
              <a:ln w="3175">
                <a:solidFill>
                  <a:prstClr val="white"/>
                </a:solidFill>
              </a:ln>
              <a:solidFill>
                <a:prstClr val="black"/>
              </a:solidFill>
              <a:effectLst/>
              <a:uLnTx/>
              <a:uFillTx/>
              <a:latin typeface="Calibri" panose="020F0502020204030204"/>
              <a:ea typeface="+mn-ea"/>
              <a:cs typeface="2  Titr" pitchFamily="2" charset="-78"/>
            </a:endParaRPr>
          </a:p>
          <a:p>
            <a:pPr marL="720725" marR="0" lvl="0" indent="-268288" algn="r" defTabSz="914400" rtl="1" eaLnBrk="1" fontAlgn="auto" latinLnBrk="0" hangingPunct="1">
              <a:lnSpc>
                <a:spcPct val="150000"/>
              </a:lnSpc>
              <a:spcBef>
                <a:spcPts val="0"/>
              </a:spcBef>
              <a:spcAft>
                <a:spcPts val="0"/>
              </a:spcAft>
              <a:buClrTx/>
              <a:buSzTx/>
              <a:buFontTx/>
              <a:buNone/>
              <a:tabLst>
                <a:tab pos="268288" algn="l"/>
              </a:tabLst>
              <a:defRPr/>
            </a:pPr>
            <a:r>
              <a:rPr lang="fa-IR" sz="2000" dirty="0">
                <a:solidFill>
                  <a:prstClr val="black"/>
                </a:solidFill>
                <a:latin typeface="Calibri Light" panose="020F0302020204030204"/>
                <a:cs typeface="Arial" panose="020B0604020202020204" pitchFamily="34" charset="0"/>
              </a:rPr>
              <a:t>1</a:t>
            </a:r>
            <a:r>
              <a:rPr kumimoji="0" lang="fa-IR" sz="2000" i="0" u="none" strike="noStrike" kern="1200" cap="none" spc="0" normalizeH="0" baseline="0" noProof="0" dirty="0" smtClean="0">
                <a:ln>
                  <a:noFill/>
                </a:ln>
                <a:solidFill>
                  <a:prstClr val="black"/>
                </a:solidFill>
                <a:effectLst/>
                <a:uLnTx/>
                <a:uFillTx/>
                <a:latin typeface="Calibri Light" panose="020F0302020204030204"/>
                <a:cs typeface="Arial" panose="020B0604020202020204" pitchFamily="34" charset="0"/>
              </a:rPr>
              <a:t>.پرداخت حق بیمه حداقل </a:t>
            </a:r>
            <a:r>
              <a:rPr kumimoji="0" lang="fa-IR" sz="2000" b="1" i="0" u="sng" strike="noStrike" kern="1200" cap="none" spc="0" normalizeH="0" baseline="0" noProof="0" dirty="0" smtClean="0">
                <a:ln>
                  <a:noFill/>
                </a:ln>
                <a:solidFill>
                  <a:prstClr val="black"/>
                </a:solidFill>
                <a:effectLst/>
                <a:uLnTx/>
                <a:uFillTx/>
                <a:latin typeface="Calibri Light" panose="020F0302020204030204"/>
                <a:cs typeface="Arial" panose="020B0604020202020204" pitchFamily="34" charset="0"/>
              </a:rPr>
              <a:t>10 سال </a:t>
            </a:r>
            <a:r>
              <a:rPr kumimoji="0" lang="fa-IR" sz="2000" i="0" u="none" strike="noStrike" kern="1200" cap="none" spc="0" normalizeH="0" baseline="0" noProof="0" dirty="0" smtClean="0">
                <a:ln>
                  <a:noFill/>
                </a:ln>
                <a:solidFill>
                  <a:prstClr val="black"/>
                </a:solidFill>
                <a:effectLst/>
                <a:uLnTx/>
                <a:uFillTx/>
                <a:latin typeface="Calibri Light" panose="020F0302020204030204"/>
                <a:cs typeface="Arial" panose="020B0604020202020204" pitchFamily="34" charset="0"/>
              </a:rPr>
              <a:t>از تاریخ تقاضای باز نشستگی با داشتن</a:t>
            </a:r>
            <a:r>
              <a:rPr kumimoji="0" lang="fa-IR" sz="2000" i="0" u="none" strike="noStrike" kern="1200" cap="none" spc="0" normalizeH="0" noProof="0" dirty="0" smtClean="0">
                <a:ln>
                  <a:noFill/>
                </a:ln>
                <a:solidFill>
                  <a:prstClr val="black"/>
                </a:solidFill>
                <a:effectLst/>
                <a:uLnTx/>
                <a:uFillTx/>
                <a:latin typeface="Calibri Light" panose="020F0302020204030204"/>
                <a:cs typeface="Arial" panose="020B0604020202020204" pitchFamily="34" charset="0"/>
              </a:rPr>
              <a:t> </a:t>
            </a:r>
            <a:r>
              <a:rPr kumimoji="0" lang="fa-IR" sz="2000" b="1" i="0" u="sng" strike="noStrike" kern="1200" cap="none" spc="0" normalizeH="0" noProof="0" dirty="0" smtClean="0">
                <a:ln>
                  <a:noFill/>
                </a:ln>
                <a:solidFill>
                  <a:prstClr val="black"/>
                </a:solidFill>
                <a:effectLst/>
                <a:uLnTx/>
                <a:uFillTx/>
                <a:latin typeface="Calibri Light" panose="020F0302020204030204"/>
                <a:cs typeface="Arial" panose="020B0604020202020204" pitchFamily="34" charset="0"/>
              </a:rPr>
              <a:t>60 سال </a:t>
            </a:r>
            <a:r>
              <a:rPr kumimoji="0" lang="fa-IR" sz="2000" i="0" u="none" strike="noStrike" kern="1200" cap="none" spc="0" normalizeH="0" noProof="0" dirty="0" smtClean="0">
                <a:ln>
                  <a:noFill/>
                </a:ln>
                <a:solidFill>
                  <a:prstClr val="black"/>
                </a:solidFill>
                <a:effectLst/>
                <a:uLnTx/>
                <a:uFillTx/>
                <a:latin typeface="Calibri Light" panose="020F0302020204030204"/>
                <a:cs typeface="Arial" panose="020B0604020202020204" pitchFamily="34" charset="0"/>
              </a:rPr>
              <a:t>برای مردان و</a:t>
            </a:r>
            <a:r>
              <a:rPr kumimoji="0" lang="fa-IR" sz="2000" b="1" i="0" u="sng" strike="noStrike" kern="1200" cap="none" spc="0" normalizeH="0" noProof="0" dirty="0" smtClean="0">
                <a:ln>
                  <a:noFill/>
                </a:ln>
                <a:solidFill>
                  <a:prstClr val="black"/>
                </a:solidFill>
                <a:effectLst/>
                <a:uLnTx/>
                <a:uFillTx/>
                <a:latin typeface="Calibri Light" panose="020F0302020204030204"/>
                <a:cs typeface="Arial" panose="020B0604020202020204" pitchFamily="34" charset="0"/>
              </a:rPr>
              <a:t>50 سال </a:t>
            </a:r>
            <a:r>
              <a:rPr kumimoji="0" lang="fa-IR" sz="2000" i="0" u="none" strike="noStrike" kern="1200" cap="none" spc="0" normalizeH="0" noProof="0" dirty="0" smtClean="0">
                <a:ln>
                  <a:noFill/>
                </a:ln>
                <a:solidFill>
                  <a:prstClr val="black"/>
                </a:solidFill>
                <a:effectLst/>
                <a:uLnTx/>
                <a:uFillTx/>
                <a:latin typeface="Calibri Light" panose="020F0302020204030204"/>
                <a:cs typeface="Arial" panose="020B0604020202020204" pitchFamily="34" charset="0"/>
              </a:rPr>
              <a:t>برای زنان</a:t>
            </a:r>
          </a:p>
          <a:p>
            <a:pPr marL="720725" marR="0" lvl="0" indent="-268288" algn="r" defTabSz="914400" rtl="1" eaLnBrk="1" fontAlgn="auto" latinLnBrk="0" hangingPunct="1">
              <a:lnSpc>
                <a:spcPct val="150000"/>
              </a:lnSpc>
              <a:spcBef>
                <a:spcPts val="0"/>
              </a:spcBef>
              <a:spcAft>
                <a:spcPts val="0"/>
              </a:spcAft>
              <a:buClrTx/>
              <a:buSzTx/>
              <a:buFontTx/>
              <a:buNone/>
              <a:tabLst>
                <a:tab pos="268288" algn="l"/>
              </a:tabLst>
              <a:defRPr/>
            </a:pPr>
            <a:r>
              <a:rPr lang="fa-IR" sz="2000" noProof="0" dirty="0" smtClean="0">
                <a:solidFill>
                  <a:prstClr val="black"/>
                </a:solidFill>
                <a:latin typeface="Calibri Light" panose="020F0302020204030204"/>
                <a:cs typeface="Arial" panose="020B0604020202020204" pitchFamily="34" charset="0"/>
              </a:rPr>
              <a:t>2.بیمه شده ایی با سابقه </a:t>
            </a:r>
            <a:r>
              <a:rPr lang="fa-IR" sz="2000" b="1" u="sng" noProof="0" dirty="0" smtClean="0">
                <a:solidFill>
                  <a:prstClr val="black"/>
                </a:solidFill>
                <a:latin typeface="Calibri Light" panose="020F0302020204030204"/>
                <a:cs typeface="Arial" panose="020B0604020202020204" pitchFamily="34" charset="0"/>
              </a:rPr>
              <a:t>30 سال </a:t>
            </a:r>
            <a:r>
              <a:rPr lang="fa-IR" sz="2000" noProof="0" dirty="0" smtClean="0">
                <a:solidFill>
                  <a:prstClr val="black"/>
                </a:solidFill>
                <a:latin typeface="Calibri Light" panose="020F0302020204030204"/>
                <a:cs typeface="Arial" panose="020B0604020202020204" pitchFamily="34" charset="0"/>
              </a:rPr>
              <a:t>به شرط سن </a:t>
            </a:r>
            <a:r>
              <a:rPr lang="fa-IR" sz="2000" b="1" u="sng" noProof="0" dirty="0" smtClean="0">
                <a:solidFill>
                  <a:prstClr val="black"/>
                </a:solidFill>
                <a:latin typeface="Calibri Light" panose="020F0302020204030204"/>
                <a:cs typeface="Arial" panose="020B0604020202020204" pitchFamily="34" charset="0"/>
              </a:rPr>
              <a:t>50 سال </a:t>
            </a:r>
            <a:r>
              <a:rPr lang="fa-IR" sz="2000" noProof="0" dirty="0" smtClean="0">
                <a:solidFill>
                  <a:prstClr val="black"/>
                </a:solidFill>
                <a:latin typeface="Calibri Light" panose="020F0302020204030204"/>
                <a:cs typeface="Arial" panose="020B0604020202020204" pitchFamily="34" charset="0"/>
              </a:rPr>
              <a:t>برای مردان و</a:t>
            </a:r>
            <a:r>
              <a:rPr lang="fa-IR" sz="2000" b="1" u="sng" noProof="0" dirty="0" smtClean="0">
                <a:solidFill>
                  <a:prstClr val="black"/>
                </a:solidFill>
                <a:latin typeface="Calibri Light" panose="020F0302020204030204"/>
                <a:cs typeface="Arial" panose="020B0604020202020204" pitchFamily="34" charset="0"/>
              </a:rPr>
              <a:t>45 سال </a:t>
            </a:r>
            <a:r>
              <a:rPr lang="fa-IR" sz="2000" noProof="0" dirty="0" smtClean="0">
                <a:solidFill>
                  <a:prstClr val="black"/>
                </a:solidFill>
                <a:latin typeface="Calibri Light" panose="020F0302020204030204"/>
                <a:cs typeface="Arial" panose="020B0604020202020204" pitchFamily="34" charset="0"/>
              </a:rPr>
              <a:t>برای زنان</a:t>
            </a:r>
          </a:p>
          <a:p>
            <a:pPr marL="720725" marR="0" lvl="0" indent="-268288" algn="r" defTabSz="914400" rtl="1" eaLnBrk="1" fontAlgn="auto" latinLnBrk="0" hangingPunct="1">
              <a:lnSpc>
                <a:spcPct val="150000"/>
              </a:lnSpc>
              <a:spcBef>
                <a:spcPts val="0"/>
              </a:spcBef>
              <a:spcAft>
                <a:spcPts val="0"/>
              </a:spcAft>
              <a:buClrTx/>
              <a:buSzTx/>
              <a:buFontTx/>
              <a:buNone/>
              <a:tabLst>
                <a:tab pos="268288" algn="l"/>
              </a:tabLst>
              <a:defRPr/>
            </a:pPr>
            <a:r>
              <a:rPr kumimoji="0" lang="fa-IR" sz="2000" i="0" u="none" strike="noStrike" kern="1200" cap="none" spc="0" normalizeH="0" dirty="0" smtClean="0">
                <a:ln>
                  <a:noFill/>
                </a:ln>
                <a:solidFill>
                  <a:prstClr val="black"/>
                </a:solidFill>
                <a:effectLst/>
                <a:uLnTx/>
                <a:uFillTx/>
                <a:latin typeface="Calibri Light" panose="020F0302020204030204"/>
                <a:cs typeface="Arial" panose="020B0604020202020204" pitchFamily="34" charset="0"/>
              </a:rPr>
              <a:t>3.داشتن سن اشتغال </a:t>
            </a:r>
            <a:r>
              <a:rPr kumimoji="0" lang="fa-IR" sz="2000" b="1" i="0" u="sng" strike="noStrike" kern="1200" cap="none" spc="0" normalizeH="0" dirty="0" smtClean="0">
                <a:ln>
                  <a:noFill/>
                </a:ln>
                <a:solidFill>
                  <a:prstClr val="black"/>
                </a:solidFill>
                <a:effectLst/>
                <a:uLnTx/>
                <a:uFillTx/>
                <a:latin typeface="Calibri Light" panose="020F0302020204030204"/>
                <a:cs typeface="Arial" panose="020B0604020202020204" pitchFamily="34" charset="0"/>
              </a:rPr>
              <a:t>20 سال </a:t>
            </a:r>
            <a:r>
              <a:rPr kumimoji="0" lang="fa-IR" sz="2000" i="0" u="none" strike="noStrike" kern="1200" cap="none" spc="0" normalizeH="0" dirty="0" smtClean="0">
                <a:ln>
                  <a:noFill/>
                </a:ln>
                <a:solidFill>
                  <a:prstClr val="black"/>
                </a:solidFill>
                <a:effectLst/>
                <a:uLnTx/>
                <a:uFillTx/>
                <a:latin typeface="Calibri Light" panose="020F0302020204030204"/>
                <a:cs typeface="Arial" panose="020B0604020202020204" pitchFamily="34" charset="0"/>
              </a:rPr>
              <a:t>متوالی و</a:t>
            </a:r>
            <a:r>
              <a:rPr kumimoji="0" lang="fa-IR" sz="2000" b="1" i="0" u="sng" strike="noStrike" kern="1200" cap="none" spc="0" normalizeH="0" dirty="0" smtClean="0">
                <a:ln>
                  <a:noFill/>
                </a:ln>
                <a:solidFill>
                  <a:prstClr val="black"/>
                </a:solidFill>
                <a:effectLst/>
                <a:uLnTx/>
                <a:uFillTx/>
                <a:latin typeface="Calibri Light" panose="020F0302020204030204"/>
                <a:cs typeface="Arial" panose="020B0604020202020204" pitchFamily="34" charset="0"/>
              </a:rPr>
              <a:t>25 سال </a:t>
            </a:r>
            <a:r>
              <a:rPr kumimoji="0" lang="fa-IR" sz="2000" i="0" u="none" strike="noStrike" kern="1200" cap="none" spc="0" normalizeH="0" dirty="0" smtClean="0">
                <a:ln>
                  <a:noFill/>
                </a:ln>
                <a:solidFill>
                  <a:prstClr val="black"/>
                </a:solidFill>
                <a:effectLst/>
                <a:uLnTx/>
                <a:uFillTx/>
                <a:latin typeface="Calibri Light" panose="020F0302020204030204"/>
                <a:cs typeface="Arial" panose="020B0604020202020204" pitchFamily="34" charset="0"/>
              </a:rPr>
              <a:t>متناوب برای کارهای سخت وزیان آور (به ازای هر سال سابقه پرداخت حق بیمه </a:t>
            </a:r>
            <a:r>
              <a:rPr kumimoji="0" lang="fa-IR" sz="2000" b="1" i="0" u="sng" strike="noStrike" kern="1200" cap="none" spc="0" normalizeH="0" dirty="0" smtClean="0">
                <a:ln>
                  <a:noFill/>
                </a:ln>
                <a:solidFill>
                  <a:prstClr val="black"/>
                </a:solidFill>
                <a:effectLst/>
                <a:uLnTx/>
                <a:uFillTx/>
                <a:latin typeface="Calibri Light" panose="020F0302020204030204"/>
                <a:cs typeface="Arial" panose="020B0604020202020204" pitchFamily="34" charset="0"/>
              </a:rPr>
              <a:t>1.5 سال </a:t>
            </a:r>
            <a:r>
              <a:rPr kumimoji="0" lang="fa-IR" sz="2000" i="0" u="none" strike="noStrike" kern="1200" cap="none" spc="0" normalizeH="0" dirty="0" smtClean="0">
                <a:ln>
                  <a:noFill/>
                </a:ln>
                <a:solidFill>
                  <a:prstClr val="black"/>
                </a:solidFill>
                <a:effectLst/>
                <a:uLnTx/>
                <a:uFillTx/>
                <a:latin typeface="Calibri Light" panose="020F0302020204030204"/>
                <a:cs typeface="Arial" panose="020B0604020202020204" pitchFamily="34" charset="0"/>
              </a:rPr>
              <a:t>محاسبه می شود)</a:t>
            </a:r>
          </a:p>
          <a:p>
            <a:pPr marL="720725" marR="0" lvl="0" indent="-268288" algn="r" defTabSz="914400" rtl="1" eaLnBrk="1" fontAlgn="auto" latinLnBrk="0" hangingPunct="1">
              <a:lnSpc>
                <a:spcPct val="150000"/>
              </a:lnSpc>
              <a:spcBef>
                <a:spcPts val="0"/>
              </a:spcBef>
              <a:spcAft>
                <a:spcPts val="0"/>
              </a:spcAft>
              <a:buClrTx/>
              <a:buSzTx/>
              <a:buFontTx/>
              <a:buNone/>
              <a:tabLst>
                <a:tab pos="268288" algn="l"/>
              </a:tabLst>
              <a:defRPr/>
            </a:pPr>
            <a:r>
              <a:rPr lang="fa-IR" sz="2000" noProof="0" dirty="0" smtClean="0">
                <a:solidFill>
                  <a:prstClr val="black"/>
                </a:solidFill>
                <a:latin typeface="Calibri Light" panose="020F0302020204030204"/>
                <a:cs typeface="Arial" panose="020B0604020202020204" pitchFamily="34" charset="0"/>
              </a:rPr>
              <a:t>4.بیمه شده ایی با سابقه </a:t>
            </a:r>
            <a:r>
              <a:rPr lang="fa-IR" sz="2000" b="1" u="sng" noProof="0" dirty="0" smtClean="0">
                <a:solidFill>
                  <a:prstClr val="black"/>
                </a:solidFill>
                <a:latin typeface="Calibri Light" panose="020F0302020204030204"/>
                <a:cs typeface="Arial" panose="020B0604020202020204" pitchFamily="34" charset="0"/>
              </a:rPr>
              <a:t>35</a:t>
            </a:r>
            <a:r>
              <a:rPr lang="fa-IR" sz="2000" noProof="0" dirty="0" smtClean="0">
                <a:solidFill>
                  <a:prstClr val="black"/>
                </a:solidFill>
                <a:latin typeface="Calibri Light" panose="020F0302020204030204"/>
                <a:cs typeface="Arial" panose="020B0604020202020204" pitchFamily="34" charset="0"/>
              </a:rPr>
              <a:t> سال،بدون در نظر گرفتن شرایط سنی از مزایای بازنشستگی استفاده نمایند.</a:t>
            </a:r>
          </a:p>
          <a:p>
            <a:pPr marL="720725" marR="0" lvl="0" indent="-268288" algn="r" defTabSz="914400" rtl="1" eaLnBrk="1" fontAlgn="auto" latinLnBrk="0" hangingPunct="1">
              <a:lnSpc>
                <a:spcPct val="150000"/>
              </a:lnSpc>
              <a:spcBef>
                <a:spcPts val="0"/>
              </a:spcBef>
              <a:spcAft>
                <a:spcPts val="0"/>
              </a:spcAft>
              <a:buClrTx/>
              <a:buSzTx/>
              <a:buFontTx/>
              <a:buNone/>
              <a:tabLst>
                <a:tab pos="268288" algn="l"/>
              </a:tabLst>
              <a:defRPr/>
            </a:pPr>
            <a:r>
              <a:rPr lang="fa-IR" sz="2000" dirty="0" smtClean="0">
                <a:solidFill>
                  <a:prstClr val="black"/>
                </a:solidFill>
                <a:latin typeface="Calibri Light" panose="020F0302020204030204"/>
                <a:cs typeface="Arial" panose="020B0604020202020204" pitchFamily="34" charset="0"/>
              </a:rPr>
              <a:t>5.زنان با </a:t>
            </a:r>
            <a:r>
              <a:rPr lang="fa-IR" sz="2000" b="1" u="sng" dirty="0" smtClean="0">
                <a:solidFill>
                  <a:prstClr val="black"/>
                </a:solidFill>
                <a:latin typeface="Calibri Light" panose="020F0302020204030204"/>
                <a:cs typeface="Arial" panose="020B0604020202020204" pitchFamily="34" charset="0"/>
              </a:rPr>
              <a:t>20 سال </a:t>
            </a:r>
            <a:r>
              <a:rPr lang="fa-IR" sz="2000" dirty="0" smtClean="0">
                <a:solidFill>
                  <a:prstClr val="black"/>
                </a:solidFill>
                <a:latin typeface="Calibri Light" panose="020F0302020204030204"/>
                <a:cs typeface="Arial" panose="020B0604020202020204" pitchFamily="34" charset="0"/>
              </a:rPr>
              <a:t>سابقه کار به شرط داشتن </a:t>
            </a:r>
            <a:r>
              <a:rPr lang="fa-IR" sz="2000" b="1" u="sng" dirty="0" smtClean="0">
                <a:solidFill>
                  <a:prstClr val="black"/>
                </a:solidFill>
                <a:latin typeface="Calibri Light" panose="020F0302020204030204"/>
                <a:cs typeface="Arial" panose="020B0604020202020204" pitchFamily="34" charset="0"/>
              </a:rPr>
              <a:t>42 سال </a:t>
            </a:r>
            <a:r>
              <a:rPr lang="fa-IR" sz="2000" dirty="0" smtClean="0">
                <a:solidFill>
                  <a:prstClr val="black"/>
                </a:solidFill>
                <a:latin typeface="Calibri Light" panose="020F0302020204030204"/>
                <a:cs typeface="Arial" panose="020B0604020202020204" pitchFamily="34" charset="0"/>
              </a:rPr>
              <a:t>از </a:t>
            </a:r>
            <a:r>
              <a:rPr lang="fa-IR" sz="2000" b="1" u="sng" dirty="0" smtClean="0">
                <a:solidFill>
                  <a:prstClr val="black"/>
                </a:solidFill>
                <a:latin typeface="Calibri Light" panose="020F0302020204030204"/>
                <a:cs typeface="Arial" panose="020B0604020202020204" pitchFamily="34" charset="0"/>
              </a:rPr>
              <a:t>20 روز </a:t>
            </a:r>
            <a:r>
              <a:rPr lang="fa-IR" sz="2000" dirty="0" smtClean="0">
                <a:solidFill>
                  <a:prstClr val="black"/>
                </a:solidFill>
                <a:latin typeface="Calibri Light" panose="020F0302020204030204"/>
                <a:cs typeface="Arial" panose="020B0604020202020204" pitchFamily="34" charset="0"/>
              </a:rPr>
              <a:t>حقوق بازنشستگی استفاده نمایند.</a:t>
            </a:r>
          </a:p>
          <a:p>
            <a:pPr marL="720725" marR="0" lvl="0" indent="-268288" algn="r" defTabSz="914400" rtl="1" eaLnBrk="1" fontAlgn="auto" latinLnBrk="0" hangingPunct="1">
              <a:lnSpc>
                <a:spcPct val="150000"/>
              </a:lnSpc>
              <a:spcBef>
                <a:spcPts val="0"/>
              </a:spcBef>
              <a:spcAft>
                <a:spcPts val="0"/>
              </a:spcAft>
              <a:buClrTx/>
              <a:buSzTx/>
              <a:buFontTx/>
              <a:buNone/>
              <a:tabLst>
                <a:tab pos="268288" algn="l"/>
              </a:tabLst>
              <a:defRPr/>
            </a:pPr>
            <a:r>
              <a:rPr lang="fa-IR" sz="2000" noProof="0" dirty="0" smtClean="0">
                <a:solidFill>
                  <a:prstClr val="black"/>
                </a:solidFill>
                <a:latin typeface="Calibri Light" panose="020F0302020204030204"/>
                <a:cs typeface="Arial" panose="020B0604020202020204" pitchFamily="34" charset="0"/>
              </a:rPr>
              <a:t>6.به موجب ماده 10 قانون بیمه های اجتماعی کارگران ساختمان بیمه شده باید حداقل </a:t>
            </a:r>
            <a:r>
              <a:rPr lang="fa-IR" sz="2000" b="1" u="sng" noProof="0" dirty="0" smtClean="0">
                <a:solidFill>
                  <a:prstClr val="black"/>
                </a:solidFill>
                <a:latin typeface="Calibri Light" panose="020F0302020204030204"/>
                <a:cs typeface="Arial" panose="020B0604020202020204" pitchFamily="34" charset="0"/>
              </a:rPr>
              <a:t>35 سال </a:t>
            </a:r>
            <a:r>
              <a:rPr lang="fa-IR" sz="2000" noProof="0" dirty="0" smtClean="0">
                <a:solidFill>
                  <a:prstClr val="black"/>
                </a:solidFill>
                <a:latin typeface="Calibri Light" panose="020F0302020204030204"/>
                <a:cs typeface="Arial" panose="020B0604020202020204" pitchFamily="34" charset="0"/>
              </a:rPr>
              <a:t>سابقه  داشته باشند،و سایر بیمه شدگان تامین اجتماعی باید </a:t>
            </a:r>
            <a:r>
              <a:rPr lang="fa-IR" sz="2000" b="1" u="sng" noProof="0" dirty="0" smtClean="0">
                <a:solidFill>
                  <a:prstClr val="black"/>
                </a:solidFill>
                <a:latin typeface="Calibri Light" panose="020F0302020204030204"/>
                <a:cs typeface="Arial" panose="020B0604020202020204" pitchFamily="34" charset="0"/>
              </a:rPr>
              <a:t>30 سال </a:t>
            </a:r>
            <a:r>
              <a:rPr lang="fa-IR" sz="2000" noProof="0" dirty="0" smtClean="0">
                <a:solidFill>
                  <a:prstClr val="black"/>
                </a:solidFill>
                <a:latin typeface="Calibri Light" panose="020F0302020204030204"/>
                <a:cs typeface="Arial" panose="020B0604020202020204" pitchFamily="34" charset="0"/>
              </a:rPr>
              <a:t>سابقه کار داشته باشند تا بتوانند از </a:t>
            </a:r>
            <a:r>
              <a:rPr lang="fa-IR" sz="2000" b="1" u="sng" noProof="0" dirty="0" smtClean="0">
                <a:solidFill>
                  <a:prstClr val="black"/>
                </a:solidFill>
                <a:latin typeface="Calibri Light" panose="020F0302020204030204"/>
                <a:cs typeface="Arial" panose="020B0604020202020204" pitchFamily="34" charset="0"/>
              </a:rPr>
              <a:t>30 روز </a:t>
            </a:r>
            <a:r>
              <a:rPr lang="fa-IR" sz="2000" noProof="0" dirty="0" smtClean="0">
                <a:solidFill>
                  <a:prstClr val="black"/>
                </a:solidFill>
                <a:latin typeface="Calibri Light" panose="020F0302020204030204"/>
                <a:cs typeface="Arial" panose="020B0604020202020204" pitchFamily="34" charset="0"/>
              </a:rPr>
              <a:t>مستمری دریافت نمایند. </a:t>
            </a:r>
            <a:endParaRPr kumimoji="0" lang="fa-IR" sz="2000" i="0" u="none" strike="noStrike" kern="1200" cap="none" spc="0" normalizeH="0" noProof="0" dirty="0" smtClean="0">
              <a:ln>
                <a:noFill/>
              </a:ln>
              <a:solidFill>
                <a:prstClr val="black"/>
              </a:solidFill>
              <a:effectLst/>
              <a:uLnTx/>
              <a:uFillTx/>
              <a:latin typeface="Calibri Light" panose="020F0302020204030204"/>
              <a:cs typeface="Arial" panose="020B0604020202020204" pitchFamily="34" charset="0"/>
            </a:endParaRPr>
          </a:p>
          <a:p>
            <a:pPr marL="720725" marR="0" lvl="0" indent="-268288" algn="r" defTabSz="914400" rtl="1" eaLnBrk="1" fontAlgn="auto" latinLnBrk="0" hangingPunct="1">
              <a:lnSpc>
                <a:spcPct val="150000"/>
              </a:lnSpc>
              <a:spcBef>
                <a:spcPts val="0"/>
              </a:spcBef>
              <a:spcAft>
                <a:spcPts val="0"/>
              </a:spcAft>
              <a:buClrTx/>
              <a:buSzTx/>
              <a:buFontTx/>
              <a:buNone/>
              <a:tabLst>
                <a:tab pos="268288" algn="l"/>
              </a:tabLst>
              <a:defRPr/>
            </a:pPr>
            <a:endParaRPr kumimoji="0" lang="fa-IR" sz="2000" i="0" u="none" strike="noStrike" kern="1200" cap="none" spc="0" normalizeH="0" baseline="0" noProof="0" dirty="0">
              <a:ln>
                <a:noFill/>
              </a:ln>
              <a:solidFill>
                <a:prstClr val="black"/>
              </a:solidFill>
              <a:effectLst/>
              <a:uLnTx/>
              <a:uFillTx/>
              <a:latin typeface="Calibri Light" panose="020F0302020204030204"/>
              <a:cs typeface="Arial" panose="020B0604020202020204" pitchFamily="34" charset="0"/>
            </a:endParaRPr>
          </a:p>
        </p:txBody>
      </p:sp>
    </p:spTree>
    <p:extLst>
      <p:ext uri="{BB962C8B-B14F-4D97-AF65-F5344CB8AC3E}">
        <p14:creationId xmlns:p14="http://schemas.microsoft.com/office/powerpoint/2010/main" val="319007280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90707" y="332656"/>
            <a:ext cx="8629767" cy="4824536"/>
          </a:xfrm>
        </p:spPr>
        <p:txBody>
          <a:bodyPr>
            <a:noAutofit/>
          </a:bodyPr>
          <a:lstStyle/>
          <a:p>
            <a:pPr algn="r">
              <a:lnSpc>
                <a:spcPct val="150000"/>
              </a:lnSpc>
            </a:pPr>
            <a:r>
              <a:rPr lang="fa-IR" sz="2000" dirty="0">
                <a:cs typeface="+mn-cs"/>
              </a:rPr>
              <a:t>معمولاً قوانين کشورها همه مؤسسات اعم از خدماتي، بازرگاني و توليدي را ملزم نموده تا اطلاعات لازم در مورد تعداد کارکنان، حقوق و دستمزد و مزاياي مربوطه را همه ماهه به دستگاههاي ذي ربط همچون وزارت دارايي براي تعيين و وصول ماليات حقوق و سازمان تأمين اجتماعي براي وصول حق بيمه و ارائه خدمات ارسال دارند.متاسفانه يکي از اشکالاتي که در برخي مواقع براي بازنشستگي افراد در موسسات و شرکت ها به وجود مي آيد آن است که حق بيمه افراد کارگر به دليل عدم دقت لازم هرماهه به سازمان تامين اجتماعي فرستاده نمي شود که اين امرباعث آن مي شود که کارگر با سنوات کمتر از کارکرد خود بازنشسته شود و حق ايشان تضييع گردد لذا توجه به اين امر از آنجايي که حق الناس است، بسيار مهم بوده و بايد حسابدار يا دست اندرکاران، پاسخگوي عدم دقت خود باشند.</a:t>
            </a:r>
            <a:r>
              <a:rPr lang="en-US" sz="1800" dirty="0">
                <a:cs typeface="+mn-cs"/>
              </a:rPr>
              <a:t/>
            </a:r>
            <a:br>
              <a:rPr lang="en-US" sz="1800" dirty="0">
                <a:cs typeface="+mn-cs"/>
              </a:rPr>
            </a:br>
            <a:endParaRPr lang="fa-IR" sz="1800" dirty="0">
              <a:cs typeface="+mn-cs"/>
            </a:endParaRPr>
          </a:p>
        </p:txBody>
      </p:sp>
    </p:spTree>
    <p:extLst>
      <p:ext uri="{BB962C8B-B14F-4D97-AF65-F5344CB8AC3E}">
        <p14:creationId xmlns:p14="http://schemas.microsoft.com/office/powerpoint/2010/main" val="186044094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7692" y="260648"/>
            <a:ext cx="8784976" cy="5539978"/>
          </a:xfrm>
          <a:prstGeom prst="rect">
            <a:avLst/>
          </a:prstGeom>
        </p:spPr>
        <p:txBody>
          <a:bodyPr wrap="square">
            <a:spAutoFit/>
          </a:bodyPr>
          <a:lstStyle/>
          <a:p>
            <a:pPr>
              <a:lnSpc>
                <a:spcPct val="150000"/>
              </a:lnSpc>
            </a:pPr>
            <a:r>
              <a:rPr lang="fa-IR" sz="5400" b="1" dirty="0">
                <a:ln w="3175">
                  <a:solidFill>
                    <a:schemeClr val="bg1"/>
                  </a:solidFill>
                </a:ln>
                <a:cs typeface="2  Titr" pitchFamily="2" charset="-78"/>
              </a:rPr>
              <a:t>جرايم ناشي از عدم ارسال به موقع ليست حقوق و دستمزد</a:t>
            </a:r>
          </a:p>
          <a:p>
            <a:pPr>
              <a:lnSpc>
                <a:spcPct val="150000"/>
              </a:lnSpc>
            </a:pPr>
            <a:endParaRPr lang="fa-IR" sz="2000" b="1" dirty="0">
              <a:ln w="3175">
                <a:solidFill>
                  <a:schemeClr val="bg1"/>
                </a:solidFill>
              </a:ln>
              <a:cs typeface="2  Titr" pitchFamily="2" charset="-78"/>
            </a:endParaRPr>
          </a:p>
          <a:p>
            <a:pPr marL="720725" indent="-268288">
              <a:lnSpc>
                <a:spcPct val="150000"/>
              </a:lnSpc>
              <a:tabLst>
                <a:tab pos="268288" algn="l"/>
              </a:tabLst>
            </a:pPr>
            <a:r>
              <a:rPr lang="fa-IR" b="1" dirty="0">
                <a:latin typeface="+mj-lt"/>
                <a:ea typeface="+mj-ea"/>
              </a:rPr>
              <a:t>1.  درصورتي که کارفرمايان از تنظيم و ارسال ليست حقوق و دستمزذ بيمه شدگان حداکثر تا پايان آخرين روز ماه بعد خودداري کنند ملزم به پرداخت جريمه نقدي به ميزان ده درصد (10%) همان ماه خواهند بود </a:t>
            </a:r>
          </a:p>
          <a:p>
            <a:pPr marL="720725" indent="-268288">
              <a:lnSpc>
                <a:spcPct val="150000"/>
              </a:lnSpc>
              <a:tabLst>
                <a:tab pos="268288" algn="l"/>
              </a:tabLst>
            </a:pPr>
            <a:r>
              <a:rPr lang="fa-IR" b="1" dirty="0">
                <a:latin typeface="+mj-lt"/>
                <a:ea typeface="+mj-ea"/>
              </a:rPr>
              <a:t>2.  ما به التفاوت ناشي از مقايسه ليستهاي ارسالي کارفرما و بارزسيهاي انجام گرفته (کارگاهي و دفاتر قانوني) در ماههايي که کارفرما ليست را در مهلت مقرر ارسال داشته است مشمول جريمه عدم ارسال ليست نمي گردد. بديهي است چنانچه کارفرما ليست برخي از ماهها را خارج از مهلت مقرر قانوني و با تاخير ارسال نموده باشد منحصراً جريمه تاخير ليستهاي ارسال شده محاسبه و اخذ مي گردد.</a:t>
            </a:r>
          </a:p>
          <a:p>
            <a:pPr marL="720725" indent="-268288">
              <a:lnSpc>
                <a:spcPct val="150000"/>
              </a:lnSpc>
              <a:tabLst>
                <a:tab pos="268288" algn="l"/>
              </a:tabLst>
            </a:pPr>
            <a:r>
              <a:rPr lang="fa-IR" b="1" dirty="0">
                <a:latin typeface="+mj-lt"/>
                <a:ea typeface="+mj-ea"/>
              </a:rPr>
              <a:t>3.  درمورد آن دسته از کارفرمايان که بطور کلي از ارسال ليست کارکنان خود به سازمان امتناع و يا برخي از ماهها ليست ارسال نمي نمايند، مشمول جريمه عدم ارسال ليست به ميزان حق بيمه همان ماه طبق بازرسيهاي انجام شده مي باشند.</a:t>
            </a:r>
          </a:p>
        </p:txBody>
      </p:sp>
    </p:spTree>
    <p:extLst>
      <p:ext uri="{BB962C8B-B14F-4D97-AF65-F5344CB8AC3E}">
        <p14:creationId xmlns:p14="http://schemas.microsoft.com/office/powerpoint/2010/main" val="222921541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11560" y="404666"/>
            <a:ext cx="8148228" cy="5701561"/>
          </a:xfrm>
          <a:prstGeom prst="rect">
            <a:avLst/>
          </a:prstGeom>
        </p:spPr>
        <p:txBody>
          <a:bodyPr wrap="square">
            <a:spAutoFit/>
          </a:bodyPr>
          <a:lstStyle/>
          <a:p>
            <a:pPr>
              <a:lnSpc>
                <a:spcPct val="150000"/>
              </a:lnSpc>
            </a:pPr>
            <a:r>
              <a:rPr lang="fa-IR" sz="5400" b="1" dirty="0">
                <a:ln w="3175">
                  <a:solidFill>
                    <a:schemeClr val="bg1"/>
                  </a:solidFill>
                </a:ln>
                <a:cs typeface="2  Titr" pitchFamily="2" charset="-78"/>
              </a:rPr>
              <a:t>جرايم ناشي از تاخير پرداخت حق بيمه</a:t>
            </a:r>
          </a:p>
          <a:p>
            <a:pPr>
              <a:lnSpc>
                <a:spcPct val="150000"/>
              </a:lnSpc>
            </a:pPr>
            <a:endParaRPr lang="fa-IR" sz="900" b="1" dirty="0">
              <a:ln w="3175">
                <a:solidFill>
                  <a:schemeClr val="bg1"/>
                </a:solidFill>
              </a:ln>
              <a:cs typeface="2  Titr" pitchFamily="2" charset="-78"/>
            </a:endParaRPr>
          </a:p>
          <a:p>
            <a:pPr marL="538163" indent="-182563">
              <a:lnSpc>
                <a:spcPct val="150000"/>
              </a:lnSpc>
            </a:pPr>
            <a:r>
              <a:rPr lang="fa-IR" sz="2000" dirty="0">
                <a:latin typeface="+mj-lt"/>
                <a:ea typeface="+mj-ea"/>
              </a:rPr>
              <a:t>1.کارفرماياني که در موعد مقرر تمام يا قسمتي از حق بيمه مستند به ليست مربوط به هر ماه را پرداخت ننمايند علاوه بر تاديه اصل حق بيمه، ملزم به پرداخت جريمه نقدي به ميزان دو در صد (2%) تمام يا کسر بدهي قطعي پرداخت نشده  به ازاي هر ماه تاخير مي باشد.</a:t>
            </a:r>
          </a:p>
          <a:p>
            <a:pPr marL="538163" indent="-182563">
              <a:lnSpc>
                <a:spcPct val="150000"/>
              </a:lnSpc>
            </a:pPr>
            <a:r>
              <a:rPr lang="fa-IR" sz="2000" dirty="0">
                <a:latin typeface="+mj-lt"/>
                <a:ea typeface="+mj-ea"/>
              </a:rPr>
              <a:t>2.مانده بدهي هاي اعلام شده به کارفرمايان کارگاهها و پيمانکاران از تاريخ قطعيت، مشمول دو درصد جريمه ي تاخير تاديه ماهيانه خواهد بود.</a:t>
            </a:r>
          </a:p>
          <a:p>
            <a:pPr marL="538163" indent="-182563">
              <a:lnSpc>
                <a:spcPct val="150000"/>
              </a:lnSpc>
            </a:pPr>
            <a:r>
              <a:rPr lang="fa-IR" sz="2000" dirty="0">
                <a:latin typeface="+mj-lt"/>
                <a:ea typeface="+mj-ea"/>
              </a:rPr>
              <a:t>3.درصورت تقسيط بدهي چنانچه کارفرما هر يک از اقساط را تا سر رسيد قسط بعدي پرداخت نکند بدهي تبديل به حال شده و از تاريخ تبديل به حال، جريمه نقدي تاخير پرداخت حق بيمه نسبت به مانده بدهي به ميزان دو درصد(2%) به ازاي هر ماه تاخير محاسبه ميگردد و جرائم مطالبه شده قبلي نيز به نسبت مانده بدهي قابل وصول مي باشد. </a:t>
            </a:r>
          </a:p>
        </p:txBody>
      </p:sp>
    </p:spTree>
    <p:extLst>
      <p:ext uri="{BB962C8B-B14F-4D97-AF65-F5344CB8AC3E}">
        <p14:creationId xmlns:p14="http://schemas.microsoft.com/office/powerpoint/2010/main" val="322281414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11560" y="404666"/>
            <a:ext cx="8148228" cy="6093976"/>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fa-IR" sz="2000" dirty="0" smtClean="0">
                <a:solidFill>
                  <a:srgbClr val="002060"/>
                </a:solidFill>
                <a:latin typeface="Calibri Light" panose="020F0302020204030204"/>
                <a:cs typeface="Arial" panose="020B0604020202020204" pitchFamily="34" charset="0"/>
              </a:rPr>
              <a:t>مثال:</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اطلاعات</a:t>
            </a:r>
            <a:r>
              <a:rPr kumimoji="0" lang="fa-IR" sz="2000" b="0" i="0" u="none" strike="noStrike" kern="1200" cap="none" spc="0" normalizeH="0" noProof="0" dirty="0" smtClean="0">
                <a:ln>
                  <a:noFill/>
                </a:ln>
                <a:solidFill>
                  <a:prstClr val="black"/>
                </a:solidFill>
                <a:effectLst/>
                <a:uLnTx/>
                <a:uFillTx/>
                <a:latin typeface="Calibri Light" panose="020F0302020204030204"/>
                <a:ea typeface="+mn-ea"/>
                <a:cs typeface="Arial" panose="020B0604020202020204" pitchFamily="34" charset="0"/>
              </a:rPr>
              <a:t> آقای سعیدی در خرداد ماه 94 به شرح زیر می باشد</a:t>
            </a:r>
          </a:p>
          <a:p>
            <a:pPr marL="0" marR="0" lvl="0" indent="0" algn="r" defTabSz="914400" rtl="1" eaLnBrk="1" fontAlgn="auto" latinLnBrk="0" hangingPunct="1">
              <a:lnSpc>
                <a:spcPct val="150000"/>
              </a:lnSpc>
              <a:spcBef>
                <a:spcPts val="0"/>
              </a:spcBef>
              <a:spcAft>
                <a:spcPts val="0"/>
              </a:spcAft>
              <a:buClrTx/>
              <a:buSzTx/>
              <a:buFontTx/>
              <a:buNone/>
              <a:tabLst/>
              <a:defRPr/>
            </a:pPr>
            <a:r>
              <a:rPr lang="fa-IR" sz="2000" baseline="0" dirty="0" smtClean="0">
                <a:solidFill>
                  <a:prstClr val="black"/>
                </a:solidFill>
                <a:latin typeface="Calibri Light" panose="020F0302020204030204"/>
                <a:cs typeface="Arial" panose="020B0604020202020204" pitchFamily="34" charset="0"/>
              </a:rPr>
              <a:t>حق</a:t>
            </a:r>
            <a:r>
              <a:rPr lang="fa-IR" sz="2000" dirty="0" smtClean="0">
                <a:solidFill>
                  <a:prstClr val="black"/>
                </a:solidFill>
                <a:latin typeface="Calibri Light" panose="020F0302020204030204"/>
                <a:cs typeface="Arial" panose="020B0604020202020204" pitchFamily="34" charset="0"/>
              </a:rPr>
              <a:t> شغل:6.897.000 حق اولاد:700.000 خوار وبار:350.000 فوق العاده جذب:780.000</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حق المشاوره:3.400.000 پاداش نهضت سوادآموزی:180.000</a:t>
            </a:r>
          </a:p>
          <a:p>
            <a:pPr marL="0" marR="0" lvl="0" indent="0" algn="r" defTabSz="914400" rtl="1" eaLnBrk="1" fontAlgn="auto" latinLnBrk="0" hangingPunct="1">
              <a:lnSpc>
                <a:spcPct val="150000"/>
              </a:lnSpc>
              <a:spcBef>
                <a:spcPts val="0"/>
              </a:spcBef>
              <a:spcAft>
                <a:spcPts val="0"/>
              </a:spcAft>
              <a:buClrTx/>
              <a:buSzTx/>
              <a:buFontTx/>
              <a:buNone/>
              <a:tabLst/>
              <a:defRPr/>
            </a:pPr>
            <a:r>
              <a:rPr lang="fa-IR" sz="2000" dirty="0" smtClean="0">
                <a:solidFill>
                  <a:prstClr val="black"/>
                </a:solidFill>
                <a:latin typeface="Calibri Light" panose="020F0302020204030204"/>
                <a:cs typeface="Arial" panose="020B0604020202020204" pitchFamily="34" charset="0"/>
              </a:rPr>
              <a:t>مطلوب است الف)محاسبه بیمه سهم کارگر،سهم کارفرماوبیمه بیکاری؟</a:t>
            </a:r>
          </a:p>
          <a:p>
            <a:pPr marL="0" marR="0" lvl="0" indent="0" algn="r" defTabSz="914400" rtl="1" eaLnBrk="1" fontAlgn="auto" latinLnBrk="0" hangingPunct="1">
              <a:lnSpc>
                <a:spcPct val="150000"/>
              </a:lnSpc>
              <a:spcBef>
                <a:spcPts val="0"/>
              </a:spcBef>
              <a:spcAft>
                <a:spcPts val="0"/>
              </a:spcAft>
              <a:buClrTx/>
              <a:buSzTx/>
              <a:buFontTx/>
              <a:buNone/>
              <a:tabLst/>
              <a:defRPr/>
            </a:pPr>
            <a:r>
              <a:rPr lang="fa-IR" sz="2000" dirty="0" smtClean="0">
                <a:solidFill>
                  <a:prstClr val="black"/>
                </a:solidFill>
                <a:latin typeface="Calibri Light" panose="020F0302020204030204"/>
                <a:cs typeface="Arial" panose="020B0604020202020204" pitchFamily="34" charset="0"/>
              </a:rPr>
              <a:t>ب) خالص حقوق قابل پرداخت به آقای سعیدی؟</a:t>
            </a:r>
          </a:p>
          <a:p>
            <a:pPr marL="0" marR="0" lvl="0" indent="0" algn="l" defTabSz="914400" rtl="0" eaLnBrk="1" fontAlgn="auto" latinLnBrk="0" hangingPunct="1">
              <a:lnSpc>
                <a:spcPct val="150000"/>
              </a:lnSpc>
              <a:spcBef>
                <a:spcPts val="0"/>
              </a:spcBef>
              <a:spcAft>
                <a:spcPts val="0"/>
              </a:spcAft>
              <a:buClrTx/>
              <a:buSzTx/>
              <a:buFontTx/>
              <a:buNone/>
              <a:tabLst/>
              <a:defRPr/>
            </a:pPr>
            <a:r>
              <a:rPr lang="fa-IR" sz="2000" dirty="0" smtClean="0">
                <a:solidFill>
                  <a:prstClr val="black"/>
                </a:solidFill>
                <a:latin typeface="Calibri Light" panose="020F0302020204030204"/>
                <a:cs typeface="Arial" panose="020B0604020202020204" pitchFamily="34" charset="0"/>
              </a:rPr>
              <a:t>دستمزد مشمول بیمه  11.427.000=350.000+3.400.000+6.897.000+780.000</a:t>
            </a:r>
          </a:p>
          <a:p>
            <a:pPr marL="0" marR="0" lvl="0" indent="0" algn="l" defTabSz="914400" rtl="0" eaLnBrk="1" fontAlgn="auto" latinLnBrk="0" hangingPunct="1">
              <a:lnSpc>
                <a:spcPct val="150000"/>
              </a:lnSpc>
              <a:spcBef>
                <a:spcPts val="0"/>
              </a:spcBef>
              <a:spcAft>
                <a:spcPts val="0"/>
              </a:spcAft>
              <a:buClrTx/>
              <a:buSzTx/>
              <a:buFontTx/>
              <a:buNone/>
              <a:tabLst/>
              <a:defRPr/>
            </a:pPr>
            <a:r>
              <a:rPr lang="fa-IR" sz="2000" dirty="0" smtClean="0">
                <a:solidFill>
                  <a:prstClr val="black"/>
                </a:solidFill>
                <a:latin typeface="Calibri Light" panose="020F0302020204030204"/>
                <a:cs typeface="Arial" panose="020B0604020202020204" pitchFamily="34" charset="0"/>
              </a:rPr>
              <a:t>سهم کارگر             799.890=7%*11.427.000</a:t>
            </a:r>
          </a:p>
          <a:p>
            <a:pPr marL="0" marR="0" lvl="0" indent="0" algn="l" defTabSz="914400" rtl="0" eaLnBrk="1" fontAlgn="auto" latinLnBrk="0" hangingPunct="1">
              <a:lnSpc>
                <a:spcPct val="150000"/>
              </a:lnSpc>
              <a:spcBef>
                <a:spcPts val="0"/>
              </a:spcBef>
              <a:spcAft>
                <a:spcPts val="0"/>
              </a:spcAft>
              <a:buClrTx/>
              <a:buSzTx/>
              <a:buFontTx/>
              <a:buNone/>
              <a:tabLst/>
              <a:defRPr/>
            </a:pPr>
            <a:r>
              <a:rPr lang="fa-IR" sz="2000" dirty="0" smtClean="0">
                <a:solidFill>
                  <a:prstClr val="black"/>
                </a:solidFill>
                <a:latin typeface="Calibri Light" panose="020F0302020204030204"/>
                <a:cs typeface="Arial" panose="020B0604020202020204" pitchFamily="34" charset="0"/>
              </a:rPr>
              <a:t>سهم کارفرما      2.285.400=20%*11.427.000</a:t>
            </a:r>
          </a:p>
          <a:p>
            <a:pPr marL="0" marR="0" lvl="0" indent="0" algn="l" defTabSz="914400" rtl="0" eaLnBrk="1" fontAlgn="auto" latinLnBrk="0" hangingPunct="1">
              <a:lnSpc>
                <a:spcPct val="150000"/>
              </a:lnSpc>
              <a:spcBef>
                <a:spcPts val="0"/>
              </a:spcBef>
              <a:spcAft>
                <a:spcPts val="0"/>
              </a:spcAft>
              <a:buClrTx/>
              <a:buSzTx/>
              <a:buFontTx/>
              <a:buNone/>
              <a:tabLst/>
              <a:defRPr/>
            </a:pPr>
            <a:r>
              <a:rPr lang="fa-IR" sz="2000" dirty="0" smtClean="0">
                <a:solidFill>
                  <a:prstClr val="black"/>
                </a:solidFill>
                <a:latin typeface="Calibri Light" panose="020F0302020204030204"/>
                <a:cs typeface="Arial" panose="020B0604020202020204" pitchFamily="34" charset="0"/>
              </a:rPr>
              <a:t>سهم بیمه بیکاری      342.810=3%*11.427.000</a:t>
            </a:r>
          </a:p>
          <a:p>
            <a:pPr marL="0" marR="0" lvl="0" indent="0" algn="r" defTabSz="914400" eaLnBrk="1" fontAlgn="auto" latinLnBrk="0" hangingPunct="1">
              <a:lnSpc>
                <a:spcPct val="150000"/>
              </a:lnSpc>
              <a:spcBef>
                <a:spcPts val="0"/>
              </a:spcBef>
              <a:spcAft>
                <a:spcPts val="0"/>
              </a:spcAft>
              <a:buClrTx/>
              <a:buSzTx/>
              <a:buFontTx/>
              <a:buNone/>
              <a:tabLst/>
              <a:defRPr/>
            </a:pPr>
            <a:r>
              <a:rPr lang="fa-IR" sz="2000" dirty="0" smtClean="0">
                <a:solidFill>
                  <a:prstClr val="black"/>
                </a:solidFill>
                <a:latin typeface="Calibri Light" panose="020F0302020204030204"/>
                <a:cs typeface="Arial" panose="020B0604020202020204" pitchFamily="34" charset="0"/>
              </a:rPr>
              <a:t>مزایای غیر مشمول بیمه+حق بیمه کارگر-دستمزد مشمول بیمه=خالص حقوق قابل پرداخت</a:t>
            </a:r>
          </a:p>
          <a:p>
            <a:pPr marL="0" marR="0" lvl="0" indent="0" algn="l" defTabSz="914400" rtl="0" eaLnBrk="1" fontAlgn="auto" latinLnBrk="0" hangingPunct="1">
              <a:lnSpc>
                <a:spcPct val="150000"/>
              </a:lnSpc>
              <a:spcBef>
                <a:spcPts val="0"/>
              </a:spcBef>
              <a:spcAft>
                <a:spcPts val="0"/>
              </a:spcAft>
              <a:buClrTx/>
              <a:buSzTx/>
              <a:buFontTx/>
              <a:buNone/>
              <a:tabLst/>
              <a:defRPr/>
            </a:pPr>
            <a:r>
              <a:rPr lang="fa-IR" sz="2000" dirty="0" smtClean="0">
                <a:solidFill>
                  <a:prstClr val="black"/>
                </a:solidFill>
                <a:latin typeface="Calibri Light" panose="020F0302020204030204"/>
                <a:cs typeface="Arial" panose="020B0604020202020204" pitchFamily="34" charset="0"/>
              </a:rPr>
              <a:t>11.507.110=(180.000+700.000)+799.890-11.427.000</a:t>
            </a:r>
            <a:endParaRPr lang="fa-IR" sz="2000" dirty="0">
              <a:solidFill>
                <a:prstClr val="black"/>
              </a:solidFill>
              <a:latin typeface="Calibri Light" panose="020F0302020204030204"/>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fa-IR" sz="2000" dirty="0" smtClean="0">
              <a:solidFill>
                <a:prstClr val="black"/>
              </a:solidFill>
              <a:latin typeface="Calibri Light" panose="020F0302020204030204"/>
              <a:cs typeface="Arial" panose="020B0604020202020204" pitchFamily="34" charset="0"/>
            </a:endParaRPr>
          </a:p>
        </p:txBody>
      </p:sp>
    </p:spTree>
    <p:extLst>
      <p:ext uri="{BB962C8B-B14F-4D97-AF65-F5344CB8AC3E}">
        <p14:creationId xmlns:p14="http://schemas.microsoft.com/office/powerpoint/2010/main" val="327168260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11560" y="404666"/>
            <a:ext cx="8148228" cy="4247317"/>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srgbClr val="002060"/>
                </a:solidFill>
                <a:effectLst/>
                <a:uLnTx/>
                <a:uFillTx/>
                <a:latin typeface="Calibri Light" panose="020F0302020204030204"/>
                <a:ea typeface="+mn-ea"/>
                <a:cs typeface="Arial" panose="020B0604020202020204" pitchFamily="34" charset="0"/>
              </a:rPr>
              <a:t>مثال:</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اطلاعات آقای احمدی در اردیبهشت ماه 95 به شرح زیر می باشد</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حق شغل:4.850.000  فوق العتده شغل :3.350.000حق اولاد:700.000 حق عائله مندی:1.000.000 فوق العاده اشتغال خارج از مرکز:900.000 هزینه سفر:1.500.000</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مطلوب است الف)محاسبه حق بیمه بازنشستگی اقای احمدی وکار فرما؟</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دستمزد مشمول بیمه  9.100.000=900.000+3.350.000+4.850.000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حق بیمه بازنشستگی</a:t>
            </a:r>
            <a:r>
              <a:rPr kumimoji="0" lang="fa-IR" sz="2000" b="0" i="0" u="none" strike="noStrike" kern="1200" cap="none" spc="0" normalizeH="0" noProof="0" dirty="0" smtClean="0">
                <a:ln>
                  <a:noFill/>
                </a:ln>
                <a:solidFill>
                  <a:prstClr val="black"/>
                </a:solidFill>
                <a:effectLst/>
                <a:uLnTx/>
                <a:uFillTx/>
                <a:latin typeface="Calibri Light" panose="020F0302020204030204"/>
                <a:ea typeface="+mn-ea"/>
                <a:cs typeface="Arial" panose="020B0604020202020204" pitchFamily="34" charset="0"/>
              </a:rPr>
              <a:t> س</a:t>
            </a:r>
            <a:r>
              <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هم کارگر      </a:t>
            </a:r>
            <a:r>
              <a:rPr kumimoji="0" lang="fa-IR" sz="2000" b="0" i="0" u="none" strike="noStrike" kern="1200" cap="none" spc="0" normalizeH="0" noProof="0" dirty="0" smtClean="0">
                <a:ln>
                  <a:noFill/>
                </a:ln>
                <a:solidFill>
                  <a:prstClr val="black"/>
                </a:solidFill>
                <a:effectLst/>
                <a:uLnTx/>
                <a:uFillTx/>
                <a:latin typeface="Calibri Light" panose="020F0302020204030204"/>
                <a:ea typeface="+mn-ea"/>
                <a:cs typeface="Arial" panose="020B0604020202020204" pitchFamily="34" charset="0"/>
              </a:rPr>
              <a:t>                  </a:t>
            </a:r>
            <a:r>
              <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     819.000=9%*9.100.000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بیمه بازنشستگی سهم کارفرما</a:t>
            </a:r>
            <a:r>
              <a:rPr kumimoji="0" lang="fa-IR" sz="2000" b="0" i="0" u="none" strike="noStrike" kern="1200" cap="none" spc="0" normalizeH="0" noProof="0" dirty="0" smtClean="0">
                <a:ln>
                  <a:noFill/>
                </a:ln>
                <a:solidFill>
                  <a:prstClr val="black"/>
                </a:solidFill>
                <a:effectLst/>
                <a:uLnTx/>
                <a:uFillTx/>
                <a:latin typeface="Calibri Light" panose="020F0302020204030204"/>
                <a:ea typeface="+mn-ea"/>
                <a:cs typeface="Arial" panose="020B0604020202020204" pitchFamily="34" charset="0"/>
              </a:rPr>
              <a:t>                         1.228.500=13.5%*9.100.000</a:t>
            </a:r>
            <a:endPar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a-IR" sz="2000" b="0"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endParaRPr>
          </a:p>
        </p:txBody>
      </p:sp>
    </p:spTree>
    <p:extLst>
      <p:ext uri="{BB962C8B-B14F-4D97-AF65-F5344CB8AC3E}">
        <p14:creationId xmlns:p14="http://schemas.microsoft.com/office/powerpoint/2010/main" val="343780066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3528" y="0"/>
            <a:ext cx="8820472" cy="3393237"/>
          </a:xfrm>
          <a:prstGeom prst="rect">
            <a:avLst/>
          </a:prstGeom>
        </p:spPr>
        <p:txBody>
          <a:bodyPr wrap="square">
            <a:spAutoFit/>
          </a:bodyPr>
          <a:lstStyle/>
          <a:p>
            <a:pPr>
              <a:lnSpc>
                <a:spcPct val="150000"/>
              </a:lnSpc>
            </a:pPr>
            <a:r>
              <a:rPr lang="ar-SA" sz="5400" b="1" dirty="0" smtClean="0">
                <a:ln w="3175">
                  <a:solidFill>
                    <a:schemeClr val="bg1"/>
                  </a:solidFill>
                </a:ln>
                <a:cs typeface="2  Titr" pitchFamily="2" charset="-78"/>
              </a:rPr>
              <a:t>ماليات </a:t>
            </a:r>
            <a:r>
              <a:rPr lang="ar-SA" sz="5400" b="1" dirty="0">
                <a:ln w="3175">
                  <a:solidFill>
                    <a:schemeClr val="bg1"/>
                  </a:solidFill>
                </a:ln>
                <a:cs typeface="2  Titr" pitchFamily="2" charset="-78"/>
              </a:rPr>
              <a:t>حقوق و دستمزد</a:t>
            </a:r>
            <a:endParaRPr lang="fa-IR" sz="5400" b="1" dirty="0">
              <a:ln w="3175">
                <a:solidFill>
                  <a:schemeClr val="bg1"/>
                </a:solidFill>
              </a:ln>
              <a:cs typeface="2  Titr" pitchFamily="2" charset="-78"/>
            </a:endParaRPr>
          </a:p>
          <a:p>
            <a:pPr>
              <a:lnSpc>
                <a:spcPct val="150000"/>
              </a:lnSpc>
            </a:pPr>
            <a:endParaRPr lang="en-US" sz="500" b="1" dirty="0">
              <a:ln w="3175">
                <a:solidFill>
                  <a:schemeClr val="bg1"/>
                </a:solidFill>
              </a:ln>
              <a:cs typeface="2  Titr" pitchFamily="2" charset="-78"/>
            </a:endParaRPr>
          </a:p>
          <a:p>
            <a:pPr>
              <a:lnSpc>
                <a:spcPct val="150000"/>
              </a:lnSpc>
            </a:pPr>
            <a:endParaRPr lang="fa-IR" b="1" dirty="0">
              <a:latin typeface="+mj-lt"/>
              <a:ea typeface="+mj-ea"/>
            </a:endParaRPr>
          </a:p>
          <a:p>
            <a:pPr>
              <a:lnSpc>
                <a:spcPct val="150000"/>
              </a:lnSpc>
            </a:pPr>
            <a:endParaRPr lang="fa-IR" b="1" dirty="0" smtClean="0">
              <a:latin typeface="+mj-lt"/>
              <a:ea typeface="+mj-ea"/>
            </a:endParaRPr>
          </a:p>
          <a:p>
            <a:pPr>
              <a:lnSpc>
                <a:spcPct val="150000"/>
              </a:lnSpc>
            </a:pPr>
            <a:r>
              <a:rPr lang="fa-IR" sz="1600" b="1" dirty="0" smtClean="0">
                <a:latin typeface="+mj-lt"/>
                <a:ea typeface="+mj-ea"/>
              </a:rPr>
              <a:t>به </a:t>
            </a:r>
            <a:r>
              <a:rPr lang="fa-IR" sz="1600" b="1" dirty="0">
                <a:latin typeface="+mj-lt"/>
                <a:ea typeface="+mj-ea"/>
              </a:rPr>
              <a:t>موجب ماده82 و 83 قانون مالياتهاي مستقيم؛ درآمدي كه شخص حقيقي در خدمت شخص ديگر (اعم از حقيقي يا حقوقي ) در قبال تسليم  نيروي كار خود بابت اشتغال در ايران برحسب مدت يا كار انجام يافته به طور نقد يا غير نقد تحصيل مي كند مشمول ماليات بر درآمد حقوق است</a:t>
            </a:r>
            <a:r>
              <a:rPr lang="fa-IR" sz="1600" dirty="0">
                <a:latin typeface="+mj-lt"/>
                <a:ea typeface="+mj-ea"/>
              </a:rPr>
              <a:t>. </a:t>
            </a:r>
            <a:endParaRPr lang="en-US" sz="1600" dirty="0">
              <a:latin typeface="+mj-lt"/>
              <a:ea typeface="+mj-ea"/>
            </a:endParaRPr>
          </a:p>
        </p:txBody>
      </p:sp>
      <p:sp>
        <p:nvSpPr>
          <p:cNvPr id="5" name="Rectangle 4"/>
          <p:cNvSpPr/>
          <p:nvPr/>
        </p:nvSpPr>
        <p:spPr>
          <a:xfrm>
            <a:off x="1885688" y="3171895"/>
            <a:ext cx="7006792" cy="830997"/>
          </a:xfrm>
          <a:prstGeom prst="rect">
            <a:avLst/>
          </a:prstGeom>
        </p:spPr>
        <p:txBody>
          <a:bodyPr wrap="square">
            <a:spAutoFit/>
          </a:bodyPr>
          <a:lstStyle/>
          <a:p>
            <a:r>
              <a:rPr lang="ar-SA" sz="4800" b="1" dirty="0">
                <a:ln w="3175">
                  <a:solidFill>
                    <a:schemeClr val="bg1"/>
                  </a:solidFill>
                </a:ln>
                <a:cs typeface="2  Titr" pitchFamily="2" charset="-78"/>
              </a:rPr>
              <a:t>حقوق و مزاياي مشمول و غير مشمول ماليات</a:t>
            </a:r>
            <a:endParaRPr lang="en-US" sz="4800" b="1" dirty="0">
              <a:ln w="3175">
                <a:solidFill>
                  <a:schemeClr val="bg1"/>
                </a:solidFill>
              </a:ln>
              <a:cs typeface="2  Titr" pitchFamily="2" charset="-78"/>
            </a:endParaRPr>
          </a:p>
        </p:txBody>
      </p:sp>
      <p:sp>
        <p:nvSpPr>
          <p:cNvPr id="6" name="Rounded Rectangular Callout 5"/>
          <p:cNvSpPr>
            <a:spLocks noChangeArrowheads="1"/>
          </p:cNvSpPr>
          <p:nvPr/>
        </p:nvSpPr>
        <p:spPr bwMode="auto">
          <a:xfrm>
            <a:off x="438664" y="4293099"/>
            <a:ext cx="8453816" cy="1728190"/>
          </a:xfrm>
          <a:prstGeom prst="wedgeRoundRectCallout">
            <a:avLst>
              <a:gd name="adj1" fmla="val 22769"/>
              <a:gd name="adj2" fmla="val -44713"/>
              <a:gd name="adj3" fmla="val 16667"/>
            </a:avLst>
          </a:prstGeom>
          <a:solidFill>
            <a:schemeClr val="lt1">
              <a:lumMod val="100000"/>
              <a:lumOff val="0"/>
            </a:schemeClr>
          </a:solidFill>
          <a:ln w="63500" cmpd="thickThin">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algn="just">
              <a:lnSpc>
                <a:spcPct val="150000"/>
              </a:lnSpc>
              <a:spcAft>
                <a:spcPts val="800"/>
              </a:spcAft>
            </a:pPr>
            <a:r>
              <a:rPr lang="fa-IR" sz="2000" dirty="0">
                <a:latin typeface="+mj-lt"/>
                <a:ea typeface="+mj-ea"/>
              </a:rPr>
              <a:t>درآمد مشمول ماليات حقوق عبارت است از حقوق و مزاياي مربوط به شغل اعم از مستمر و يا غير مستمر قبل از وضع كسور و پس از كسر معافيت هاي مقرر در قانون مالياتهاي مستقيم.</a:t>
            </a:r>
            <a:endParaRPr lang="en-US" sz="2000" dirty="0">
              <a:latin typeface="+mj-lt"/>
              <a:ea typeface="+mj-ea"/>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64704"/>
            <a:ext cx="3024336" cy="135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81116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76204" y="260650"/>
            <a:ext cx="8788284" cy="6169381"/>
          </a:xfrm>
          <a:prstGeom prst="rect">
            <a:avLst/>
          </a:prstGeom>
        </p:spPr>
        <p:txBody>
          <a:bodyPr wrap="square">
            <a:spAutoFit/>
          </a:bodyPr>
          <a:lstStyle/>
          <a:p>
            <a:pPr algn="just"/>
            <a:r>
              <a:rPr lang="ar-SA" sz="5400" b="1" dirty="0">
                <a:ln w="3175">
                  <a:solidFill>
                    <a:schemeClr val="bg1"/>
                  </a:solidFill>
                </a:ln>
                <a:cs typeface="2  Titr" pitchFamily="2" charset="-78"/>
              </a:rPr>
              <a:t>معافيت­هاي مالياتي حقوق و دستمزد</a:t>
            </a:r>
            <a:endParaRPr lang="fa-IR" sz="5400" b="1" dirty="0">
              <a:ln w="3175">
                <a:solidFill>
                  <a:schemeClr val="bg1"/>
                </a:solidFill>
              </a:ln>
              <a:cs typeface="2  Titr" pitchFamily="2" charset="-78"/>
            </a:endParaRPr>
          </a:p>
          <a:p>
            <a:pPr algn="just"/>
            <a:endParaRPr lang="en-US" sz="1100" b="1" dirty="0">
              <a:ln w="3175">
                <a:solidFill>
                  <a:schemeClr val="bg1"/>
                </a:solidFill>
              </a:ln>
              <a:cs typeface="2  Titr" pitchFamily="2" charset="-78"/>
            </a:endParaRPr>
          </a:p>
          <a:p>
            <a:pPr lvl="0" algn="just"/>
            <a:r>
              <a:rPr lang="fa-IR" sz="2000" b="1" dirty="0">
                <a:ln w="3175">
                  <a:solidFill>
                    <a:srgbClr val="0070C0"/>
                  </a:solidFill>
                </a:ln>
                <a:latin typeface="Calibri"/>
                <a:ea typeface="Times New Roman"/>
              </a:rPr>
              <a:t>الف )</a:t>
            </a:r>
            <a:r>
              <a:rPr lang="ar-SA" sz="2000" b="1" dirty="0">
                <a:ln w="3175">
                  <a:solidFill>
                    <a:srgbClr val="0070C0"/>
                  </a:solidFill>
                </a:ln>
                <a:latin typeface="Calibri"/>
                <a:ea typeface="Times New Roman"/>
              </a:rPr>
              <a:t>با توجه به ماده 91 قانون مالياتهاي مستقيم؛</a:t>
            </a:r>
            <a:r>
              <a:rPr lang="ar-SA" sz="1950" dirty="0">
                <a:latin typeface="+mj-lt"/>
                <a:ea typeface="+mj-ea"/>
              </a:rPr>
              <a:t> برخي از معافيت هاي مالياتي حقوق و دستمزد عبارتند از:</a:t>
            </a:r>
            <a:endParaRPr lang="fa-IR" sz="1950" dirty="0">
              <a:latin typeface="+mj-lt"/>
              <a:ea typeface="+mj-ea"/>
            </a:endParaRPr>
          </a:p>
          <a:p>
            <a:pPr marL="268288" indent="-268288" algn="just">
              <a:lnSpc>
                <a:spcPct val="120000"/>
              </a:lnSpc>
            </a:pPr>
            <a:endParaRPr lang="fa-IR" sz="800" dirty="0">
              <a:latin typeface="+mj-lt"/>
              <a:ea typeface="+mj-ea"/>
            </a:endParaRPr>
          </a:p>
          <a:p>
            <a:pPr marL="268288" indent="-268288" algn="just">
              <a:lnSpc>
                <a:spcPct val="120000"/>
              </a:lnSpc>
            </a:pPr>
            <a:r>
              <a:rPr lang="fa-IR" sz="1950" dirty="0">
                <a:latin typeface="+mj-lt"/>
                <a:ea typeface="+mj-ea"/>
              </a:rPr>
              <a:t>1. </a:t>
            </a:r>
            <a:r>
              <a:rPr lang="ar-SA" sz="1950" dirty="0">
                <a:latin typeface="+mj-lt"/>
                <a:ea typeface="+mj-ea"/>
              </a:rPr>
              <a:t>حقوق بازنشستگي و وظيفه و مستمري و پايان خدمت و خسارت اخراج و بازخريد خدمت و وظيفه يا مستمري پرداختي به وراث و حق سنوات و حقوق ايام مرخصي استفاده نشده.</a:t>
            </a:r>
            <a:endParaRPr lang="en-US" sz="1950" dirty="0">
              <a:latin typeface="+mj-lt"/>
              <a:ea typeface="+mj-ea"/>
            </a:endParaRPr>
          </a:p>
          <a:p>
            <a:pPr marL="268288" indent="-268288" algn="just">
              <a:lnSpc>
                <a:spcPct val="120000"/>
              </a:lnSpc>
            </a:pPr>
            <a:r>
              <a:rPr lang="fa-IR" sz="1950" dirty="0">
                <a:latin typeface="+mj-lt"/>
                <a:ea typeface="+mj-ea"/>
              </a:rPr>
              <a:t>  2. </a:t>
            </a:r>
            <a:r>
              <a:rPr lang="ar-SA" sz="1950" dirty="0">
                <a:latin typeface="+mj-lt"/>
                <a:ea typeface="+mj-ea"/>
              </a:rPr>
              <a:t>هزينه سفر و فوق العاده مسافرت مربوط به شغل (حق ماموريت).</a:t>
            </a:r>
            <a:endParaRPr lang="en-US" sz="1950" dirty="0">
              <a:latin typeface="+mj-lt"/>
              <a:ea typeface="+mj-ea"/>
            </a:endParaRPr>
          </a:p>
          <a:p>
            <a:pPr marL="268288" indent="-268288" algn="just">
              <a:lnSpc>
                <a:spcPct val="120000"/>
              </a:lnSpc>
            </a:pPr>
            <a:r>
              <a:rPr lang="fa-IR" sz="1950" dirty="0">
                <a:latin typeface="+mj-lt"/>
                <a:ea typeface="+mj-ea"/>
              </a:rPr>
              <a:t>  3. </a:t>
            </a:r>
            <a:r>
              <a:rPr lang="ar-SA" sz="1950" dirty="0">
                <a:latin typeface="+mj-lt"/>
                <a:ea typeface="+mj-ea"/>
              </a:rPr>
              <a:t>مسكن واگذاري در محل كارگاه يا كارخانه جهت استفاده كارگران و خانه هاي ارزان قيمت سازماني در خارج از محل كارگران يا كارخانه كه مورد استفاده كارگران قرار مي گيرد. </a:t>
            </a:r>
            <a:endParaRPr lang="en-US" sz="1950" dirty="0">
              <a:latin typeface="+mj-lt"/>
              <a:ea typeface="+mj-ea"/>
            </a:endParaRPr>
          </a:p>
          <a:p>
            <a:pPr marL="268288" indent="-268288" algn="just">
              <a:lnSpc>
                <a:spcPct val="120000"/>
              </a:lnSpc>
            </a:pPr>
            <a:r>
              <a:rPr lang="fa-IR" sz="1950" dirty="0">
                <a:latin typeface="+mj-lt"/>
                <a:ea typeface="+mj-ea"/>
              </a:rPr>
              <a:t>  4. </a:t>
            </a:r>
            <a:r>
              <a:rPr lang="ar-SA" sz="1950" dirty="0">
                <a:latin typeface="+mj-lt"/>
                <a:ea typeface="+mj-ea"/>
              </a:rPr>
              <a:t>وجوه حاصل از بيمه بابت جبران خسارت بدني و معالجه و امثال آن.</a:t>
            </a:r>
            <a:endParaRPr lang="en-US" sz="1950" dirty="0">
              <a:latin typeface="+mj-lt"/>
              <a:ea typeface="+mj-ea"/>
            </a:endParaRPr>
          </a:p>
          <a:p>
            <a:pPr marL="268288" indent="-268288" algn="just">
              <a:lnSpc>
                <a:spcPct val="120000"/>
              </a:lnSpc>
            </a:pPr>
            <a:r>
              <a:rPr lang="fa-IR" sz="1950" dirty="0">
                <a:latin typeface="+mj-lt"/>
                <a:ea typeface="+mj-ea"/>
              </a:rPr>
              <a:t>  5. </a:t>
            </a:r>
            <a:r>
              <a:rPr lang="ar-SA" sz="1950" dirty="0">
                <a:latin typeface="+mj-lt"/>
                <a:ea typeface="+mj-ea"/>
              </a:rPr>
              <a:t>عيدي سالانه يا پاداش آخر سال جمعا معادل </a:t>
            </a:r>
            <a:r>
              <a:rPr lang="ar-SA" sz="1950" b="1" u="sng" dirty="0">
                <a:latin typeface="+mj-lt"/>
                <a:ea typeface="+mj-ea"/>
              </a:rPr>
              <a:t>يك دوازدهم </a:t>
            </a:r>
            <a:r>
              <a:rPr lang="ar-SA" sz="1950" dirty="0">
                <a:latin typeface="+mj-lt"/>
                <a:ea typeface="+mj-ea"/>
              </a:rPr>
              <a:t>ميزان معافيت مالياتي. </a:t>
            </a:r>
            <a:endParaRPr lang="en-US" sz="1950" dirty="0">
              <a:latin typeface="+mj-lt"/>
              <a:ea typeface="+mj-ea"/>
            </a:endParaRPr>
          </a:p>
          <a:p>
            <a:pPr marL="268288" indent="-268288" algn="just">
              <a:lnSpc>
                <a:spcPct val="120000"/>
              </a:lnSpc>
            </a:pPr>
            <a:r>
              <a:rPr lang="fa-IR" sz="1950" dirty="0">
                <a:latin typeface="+mj-lt"/>
                <a:ea typeface="+mj-ea"/>
              </a:rPr>
              <a:t>  6. </a:t>
            </a:r>
            <a:r>
              <a:rPr lang="ar-SA" sz="1950" dirty="0">
                <a:latin typeface="+mj-lt"/>
                <a:ea typeface="+mj-ea"/>
              </a:rPr>
              <a:t>وجوهي كه كارفرما بابت هزينه معالجه كاركنان خود يا افراد تحت تكفل آنها مستقيما به وسيله حقوق بگير به پزشك يا بيمارستان به استناد اسناد و مدارك مثبته پرداخت كند. </a:t>
            </a:r>
            <a:endParaRPr lang="en-US" sz="1950" dirty="0">
              <a:latin typeface="+mj-lt"/>
              <a:ea typeface="+mj-ea"/>
            </a:endParaRPr>
          </a:p>
          <a:p>
            <a:pPr marL="268288" indent="-268288" algn="just">
              <a:lnSpc>
                <a:spcPct val="120000"/>
              </a:lnSpc>
            </a:pPr>
            <a:r>
              <a:rPr lang="fa-IR" sz="1950" dirty="0">
                <a:latin typeface="+mj-lt"/>
                <a:ea typeface="+mj-ea"/>
              </a:rPr>
              <a:t>  7. </a:t>
            </a:r>
            <a:r>
              <a:rPr lang="ar-SA" sz="1950" dirty="0">
                <a:latin typeface="+mj-lt"/>
                <a:ea typeface="+mj-ea"/>
              </a:rPr>
              <a:t>مزاياي غيرنقدي پرداختي به كاركنان حداكثر معادل </a:t>
            </a:r>
            <a:r>
              <a:rPr lang="ar-SA" sz="1950" b="1" u="sng" dirty="0">
                <a:latin typeface="+mj-lt"/>
                <a:ea typeface="+mj-ea"/>
              </a:rPr>
              <a:t>دو دوازدهم</a:t>
            </a:r>
            <a:r>
              <a:rPr lang="ar-SA" sz="1950" dirty="0">
                <a:latin typeface="+mj-lt"/>
                <a:ea typeface="+mj-ea"/>
              </a:rPr>
              <a:t> معافيت مالياتي . </a:t>
            </a:r>
            <a:endParaRPr lang="en-US" sz="1950" dirty="0">
              <a:latin typeface="+mj-lt"/>
              <a:ea typeface="+mj-ea"/>
            </a:endParaRPr>
          </a:p>
          <a:p>
            <a:pPr marL="268288" indent="-268288" algn="just">
              <a:lnSpc>
                <a:spcPct val="120000"/>
              </a:lnSpc>
            </a:pPr>
            <a:r>
              <a:rPr lang="fa-IR" sz="1950" dirty="0">
                <a:latin typeface="+mj-lt"/>
                <a:ea typeface="+mj-ea"/>
              </a:rPr>
              <a:t>  8. </a:t>
            </a:r>
            <a:r>
              <a:rPr lang="ar-SA" sz="1950" dirty="0">
                <a:latin typeface="+mj-lt"/>
                <a:ea typeface="+mj-ea"/>
              </a:rPr>
              <a:t>درآمد حقوق پرسنل نيروهاي مسلح جمهوري اسلامي ايران اعم از نظامي و انتظامي , مشمولان قانون استخدامي وزارت اطلاعات و جانبازان انقلاب اسلامي و جنگ تحميلي و آزادگان و فرزندان شهدا.</a:t>
            </a:r>
            <a:endParaRPr lang="en-US" sz="1950" dirty="0">
              <a:latin typeface="+mj-lt"/>
              <a:ea typeface="+mj-ea"/>
            </a:endParaRPr>
          </a:p>
        </p:txBody>
      </p:sp>
    </p:spTree>
    <p:extLst>
      <p:ext uri="{BB962C8B-B14F-4D97-AF65-F5344CB8AC3E}">
        <p14:creationId xmlns:p14="http://schemas.microsoft.com/office/powerpoint/2010/main" val="169376218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3040" y="260648"/>
            <a:ext cx="8640960" cy="5586145"/>
          </a:xfrm>
          <a:prstGeom prst="rect">
            <a:avLst/>
          </a:prstGeom>
        </p:spPr>
        <p:txBody>
          <a:bodyPr wrap="square">
            <a:spAutoFit/>
          </a:bodyPr>
          <a:lstStyle/>
          <a:p>
            <a:pPr marL="265113" indent="-265113">
              <a:lnSpc>
                <a:spcPct val="150000"/>
              </a:lnSpc>
            </a:pPr>
            <a:endParaRPr lang="fa-IR" b="1" dirty="0" smtClean="0">
              <a:ln w="3175">
                <a:solidFill>
                  <a:srgbClr val="0070C0"/>
                </a:solidFill>
              </a:ln>
              <a:latin typeface="Calibri"/>
              <a:ea typeface="Times New Roman"/>
            </a:endParaRPr>
          </a:p>
          <a:p>
            <a:pPr marL="265113" indent="-265113">
              <a:lnSpc>
                <a:spcPct val="150000"/>
              </a:lnSpc>
            </a:pPr>
            <a:r>
              <a:rPr lang="fa-IR" sz="2000" b="1" dirty="0" smtClean="0">
                <a:ln w="3175">
                  <a:solidFill>
                    <a:srgbClr val="0070C0"/>
                  </a:solidFill>
                </a:ln>
                <a:latin typeface="Calibri"/>
                <a:ea typeface="Times New Roman"/>
              </a:rPr>
              <a:t>ب)</a:t>
            </a:r>
            <a:r>
              <a:rPr lang="ar-SA" sz="2000" b="1" dirty="0">
                <a:ln w="3175">
                  <a:solidFill>
                    <a:srgbClr val="0070C0"/>
                  </a:solidFill>
                </a:ln>
                <a:latin typeface="Calibri"/>
                <a:ea typeface="Times New Roman"/>
              </a:rPr>
              <a:t>به موجب ماده 92 قانون مالياتهاي مستقيم؛ </a:t>
            </a:r>
            <a:r>
              <a:rPr lang="fa-IR" b="1" dirty="0" smtClean="0">
                <a:latin typeface="+mj-lt"/>
                <a:ea typeface="+mj-ea"/>
              </a:rPr>
              <a:t>پنجاه درصد </a:t>
            </a:r>
            <a:r>
              <a:rPr lang="fa-IR" b="1" dirty="0">
                <a:latin typeface="+mj-lt"/>
                <a:ea typeface="+mj-ea"/>
              </a:rPr>
              <a:t>(50% ) ماليات حقوق كاركنان شاغل در مناطق كمتر توسعه يافته طبق فهرست سازمان مديريت و برنامه ريزي كشور بخشوده مي شود.</a:t>
            </a:r>
            <a:endParaRPr lang="en-US" b="1" dirty="0">
              <a:latin typeface="+mj-lt"/>
              <a:ea typeface="+mj-ea"/>
            </a:endParaRPr>
          </a:p>
          <a:p>
            <a:pPr marL="265113" indent="-265113">
              <a:lnSpc>
                <a:spcPct val="150000"/>
              </a:lnSpc>
            </a:pPr>
            <a:r>
              <a:rPr lang="fa-IR" sz="2000" b="1" dirty="0">
                <a:ln w="3175">
                  <a:solidFill>
                    <a:srgbClr val="0070C0"/>
                  </a:solidFill>
                </a:ln>
                <a:latin typeface="Calibri"/>
                <a:ea typeface="Times New Roman"/>
              </a:rPr>
              <a:t>ج)</a:t>
            </a:r>
            <a:r>
              <a:rPr lang="ar-SA" sz="2000" b="1" dirty="0">
                <a:ln w="3175">
                  <a:solidFill>
                    <a:srgbClr val="0070C0"/>
                  </a:solidFill>
                </a:ln>
                <a:latin typeface="Calibri"/>
                <a:ea typeface="Times New Roman"/>
              </a:rPr>
              <a:t>به موجب ماده 137 قانون مالياتهاي مستقيم؛ </a:t>
            </a:r>
            <a:r>
              <a:rPr lang="ar-SA" b="1" dirty="0">
                <a:latin typeface="+mj-lt"/>
                <a:ea typeface="+mj-ea"/>
              </a:rPr>
              <a:t>هزينه­هاي درماني پرداختي هر فرد بابت معالجه خود يا همسر و اولاد و پدر و مادر و برادر و خواهر تحت تکفل، از درآمد</a:t>
            </a:r>
            <a:r>
              <a:rPr lang="fa-IR" b="1" dirty="0">
                <a:latin typeface="+mj-lt"/>
                <a:ea typeface="+mj-ea"/>
              </a:rPr>
              <a:t> م</a:t>
            </a:r>
            <a:r>
              <a:rPr lang="ar-SA" b="1" dirty="0">
                <a:latin typeface="+mj-lt"/>
                <a:ea typeface="+mj-ea"/>
              </a:rPr>
              <a:t>شمول ماليات کسر مي­گردد. </a:t>
            </a:r>
            <a:endParaRPr lang="fa-IR" b="1" dirty="0">
              <a:latin typeface="+mj-lt"/>
              <a:ea typeface="+mj-ea"/>
            </a:endParaRPr>
          </a:p>
          <a:p>
            <a:pPr marL="285750" indent="-285750">
              <a:lnSpc>
                <a:spcPct val="150000"/>
              </a:lnSpc>
              <a:buFont typeface="Arial" pitchFamily="34" charset="0"/>
              <a:buChar char="•"/>
            </a:pPr>
            <a:endParaRPr lang="en-US" dirty="0">
              <a:latin typeface="+mj-lt"/>
              <a:ea typeface="+mj-ea"/>
            </a:endParaRPr>
          </a:p>
          <a:p>
            <a:pPr>
              <a:lnSpc>
                <a:spcPct val="150000"/>
              </a:lnSpc>
            </a:pPr>
            <a:r>
              <a:rPr lang="ar-SA" b="1" dirty="0">
                <a:latin typeface="+mj-lt"/>
                <a:ea typeface="+mj-ea"/>
              </a:rPr>
              <a:t>در مورد معلولان و بيماران خاص و صعب العلاج علاوه بر هزينه­هاي مذکور هزينه مراقبت و توانبخشي آنان نيز قابل کسر از درآمد مشمول ماليات معلول يا بيمار يا شخصي که تکفل او را عهده دار است، مي­باشد.</a:t>
            </a:r>
            <a:endParaRPr lang="fa-IR" b="1" dirty="0">
              <a:latin typeface="+mj-lt"/>
              <a:ea typeface="+mj-ea"/>
            </a:endParaRPr>
          </a:p>
          <a:p>
            <a:pPr>
              <a:lnSpc>
                <a:spcPct val="150000"/>
              </a:lnSpc>
            </a:pPr>
            <a:endParaRPr lang="en-US" dirty="0">
              <a:latin typeface="+mj-lt"/>
              <a:ea typeface="+mj-ea"/>
            </a:endParaRPr>
          </a:p>
          <a:p>
            <a:pPr algn="just">
              <a:lnSpc>
                <a:spcPct val="150000"/>
              </a:lnSpc>
            </a:pPr>
            <a:r>
              <a:rPr lang="ar-SA" b="1" dirty="0">
                <a:ln w="3175">
                  <a:solidFill>
                    <a:srgbClr val="0070C0"/>
                  </a:solidFill>
                </a:ln>
                <a:latin typeface="Calibri"/>
                <a:ea typeface="Times New Roman"/>
              </a:rPr>
              <a:t>نکته1: </a:t>
            </a:r>
            <a:r>
              <a:rPr lang="ar-SA" b="1" dirty="0">
                <a:latin typeface="+mj-lt"/>
                <a:ea typeface="+mj-ea"/>
              </a:rPr>
              <a:t>کارفرمايان بيمه شدگان سازمان تامين اجتماعي مي­توانند صرفاً با </a:t>
            </a:r>
            <a:r>
              <a:rPr lang="ar-SA" b="1" u="sng" dirty="0">
                <a:latin typeface="+mj-lt"/>
                <a:ea typeface="+mj-ea"/>
              </a:rPr>
              <a:t>کسر دو هفتم از سهم حق بيمه پرداختني </a:t>
            </a:r>
            <a:r>
              <a:rPr lang="ar-SA" b="1" dirty="0">
                <a:latin typeface="+mj-lt"/>
                <a:ea typeface="+mj-ea"/>
              </a:rPr>
              <a:t>حقوق بگيران بيمه شده و کارفرمايان بيمه شده سازمان خدمات درماني و ساير موسسات بيمه­گر ايراني نيز مي­توانند با کسر کل حق بيمه پرداختني حقوق بگيران بيمه شده خود، از درآمد حقوق آنان و با قيد ميزان آن در فهرست­هاي حقوق تسليمي به اداره امور مالياتي ذيربط ماليات متعلق را محاسبه نمايند</a:t>
            </a:r>
            <a:r>
              <a:rPr lang="ar-SA" b="1" dirty="0"/>
              <a:t>.</a:t>
            </a:r>
            <a:endParaRPr lang="en-US" b="1" dirty="0"/>
          </a:p>
        </p:txBody>
      </p:sp>
    </p:spTree>
    <p:extLst>
      <p:ext uri="{BB962C8B-B14F-4D97-AF65-F5344CB8AC3E}">
        <p14:creationId xmlns:p14="http://schemas.microsoft.com/office/powerpoint/2010/main" val="65164872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07504" y="692696"/>
            <a:ext cx="8928992" cy="5632311"/>
          </a:xfrm>
          <a:prstGeom prst="rect">
            <a:avLst/>
          </a:prstGeom>
        </p:spPr>
        <p:txBody>
          <a:bodyPr wrap="square">
            <a:spAutoFit/>
          </a:bodyPr>
          <a:lstStyle/>
          <a:p>
            <a:pPr>
              <a:lnSpc>
                <a:spcPct val="120000"/>
              </a:lnSpc>
            </a:pPr>
            <a:r>
              <a:rPr lang="ar-SA" sz="2000" b="1" dirty="0">
                <a:ln w="3175">
                  <a:solidFill>
                    <a:srgbClr val="0070C0"/>
                  </a:solidFill>
                </a:ln>
                <a:latin typeface="Calibri"/>
                <a:ea typeface="Times New Roman"/>
              </a:rPr>
              <a:t>نکته2: </a:t>
            </a:r>
            <a:r>
              <a:rPr lang="ar-SA" sz="2000" dirty="0">
                <a:latin typeface="+mj-lt"/>
                <a:ea typeface="+mj-ea"/>
              </a:rPr>
              <a:t>چنانچه پرداخت کنندگان حقوق براي حقوق بگيران خود با مؤسسات بيمه ايراني اقدام به انعقاد قرارداد بيمه عمر و بيمه هاي درماني تکميلي نموده و ماهيانه سهم حق بيمه مربوط به حقوق بگير را از حقوق وي کسر و به مؤسسات بيمه پرداخت نمايند، در اين صورت نيز مجاز هستند ضمن درج ميزان حق بيمه پرداختي سهم حقوق بگير در فهرست هاي حقوقي تسليمي به اداره امور مالياتي مربوط و ضميمه نمودن گواهي مؤسسه بيمه به آن،نسبت به کسر حق بيمه پرداختي از درآمد حقوق آنان اقدام نمايند</a:t>
            </a:r>
            <a:r>
              <a:rPr lang="ar-SA" sz="2000" dirty="0" smtClean="0">
                <a:latin typeface="+mj-lt"/>
                <a:ea typeface="+mj-ea"/>
              </a:rPr>
              <a:t>.</a:t>
            </a:r>
            <a:r>
              <a:rPr lang="fa-IR" sz="2000" u="sng" dirty="0" smtClean="0">
                <a:latin typeface="+mj-lt"/>
                <a:ea typeface="+mj-ea"/>
              </a:rPr>
              <a:t>(بیمه تکمیلی کارگر وافراد تحت تکفل وبیمه عمر خود کارگر به شرط اینکه در قسمت کسورات لیست حقوق ودستمزد باشند از مالیات معافند)</a:t>
            </a:r>
          </a:p>
          <a:p>
            <a:pPr>
              <a:lnSpc>
                <a:spcPct val="120000"/>
              </a:lnSpc>
            </a:pPr>
            <a:r>
              <a:rPr lang="ar-SA" sz="2000" b="1" dirty="0" smtClean="0">
                <a:ln w="3175">
                  <a:solidFill>
                    <a:srgbClr val="0070C0"/>
                  </a:solidFill>
                </a:ln>
                <a:ea typeface="Times New Roman"/>
              </a:rPr>
              <a:t>نکته</a:t>
            </a:r>
            <a:r>
              <a:rPr lang="fa-IR" sz="2000" b="1" dirty="0" smtClean="0">
                <a:ln w="3175">
                  <a:solidFill>
                    <a:srgbClr val="0070C0"/>
                  </a:solidFill>
                </a:ln>
                <a:ea typeface="Times New Roman"/>
              </a:rPr>
              <a:t>3</a:t>
            </a:r>
            <a:r>
              <a:rPr lang="ar-SA" sz="2000" b="1" dirty="0" smtClean="0">
                <a:ln w="3175">
                  <a:solidFill>
                    <a:srgbClr val="0070C0"/>
                  </a:solidFill>
                </a:ln>
                <a:ea typeface="Times New Roman"/>
              </a:rPr>
              <a:t>: </a:t>
            </a:r>
            <a:r>
              <a:rPr lang="fa-IR" sz="2000" dirty="0" smtClean="0"/>
              <a:t>اتومبیل واگذاری بدون راننده 5%و باراننده 10% ومسکن واگذاری بدون اثاثیه 20%و با اثاثیه 25%حقوق ومزایای مستمر سالانه محاسبه می شود</a:t>
            </a:r>
          </a:p>
          <a:p>
            <a:pPr>
              <a:lnSpc>
                <a:spcPct val="120000"/>
              </a:lnSpc>
            </a:pPr>
            <a:r>
              <a:rPr lang="ar-SA" sz="2000" b="1" dirty="0" smtClean="0">
                <a:ln w="3175">
                  <a:solidFill>
                    <a:srgbClr val="0070C0"/>
                  </a:solidFill>
                </a:ln>
                <a:ea typeface="Times New Roman"/>
              </a:rPr>
              <a:t>نکته</a:t>
            </a:r>
            <a:r>
              <a:rPr lang="fa-IR" sz="2000" b="1" dirty="0" smtClean="0">
                <a:ln w="3175">
                  <a:solidFill>
                    <a:srgbClr val="0070C0"/>
                  </a:solidFill>
                </a:ln>
                <a:ea typeface="Times New Roman"/>
              </a:rPr>
              <a:t>4</a:t>
            </a:r>
            <a:r>
              <a:rPr lang="ar-SA" sz="2000" b="1" dirty="0" smtClean="0">
                <a:ln w="3175">
                  <a:solidFill>
                    <a:srgbClr val="0070C0"/>
                  </a:solidFill>
                </a:ln>
                <a:ea typeface="Times New Roman"/>
              </a:rPr>
              <a:t>: </a:t>
            </a:r>
            <a:r>
              <a:rPr lang="fa-IR" sz="2000" dirty="0" smtClean="0"/>
              <a:t>در بخش دولتی اتومبیل اختصاصی ،حق اولاد یا عائله مندی وحق همسر از پرداخت مالیات معاف است</a:t>
            </a:r>
          </a:p>
          <a:p>
            <a:pPr>
              <a:lnSpc>
                <a:spcPct val="120000"/>
              </a:lnSpc>
            </a:pPr>
            <a:r>
              <a:rPr lang="ar-SA" sz="2000" b="1" dirty="0" smtClean="0">
                <a:ln w="3175">
                  <a:solidFill>
                    <a:srgbClr val="0070C0"/>
                  </a:solidFill>
                </a:ln>
                <a:ea typeface="Times New Roman"/>
              </a:rPr>
              <a:t>نکته</a:t>
            </a:r>
            <a:r>
              <a:rPr lang="fa-IR" sz="2000" b="1" dirty="0" smtClean="0">
                <a:ln w="3175">
                  <a:solidFill>
                    <a:srgbClr val="0070C0"/>
                  </a:solidFill>
                </a:ln>
                <a:ea typeface="Times New Roman"/>
              </a:rPr>
              <a:t>5</a:t>
            </a:r>
            <a:r>
              <a:rPr lang="ar-SA" sz="2000" b="1" dirty="0" smtClean="0">
                <a:ln w="3175">
                  <a:solidFill>
                    <a:srgbClr val="0070C0"/>
                  </a:solidFill>
                </a:ln>
                <a:ea typeface="Times New Roman"/>
              </a:rPr>
              <a:t>: </a:t>
            </a:r>
            <a:r>
              <a:rPr lang="fa-IR" sz="2000" dirty="0" smtClean="0"/>
              <a:t>حق ماموریت وهزینه سفر در هر دو بخش از پرداخت مالیات معاف است.</a:t>
            </a:r>
          </a:p>
          <a:p>
            <a:pPr>
              <a:lnSpc>
                <a:spcPct val="120000"/>
              </a:lnSpc>
            </a:pPr>
            <a:endParaRPr lang="fa-IR" sz="2000" dirty="0"/>
          </a:p>
          <a:p>
            <a:pPr>
              <a:lnSpc>
                <a:spcPct val="120000"/>
              </a:lnSpc>
            </a:pPr>
            <a:endParaRPr lang="en-US" sz="2000" u="sng" dirty="0"/>
          </a:p>
          <a:p>
            <a:pPr>
              <a:lnSpc>
                <a:spcPct val="120000"/>
              </a:lnSpc>
            </a:pPr>
            <a:endParaRPr lang="en-US" sz="2000" u="sng" dirty="0">
              <a:latin typeface="+mj-lt"/>
              <a:ea typeface="+mj-ea"/>
            </a:endParaRPr>
          </a:p>
        </p:txBody>
      </p:sp>
    </p:spTree>
    <p:extLst>
      <p:ext uri="{BB962C8B-B14F-4D97-AF65-F5344CB8AC3E}">
        <p14:creationId xmlns:p14="http://schemas.microsoft.com/office/powerpoint/2010/main" val="211785825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8401038"/>
              </p:ext>
            </p:extLst>
          </p:nvPr>
        </p:nvGraphicFramePr>
        <p:xfrm>
          <a:off x="1524000" y="1628797"/>
          <a:ext cx="7008440" cy="4536508"/>
        </p:xfrm>
        <a:graphic>
          <a:graphicData uri="http://schemas.openxmlformats.org/drawingml/2006/table">
            <a:tbl>
              <a:tblPr firstRow="1" bandRow="1">
                <a:tableStyleId>{616DA210-FB5B-4158-B5E0-FEB733F419BA}</a:tableStyleId>
              </a:tblPr>
              <a:tblGrid>
                <a:gridCol w="3504220">
                  <a:extLst>
                    <a:ext uri="{9D8B030D-6E8A-4147-A177-3AD203B41FA5}">
                      <a16:colId xmlns:a16="http://schemas.microsoft.com/office/drawing/2014/main" val="2960704636"/>
                    </a:ext>
                  </a:extLst>
                </a:gridCol>
                <a:gridCol w="3504220">
                  <a:extLst>
                    <a:ext uri="{9D8B030D-6E8A-4147-A177-3AD203B41FA5}">
                      <a16:colId xmlns:a16="http://schemas.microsoft.com/office/drawing/2014/main" val="3610964354"/>
                    </a:ext>
                  </a:extLst>
                </a:gridCol>
              </a:tblGrid>
              <a:tr h="443418">
                <a:tc>
                  <a:txBody>
                    <a:bodyPr/>
                    <a:lstStyle/>
                    <a:p>
                      <a:pPr algn="ctr"/>
                      <a:r>
                        <a:rPr lang="fa-IR" sz="2000" dirty="0" smtClean="0"/>
                        <a:t>مشمول یا معاف</a:t>
                      </a:r>
                      <a:endParaRPr lang="en-US" sz="2000" dirty="0"/>
                    </a:p>
                  </a:txBody>
                  <a:tcPr/>
                </a:tc>
                <a:tc>
                  <a:txBody>
                    <a:bodyPr/>
                    <a:lstStyle/>
                    <a:p>
                      <a:pPr algn="ctr"/>
                      <a:r>
                        <a:rPr lang="fa-IR" sz="2000" dirty="0" smtClean="0"/>
                        <a:t>منطقه یا موضوع</a:t>
                      </a:r>
                      <a:endParaRPr lang="en-US" sz="2000" dirty="0"/>
                    </a:p>
                  </a:txBody>
                  <a:tcPr/>
                </a:tc>
                <a:extLst>
                  <a:ext uri="{0D108BD9-81ED-4DB2-BD59-A6C34878D82A}">
                    <a16:rowId xmlns:a16="http://schemas.microsoft.com/office/drawing/2014/main" val="712907223"/>
                  </a:ext>
                </a:extLst>
              </a:tr>
              <a:tr h="409309">
                <a:tc>
                  <a:txBody>
                    <a:bodyPr/>
                    <a:lstStyle/>
                    <a:p>
                      <a:pPr algn="ctr"/>
                      <a:r>
                        <a:rPr lang="fa-IR" sz="1800" dirty="0" smtClean="0"/>
                        <a:t>معاف</a:t>
                      </a:r>
                      <a:endParaRPr lang="en-US" sz="1800" dirty="0"/>
                    </a:p>
                  </a:txBody>
                  <a:tcPr/>
                </a:tc>
                <a:tc>
                  <a:txBody>
                    <a:bodyPr/>
                    <a:lstStyle/>
                    <a:p>
                      <a:pPr algn="ctr"/>
                      <a:r>
                        <a:rPr lang="fa-IR" sz="1800" dirty="0" smtClean="0"/>
                        <a:t>منطقه آزاد</a:t>
                      </a:r>
                      <a:endParaRPr lang="en-US" sz="1800" dirty="0"/>
                    </a:p>
                  </a:txBody>
                  <a:tcPr/>
                </a:tc>
                <a:extLst>
                  <a:ext uri="{0D108BD9-81ED-4DB2-BD59-A6C34878D82A}">
                    <a16:rowId xmlns:a16="http://schemas.microsoft.com/office/drawing/2014/main" val="2618469041"/>
                  </a:ext>
                </a:extLst>
              </a:tr>
              <a:tr h="409309">
                <a:tc>
                  <a:txBody>
                    <a:bodyPr/>
                    <a:lstStyle/>
                    <a:p>
                      <a:pPr algn="ctr"/>
                      <a:r>
                        <a:rPr lang="fa-IR" sz="1800" dirty="0" smtClean="0"/>
                        <a:t>مشمول</a:t>
                      </a:r>
                      <a:endParaRPr lang="en-US" sz="1800" dirty="0"/>
                    </a:p>
                  </a:txBody>
                  <a:tcPr/>
                </a:tc>
                <a:tc>
                  <a:txBody>
                    <a:bodyPr/>
                    <a:lstStyle/>
                    <a:p>
                      <a:pPr algn="ctr"/>
                      <a:r>
                        <a:rPr lang="fa-IR" sz="1800" dirty="0" smtClean="0"/>
                        <a:t>منطقه ویژه</a:t>
                      </a:r>
                      <a:endParaRPr lang="en-US" sz="1800" dirty="0"/>
                    </a:p>
                  </a:txBody>
                  <a:tcPr/>
                </a:tc>
                <a:extLst>
                  <a:ext uri="{0D108BD9-81ED-4DB2-BD59-A6C34878D82A}">
                    <a16:rowId xmlns:a16="http://schemas.microsoft.com/office/drawing/2014/main" val="4003483677"/>
                  </a:ext>
                </a:extLst>
              </a:tr>
              <a:tr h="409309">
                <a:tc>
                  <a:txBody>
                    <a:bodyPr/>
                    <a:lstStyle/>
                    <a:p>
                      <a:pPr algn="ctr"/>
                      <a:r>
                        <a:rPr lang="fa-IR" sz="1800" dirty="0" smtClean="0"/>
                        <a:t>50 درصد بخشودگی</a:t>
                      </a:r>
                      <a:endParaRPr lang="en-US" sz="1800" dirty="0"/>
                    </a:p>
                  </a:txBody>
                  <a:tcPr/>
                </a:tc>
                <a:tc>
                  <a:txBody>
                    <a:bodyPr/>
                    <a:lstStyle/>
                    <a:p>
                      <a:pPr algn="ctr"/>
                      <a:r>
                        <a:rPr lang="fa-IR" sz="1800" dirty="0" smtClean="0"/>
                        <a:t>منطق کمتر توسعه یافته </a:t>
                      </a:r>
                      <a:endParaRPr lang="en-US" sz="1800" dirty="0"/>
                    </a:p>
                  </a:txBody>
                  <a:tcPr/>
                </a:tc>
                <a:extLst>
                  <a:ext uri="{0D108BD9-81ED-4DB2-BD59-A6C34878D82A}">
                    <a16:rowId xmlns:a16="http://schemas.microsoft.com/office/drawing/2014/main" val="811308396"/>
                  </a:ext>
                </a:extLst>
              </a:tr>
              <a:tr h="409309">
                <a:tc>
                  <a:txBody>
                    <a:bodyPr/>
                    <a:lstStyle/>
                    <a:p>
                      <a:pPr algn="ctr"/>
                      <a:r>
                        <a:rPr lang="fa-IR" sz="1800" dirty="0" smtClean="0"/>
                        <a:t>از ابتدای سال 95معاف</a:t>
                      </a:r>
                      <a:endParaRPr lang="en-US" sz="1800" dirty="0"/>
                    </a:p>
                  </a:txBody>
                  <a:tcPr/>
                </a:tc>
                <a:tc>
                  <a:txBody>
                    <a:bodyPr/>
                    <a:lstStyle/>
                    <a:p>
                      <a:pPr algn="ctr"/>
                      <a:r>
                        <a:rPr lang="fa-IR" sz="1800" dirty="0" smtClean="0"/>
                        <a:t>مناطق پارک های علم وفناوری</a:t>
                      </a:r>
                      <a:endParaRPr lang="en-US" sz="1800" dirty="0"/>
                    </a:p>
                  </a:txBody>
                  <a:tcPr/>
                </a:tc>
                <a:extLst>
                  <a:ext uri="{0D108BD9-81ED-4DB2-BD59-A6C34878D82A}">
                    <a16:rowId xmlns:a16="http://schemas.microsoft.com/office/drawing/2014/main" val="2266838702"/>
                  </a:ext>
                </a:extLst>
              </a:tr>
              <a:tr h="409309">
                <a:tc>
                  <a:txBody>
                    <a:bodyPr/>
                    <a:lstStyle/>
                    <a:p>
                      <a:pPr algn="ctr"/>
                      <a:r>
                        <a:rPr lang="fa-IR" sz="1800" dirty="0" smtClean="0"/>
                        <a:t>مشمول</a:t>
                      </a:r>
                      <a:endParaRPr lang="en-US" sz="1800" dirty="0"/>
                    </a:p>
                  </a:txBody>
                  <a:tcPr/>
                </a:tc>
                <a:tc>
                  <a:txBody>
                    <a:bodyPr/>
                    <a:lstStyle/>
                    <a:p>
                      <a:pPr algn="ctr"/>
                      <a:r>
                        <a:rPr lang="fa-IR" sz="1800" dirty="0" smtClean="0"/>
                        <a:t>فعالیت های کشاورزی</a:t>
                      </a:r>
                      <a:endParaRPr lang="en-US" sz="1800" dirty="0"/>
                    </a:p>
                  </a:txBody>
                  <a:tcPr/>
                </a:tc>
                <a:extLst>
                  <a:ext uri="{0D108BD9-81ED-4DB2-BD59-A6C34878D82A}">
                    <a16:rowId xmlns:a16="http://schemas.microsoft.com/office/drawing/2014/main" val="2323310410"/>
                  </a:ext>
                </a:extLst>
              </a:tr>
              <a:tr h="409309">
                <a:tc>
                  <a:txBody>
                    <a:bodyPr/>
                    <a:lstStyle/>
                    <a:p>
                      <a:pPr algn="ctr"/>
                      <a:r>
                        <a:rPr lang="fa-IR" sz="1800" dirty="0" smtClean="0"/>
                        <a:t>مشمول</a:t>
                      </a:r>
                      <a:endParaRPr lang="en-US" sz="1800" dirty="0"/>
                    </a:p>
                  </a:txBody>
                  <a:tcPr/>
                </a:tc>
                <a:tc>
                  <a:txBody>
                    <a:bodyPr/>
                    <a:lstStyle/>
                    <a:p>
                      <a:pPr algn="ctr"/>
                      <a:r>
                        <a:rPr lang="fa-IR" sz="1800" dirty="0" smtClean="0"/>
                        <a:t>فعالیتهای انتشاراتی و مطبوعاتی</a:t>
                      </a:r>
                      <a:endParaRPr lang="en-US" sz="1800" dirty="0"/>
                    </a:p>
                  </a:txBody>
                  <a:tcPr/>
                </a:tc>
                <a:extLst>
                  <a:ext uri="{0D108BD9-81ED-4DB2-BD59-A6C34878D82A}">
                    <a16:rowId xmlns:a16="http://schemas.microsoft.com/office/drawing/2014/main" val="3321731445"/>
                  </a:ext>
                </a:extLst>
              </a:tr>
              <a:tr h="409309">
                <a:tc>
                  <a:txBody>
                    <a:bodyPr/>
                    <a:lstStyle/>
                    <a:p>
                      <a:pPr algn="ctr"/>
                      <a:r>
                        <a:rPr lang="fa-IR" sz="1800" dirty="0" smtClean="0"/>
                        <a:t>تا پایان برنامه توسعه معاف(سال 95)</a:t>
                      </a:r>
                      <a:endParaRPr lang="en-US" sz="1800" dirty="0"/>
                    </a:p>
                  </a:txBody>
                  <a:tcPr/>
                </a:tc>
                <a:tc>
                  <a:txBody>
                    <a:bodyPr/>
                    <a:lstStyle/>
                    <a:p>
                      <a:pPr algn="ctr"/>
                      <a:r>
                        <a:rPr lang="fa-IR" sz="1800" dirty="0" smtClean="0"/>
                        <a:t>فرزندان شهدا</a:t>
                      </a:r>
                      <a:endParaRPr lang="en-US" sz="1800" dirty="0"/>
                    </a:p>
                  </a:txBody>
                  <a:tcPr/>
                </a:tc>
                <a:extLst>
                  <a:ext uri="{0D108BD9-81ED-4DB2-BD59-A6C34878D82A}">
                    <a16:rowId xmlns:a16="http://schemas.microsoft.com/office/drawing/2014/main" val="2727722599"/>
                  </a:ext>
                </a:extLst>
              </a:tr>
              <a:tr h="409309">
                <a:tc>
                  <a:txBody>
                    <a:bodyPr/>
                    <a:lstStyle/>
                    <a:p>
                      <a:pPr algn="ctr"/>
                      <a:r>
                        <a:rPr lang="fa-IR" sz="1800" dirty="0" smtClean="0"/>
                        <a:t>ارگان های خصوصی مشمول</a:t>
                      </a:r>
                      <a:endParaRPr lang="en-US" sz="1800" dirty="0"/>
                    </a:p>
                  </a:txBody>
                  <a:tcPr/>
                </a:tc>
                <a:tc>
                  <a:txBody>
                    <a:bodyPr/>
                    <a:lstStyle/>
                    <a:p>
                      <a:pPr algn="ctr"/>
                      <a:r>
                        <a:rPr lang="fa-IR" sz="1800" dirty="0" smtClean="0"/>
                        <a:t>حق اولاد</a:t>
                      </a:r>
                      <a:endParaRPr lang="en-US" sz="1800" dirty="0"/>
                    </a:p>
                  </a:txBody>
                  <a:tcPr/>
                </a:tc>
                <a:extLst>
                  <a:ext uri="{0D108BD9-81ED-4DB2-BD59-A6C34878D82A}">
                    <a16:rowId xmlns:a16="http://schemas.microsoft.com/office/drawing/2014/main" val="1532510269"/>
                  </a:ext>
                </a:extLst>
              </a:tr>
              <a:tr h="409309">
                <a:tc>
                  <a:txBody>
                    <a:bodyPr/>
                    <a:lstStyle/>
                    <a:p>
                      <a:pPr algn="ctr"/>
                      <a:r>
                        <a:rPr lang="fa-IR" sz="1800" dirty="0" smtClean="0"/>
                        <a:t>ارگان های خصوصی مشمول</a:t>
                      </a:r>
                      <a:endParaRPr lang="en-US" sz="1800" dirty="0"/>
                    </a:p>
                  </a:txBody>
                  <a:tcPr/>
                </a:tc>
                <a:tc rowSpan="2">
                  <a:txBody>
                    <a:bodyPr/>
                    <a:lstStyle/>
                    <a:p>
                      <a:pPr algn="ctr"/>
                      <a:r>
                        <a:rPr lang="fa-IR" sz="1800" dirty="0" smtClean="0"/>
                        <a:t>پرداختی های از قبیل مهدکودک،ایاب وذهاب ،بن کالا وغیره</a:t>
                      </a:r>
                      <a:endParaRPr lang="en-US" sz="1800" dirty="0"/>
                    </a:p>
                  </a:txBody>
                  <a:tcPr/>
                </a:tc>
                <a:extLst>
                  <a:ext uri="{0D108BD9-81ED-4DB2-BD59-A6C34878D82A}">
                    <a16:rowId xmlns:a16="http://schemas.microsoft.com/office/drawing/2014/main" val="3540075928"/>
                  </a:ext>
                </a:extLst>
              </a:tr>
              <a:tr h="409309">
                <a:tc>
                  <a:txBody>
                    <a:bodyPr/>
                    <a:lstStyle/>
                    <a:p>
                      <a:pPr algn="ctr"/>
                      <a:r>
                        <a:rPr lang="fa-IR" sz="1800" dirty="0" smtClean="0"/>
                        <a:t>دستگاهای دولتی معاف</a:t>
                      </a:r>
                      <a:endParaRPr lang="en-US" sz="1800" dirty="0"/>
                    </a:p>
                  </a:txBody>
                  <a:tcPr/>
                </a:tc>
                <a:tc vMerge="1">
                  <a:txBody>
                    <a:bodyPr/>
                    <a:lstStyle/>
                    <a:p>
                      <a:endParaRPr lang="en-US" dirty="0"/>
                    </a:p>
                  </a:txBody>
                  <a:tcPr/>
                </a:tc>
                <a:extLst>
                  <a:ext uri="{0D108BD9-81ED-4DB2-BD59-A6C34878D82A}">
                    <a16:rowId xmlns:a16="http://schemas.microsoft.com/office/drawing/2014/main" val="748562974"/>
                  </a:ext>
                </a:extLst>
              </a:tr>
            </a:tbl>
          </a:graphicData>
        </a:graphic>
      </p:graphicFrame>
      <p:sp>
        <p:nvSpPr>
          <p:cNvPr id="6" name="Rectangle 5"/>
          <p:cNvSpPr/>
          <p:nvPr/>
        </p:nvSpPr>
        <p:spPr>
          <a:xfrm>
            <a:off x="1835696" y="836712"/>
            <a:ext cx="6048672" cy="523220"/>
          </a:xfrm>
          <a:prstGeom prst="rect">
            <a:avLst/>
          </a:prstGeom>
        </p:spPr>
        <p:txBody>
          <a:bodyPr wrap="square">
            <a:spAutoFit/>
          </a:bodyPr>
          <a:lstStyle/>
          <a:p>
            <a:r>
              <a:rPr lang="fa-IR" sz="2800" b="1" dirty="0" smtClean="0">
                <a:latin typeface="Aldhabi" panose="01000000000000000000" pitchFamily="2" charset="-78"/>
                <a:cs typeface="Aldhabi" panose="01000000000000000000" pitchFamily="2" charset="-78"/>
              </a:rPr>
              <a:t>جدول وضعیت مالیات حقوق کارکنان در مشاغل و مناطق مختلف</a:t>
            </a:r>
            <a:endParaRPr lang="en-US" sz="28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92421973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95536" y="0"/>
            <a:ext cx="8748464" cy="6986528"/>
          </a:xfrm>
          <a:prstGeom prst="rect">
            <a:avLst/>
          </a:prstGeom>
        </p:spPr>
        <p:txBody>
          <a:bodyPr wrap="square">
            <a:spAutoFit/>
          </a:bodyPr>
          <a:lstStyle/>
          <a:p>
            <a:pPr algn="just"/>
            <a:r>
              <a:rPr lang="ar-SA" sz="4400" b="1" dirty="0">
                <a:ln w="3175">
                  <a:solidFill>
                    <a:schemeClr val="bg1"/>
                  </a:solidFill>
                </a:ln>
                <a:cs typeface="2  Titr" pitchFamily="2" charset="-78"/>
              </a:rPr>
              <a:t>جداول مالياتي</a:t>
            </a:r>
            <a:endParaRPr lang="fa-IR" sz="4400" b="1" dirty="0">
              <a:ln w="3175">
                <a:solidFill>
                  <a:schemeClr val="bg1"/>
                </a:solidFill>
              </a:ln>
              <a:cs typeface="2  Titr" pitchFamily="2" charset="-78"/>
            </a:endParaRPr>
          </a:p>
          <a:p>
            <a:pPr algn="just"/>
            <a:endParaRPr lang="en-US" sz="2000" b="1" dirty="0">
              <a:ln w="3175">
                <a:solidFill>
                  <a:schemeClr val="bg1"/>
                </a:solidFill>
              </a:ln>
              <a:cs typeface="2  Titr" pitchFamily="2" charset="-78"/>
            </a:endParaRPr>
          </a:p>
          <a:p>
            <a:pPr algn="just">
              <a:lnSpc>
                <a:spcPct val="150000"/>
              </a:lnSpc>
            </a:pPr>
            <a:r>
              <a:rPr lang="ar-SA" sz="1600" b="1" dirty="0">
                <a:latin typeface="+mj-lt"/>
                <a:ea typeface="+mj-ea"/>
              </a:rPr>
              <a:t>سقف معافيت ماليات حقوق و دستمزد در ابتداي هر سال از طريق وزارت دارائي و امور اقتصادي به واحدهاي تجاري و غير تجاري ابلاغ مي شود. </a:t>
            </a:r>
            <a:endParaRPr lang="fa-IR" sz="1600" b="1" dirty="0">
              <a:latin typeface="+mj-lt"/>
              <a:ea typeface="+mj-ea"/>
            </a:endParaRPr>
          </a:p>
          <a:p>
            <a:pPr>
              <a:lnSpc>
                <a:spcPct val="150000"/>
              </a:lnSpc>
            </a:pPr>
            <a:r>
              <a:rPr lang="ar-SA" sz="4400" b="1" dirty="0">
                <a:ln w="3175">
                  <a:solidFill>
                    <a:schemeClr val="bg1"/>
                  </a:solidFill>
                </a:ln>
                <a:cs typeface="2  Titr" pitchFamily="2" charset="-78"/>
              </a:rPr>
              <a:t>محاسبه ماليات حقوق و دستمزد</a:t>
            </a:r>
            <a:r>
              <a:rPr lang="fa-IR" sz="4400" b="1" dirty="0">
                <a:ln w="3175">
                  <a:solidFill>
                    <a:schemeClr val="bg1"/>
                  </a:solidFill>
                </a:ln>
                <a:cs typeface="2  Titr" pitchFamily="2" charset="-78"/>
              </a:rPr>
              <a:t>:</a:t>
            </a:r>
            <a:endParaRPr lang="en-US" sz="2000" b="1" dirty="0">
              <a:ln w="3175">
                <a:solidFill>
                  <a:schemeClr val="bg1"/>
                </a:solidFill>
              </a:ln>
              <a:cs typeface="2  Titr" pitchFamily="2" charset="-78"/>
            </a:endParaRPr>
          </a:p>
          <a:p>
            <a:pPr>
              <a:lnSpc>
                <a:spcPct val="150000"/>
              </a:lnSpc>
            </a:pPr>
            <a:r>
              <a:rPr lang="ar-SA" sz="1600" b="1" dirty="0"/>
              <a:t>براي محاسبه ماليات بر حقوق يک شخص به پارامترهاي زير نيازمنديم</a:t>
            </a:r>
            <a:r>
              <a:rPr lang="en-US" sz="1600" b="1" dirty="0"/>
              <a:t> :</a:t>
            </a:r>
          </a:p>
          <a:p>
            <a:pPr marL="342900" indent="-342900">
              <a:lnSpc>
                <a:spcPct val="150000"/>
              </a:lnSpc>
              <a:buFont typeface="Arial" pitchFamily="34" charset="0"/>
              <a:buChar char="•"/>
            </a:pPr>
            <a:r>
              <a:rPr lang="ar-SA" sz="1600" b="1" dirty="0" smtClean="0"/>
              <a:t>مزايا</a:t>
            </a:r>
            <a:r>
              <a:rPr lang="fa-IR" sz="1600" b="1" dirty="0" smtClean="0"/>
              <a:t>ئ</a:t>
            </a:r>
            <a:r>
              <a:rPr lang="ar-SA" sz="1600" b="1" dirty="0" smtClean="0"/>
              <a:t>ي </a:t>
            </a:r>
            <a:r>
              <a:rPr lang="ar-SA" sz="1600" b="1" dirty="0"/>
              <a:t>که مي خواهيم در ماليات دخيل باشند.</a:t>
            </a:r>
            <a:endParaRPr lang="en-US" sz="1600" b="1" dirty="0"/>
          </a:p>
          <a:p>
            <a:pPr marL="342900" indent="-342900">
              <a:lnSpc>
                <a:spcPct val="150000"/>
              </a:lnSpc>
              <a:buFont typeface="Arial" pitchFamily="34" charset="0"/>
              <a:buChar char="•"/>
            </a:pPr>
            <a:r>
              <a:rPr lang="ar-SA" sz="1600" b="1" dirty="0"/>
              <a:t>درآمد ماه جاري شخص.</a:t>
            </a:r>
            <a:endParaRPr lang="en-US" sz="1600" b="1" dirty="0"/>
          </a:p>
          <a:p>
            <a:pPr marL="342900" indent="-342900">
              <a:lnSpc>
                <a:spcPct val="150000"/>
              </a:lnSpc>
              <a:buFont typeface="Arial" pitchFamily="34" charset="0"/>
              <a:buChar char="•"/>
            </a:pPr>
            <a:r>
              <a:rPr lang="ar-SA" sz="1600" b="1" dirty="0"/>
              <a:t>درآمد شخص از ابتداي سال تا به حال.</a:t>
            </a:r>
            <a:endParaRPr lang="en-US" sz="1600" b="1" dirty="0"/>
          </a:p>
          <a:p>
            <a:pPr marL="342900" indent="-342900">
              <a:lnSpc>
                <a:spcPct val="150000"/>
              </a:lnSpc>
              <a:buFont typeface="Arial" pitchFamily="34" charset="0"/>
              <a:buChar char="•"/>
            </a:pPr>
            <a:r>
              <a:rPr lang="ar-SA" sz="1600" b="1" dirty="0"/>
              <a:t>ماليات هاي پرداخت شده امسال شخص تا ماه جاري.</a:t>
            </a:r>
            <a:endParaRPr lang="en-US" sz="1600" b="1" dirty="0"/>
          </a:p>
          <a:p>
            <a:pPr marL="342900" indent="-342900">
              <a:lnSpc>
                <a:spcPct val="150000"/>
              </a:lnSpc>
              <a:buFont typeface="Arial" pitchFamily="34" charset="0"/>
              <a:buChar char="•"/>
            </a:pPr>
            <a:r>
              <a:rPr lang="ar-SA" sz="1600" b="1" dirty="0"/>
              <a:t>عدد محاسبه شده تامين اجتماعي سهم کارمند.</a:t>
            </a:r>
            <a:endParaRPr lang="en-US" sz="1600" b="1" dirty="0"/>
          </a:p>
          <a:p>
            <a:pPr marL="342900" indent="-342900">
              <a:lnSpc>
                <a:spcPct val="150000"/>
              </a:lnSpc>
              <a:buFont typeface="Arial" pitchFamily="34" charset="0"/>
              <a:buChar char="•"/>
            </a:pPr>
            <a:r>
              <a:rPr lang="ar-SA" sz="1600" b="1" dirty="0"/>
              <a:t>جدول ماليات.</a:t>
            </a:r>
            <a:endParaRPr lang="en-US" sz="1600" b="1" dirty="0"/>
          </a:p>
          <a:p>
            <a:pPr marL="342900" indent="-342900">
              <a:lnSpc>
                <a:spcPct val="150000"/>
              </a:lnSpc>
              <a:buFont typeface="Arial" pitchFamily="34" charset="0"/>
              <a:buChar char="•"/>
            </a:pPr>
            <a:r>
              <a:rPr lang="ar-SA" sz="1600" b="1" dirty="0"/>
              <a:t>تعداد روزهاي کارکرد استاندار سال (کل روزهاي کاري سال جاري</a:t>
            </a:r>
            <a:r>
              <a:rPr lang="fa-IR" sz="1600" b="1" dirty="0"/>
              <a:t>)</a:t>
            </a:r>
            <a:endParaRPr lang="en-US" sz="1600" b="1" dirty="0"/>
          </a:p>
          <a:p>
            <a:pPr marL="342900" indent="-342900">
              <a:lnSpc>
                <a:spcPct val="150000"/>
              </a:lnSpc>
              <a:buFont typeface="Arial" pitchFamily="34" charset="0"/>
              <a:buChar char="•"/>
            </a:pPr>
            <a:r>
              <a:rPr lang="ar-SA" sz="1600" b="1" dirty="0"/>
              <a:t>تعداد روزهاي کارکرد شخص.</a:t>
            </a:r>
            <a:endParaRPr lang="en-US" sz="1600" b="1" dirty="0"/>
          </a:p>
          <a:p>
            <a:pPr marL="342900" indent="-342900">
              <a:lnSpc>
                <a:spcPct val="150000"/>
              </a:lnSpc>
              <a:buFont typeface="Arial" pitchFamily="34" charset="0"/>
              <a:buChar char="•"/>
            </a:pPr>
            <a:r>
              <a:rPr lang="ar-SA" sz="1600" b="1" dirty="0"/>
              <a:t>تعداد ماه هاي کارکرد شخص.</a:t>
            </a:r>
            <a:endParaRPr lang="en-US" sz="1600" b="1" dirty="0"/>
          </a:p>
          <a:p>
            <a:pPr algn="just">
              <a:lnSpc>
                <a:spcPct val="150000"/>
              </a:lnSpc>
            </a:pPr>
            <a:endParaRPr lang="en-US" sz="1600" b="1" dirty="0">
              <a:latin typeface="+mj-lt"/>
              <a:ea typeface="+mj-ea"/>
            </a:endParaRPr>
          </a:p>
        </p:txBody>
      </p:sp>
    </p:spTree>
    <p:extLst>
      <p:ext uri="{BB962C8B-B14F-4D97-AF65-F5344CB8AC3E}">
        <p14:creationId xmlns:p14="http://schemas.microsoft.com/office/powerpoint/2010/main" val="98023450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1" y="0"/>
            <a:ext cx="8892479" cy="3645024"/>
          </a:xfrm>
        </p:spPr>
        <p:txBody>
          <a:bodyPr>
            <a:noAutofit/>
          </a:bodyPr>
          <a:lstStyle/>
          <a:p>
            <a:pPr algn="r">
              <a:lnSpc>
                <a:spcPct val="130000"/>
              </a:lnSpc>
            </a:pPr>
            <a:r>
              <a:rPr lang="ar-SA" sz="5400" b="1" dirty="0">
                <a:ln w="3175">
                  <a:solidFill>
                    <a:schemeClr val="bg1"/>
                  </a:solidFill>
                </a:ln>
                <a:latin typeface="+mn-lt"/>
                <a:ea typeface="+mn-ea"/>
                <a:cs typeface="2  Titr" pitchFamily="2" charset="-78"/>
              </a:rPr>
              <a:t>حق بيمه­هاي حقوق و دستمزد</a:t>
            </a:r>
            <a:r>
              <a:rPr lang="en-US" sz="5400" b="1" dirty="0" smtClean="0">
                <a:ln w="3175">
                  <a:solidFill>
                    <a:schemeClr val="bg1"/>
                  </a:solidFill>
                </a:ln>
                <a:latin typeface="+mn-lt"/>
                <a:ea typeface="+mn-ea"/>
                <a:cs typeface="2  Titr" pitchFamily="2" charset="-78"/>
              </a:rPr>
              <a:t>:</a:t>
            </a:r>
            <a:r>
              <a:rPr lang="fa-IR" sz="2000" dirty="0">
                <a:solidFill>
                  <a:srgbClr val="000000"/>
                </a:solidFill>
                <a:latin typeface="+mn-lt"/>
                <a:ea typeface="Calibri" panose="020F0502020204030204" pitchFamily="34" charset="0"/>
                <a:cs typeface="Koodak" pitchFamily="2" charset="-78"/>
              </a:rPr>
              <a:t/>
            </a:r>
            <a:br>
              <a:rPr lang="fa-IR" sz="2000" dirty="0">
                <a:solidFill>
                  <a:srgbClr val="000000"/>
                </a:solidFill>
                <a:latin typeface="+mn-lt"/>
                <a:ea typeface="Calibri" panose="020F0502020204030204" pitchFamily="34" charset="0"/>
                <a:cs typeface="Koodak" pitchFamily="2" charset="-78"/>
              </a:rPr>
            </a:br>
            <a:r>
              <a:rPr lang="fa-IR" sz="2000" dirty="0" smtClean="0">
                <a:solidFill>
                  <a:srgbClr val="000000"/>
                </a:solidFill>
                <a:latin typeface="+mn-lt"/>
                <a:ea typeface="Calibri" panose="020F0502020204030204" pitchFamily="34" charset="0"/>
                <a:cs typeface="Koodak" pitchFamily="2" charset="-78"/>
              </a:rPr>
              <a:t/>
            </a:r>
            <a:br>
              <a:rPr lang="fa-IR" sz="2000" dirty="0" smtClean="0">
                <a:solidFill>
                  <a:srgbClr val="000000"/>
                </a:solidFill>
                <a:latin typeface="+mn-lt"/>
                <a:ea typeface="Calibri" panose="020F0502020204030204" pitchFamily="34" charset="0"/>
                <a:cs typeface="Koodak" pitchFamily="2" charset="-78"/>
              </a:rPr>
            </a:br>
            <a:r>
              <a:rPr lang="fa-IR" sz="1800" b="1" dirty="0" smtClean="0">
                <a:solidFill>
                  <a:srgbClr val="000000"/>
                </a:solidFill>
                <a:latin typeface="+mn-lt"/>
                <a:ea typeface="Calibri" panose="020F0502020204030204" pitchFamily="34" charset="0"/>
                <a:cs typeface="+mn-cs"/>
              </a:rPr>
              <a:t>حق </a:t>
            </a:r>
            <a:r>
              <a:rPr lang="fa-IR" sz="1800" b="1" dirty="0">
                <a:solidFill>
                  <a:srgbClr val="000000"/>
                </a:solidFill>
                <a:latin typeface="+mn-lt"/>
                <a:ea typeface="Calibri" panose="020F0502020204030204" pitchFamily="34" charset="0"/>
                <a:cs typeface="+mn-cs"/>
              </a:rPr>
              <a:t>بيمه يکي از کسور قانوني حقوق و دستمزد است. </a:t>
            </a:r>
            <a:r>
              <a:rPr lang="fa-IR" sz="1800" b="1" dirty="0" smtClean="0">
                <a:solidFill>
                  <a:srgbClr val="000000"/>
                </a:solidFill>
                <a:latin typeface="+mn-lt"/>
                <a:ea typeface="Calibri" panose="020F0502020204030204" pitchFamily="34" charset="0"/>
                <a:cs typeface="+mn-cs"/>
              </a:rPr>
              <a:t/>
            </a:r>
            <a:br>
              <a:rPr lang="fa-IR" sz="1800" b="1" dirty="0" smtClean="0">
                <a:solidFill>
                  <a:srgbClr val="000000"/>
                </a:solidFill>
                <a:latin typeface="+mn-lt"/>
                <a:ea typeface="Calibri" panose="020F0502020204030204" pitchFamily="34" charset="0"/>
                <a:cs typeface="+mn-cs"/>
              </a:rPr>
            </a:br>
            <a:r>
              <a:rPr lang="fa-IR" sz="1800" b="1" dirty="0" smtClean="0">
                <a:solidFill>
                  <a:srgbClr val="000000"/>
                </a:solidFill>
                <a:latin typeface="+mn-lt"/>
                <a:ea typeface="Calibri" panose="020F0502020204030204" pitchFamily="34" charset="0"/>
                <a:cs typeface="+mn-cs"/>
              </a:rPr>
              <a:t>پرداخت </a:t>
            </a:r>
            <a:r>
              <a:rPr lang="fa-IR" sz="1800" b="1" dirty="0">
                <a:solidFill>
                  <a:srgbClr val="000000"/>
                </a:solidFill>
                <a:latin typeface="+mn-lt"/>
                <a:ea typeface="Calibri" panose="020F0502020204030204" pitchFamily="34" charset="0"/>
                <a:cs typeface="+mn-cs"/>
              </a:rPr>
              <a:t>کنندگان حقوق مکلف هستند در زمان تنظيم ليست حقوق و دستمزد با در نظر گرفتن نوع بيمه تحت پوشش و قوانين و مقررات مربوطه، حق بيمه سهم کارکنان را محاسبه نموده و در موعد مقرر به همراه حق بيمه سهم خود به حساب سازمان بيمه تأمين اجتماعي يا اداره بيمه خدمات درماني واريز نمايند.</a:t>
            </a:r>
            <a:r>
              <a:rPr lang="en-US" sz="1800" b="1" dirty="0">
                <a:cs typeface="+mn-cs"/>
              </a:rPr>
              <a:t/>
            </a:r>
            <a:br>
              <a:rPr lang="en-US" sz="1800" b="1" dirty="0">
                <a:cs typeface="+mn-cs"/>
              </a:rPr>
            </a:br>
            <a:endParaRPr lang="fa-IR" sz="1800" b="1" dirty="0">
              <a:cs typeface="+mn-cs"/>
            </a:endParaRPr>
          </a:p>
        </p:txBody>
      </p:sp>
      <p:sp>
        <p:nvSpPr>
          <p:cNvPr id="7" name="Content Placeholder 6"/>
          <p:cNvSpPr>
            <a:spLocks noGrp="1"/>
          </p:cNvSpPr>
          <p:nvPr>
            <p:ph sz="half" idx="1"/>
          </p:nvPr>
        </p:nvSpPr>
        <p:spPr>
          <a:xfrm flipV="1">
            <a:off x="676655" y="2492896"/>
            <a:ext cx="3822192" cy="186296"/>
          </a:xfrm>
        </p:spPr>
        <p:txBody>
          <a:bodyPr>
            <a:normAutofit fontScale="40000" lnSpcReduction="20000"/>
          </a:bodyPr>
          <a:lstStyle/>
          <a:p>
            <a:endParaRPr lang="fa-IR" dirty="0" smtClean="0"/>
          </a:p>
          <a:p>
            <a:endParaRPr lang="fa-IR" dirty="0"/>
          </a:p>
          <a:p>
            <a:endParaRPr lang="fa-IR" dirty="0"/>
          </a:p>
        </p:txBody>
      </p:sp>
      <p:sp>
        <p:nvSpPr>
          <p:cNvPr id="6" name="Content Placeholder 5"/>
          <p:cNvSpPr>
            <a:spLocks noGrp="1"/>
          </p:cNvSpPr>
          <p:nvPr>
            <p:ph sz="half" idx="2"/>
          </p:nvPr>
        </p:nvSpPr>
        <p:spPr>
          <a:xfrm>
            <a:off x="164166" y="4725144"/>
            <a:ext cx="8872330" cy="2304256"/>
          </a:xfrm>
        </p:spPr>
        <p:txBody>
          <a:bodyPr>
            <a:noAutofit/>
          </a:bodyPr>
          <a:lstStyle/>
          <a:p>
            <a:pPr marL="0" indent="0" algn="r">
              <a:lnSpc>
                <a:spcPct val="120000"/>
              </a:lnSpc>
              <a:buNone/>
            </a:pPr>
            <a:r>
              <a:rPr lang="fa-IR" sz="2000" b="1" dirty="0">
                <a:ln w="3175">
                  <a:solidFill>
                    <a:srgbClr val="0070C0"/>
                  </a:solidFill>
                </a:ln>
                <a:latin typeface="Calibri"/>
                <a:ea typeface="Times New Roman"/>
              </a:rPr>
              <a:t>نکته: </a:t>
            </a:r>
          </a:p>
          <a:p>
            <a:pPr marL="0" indent="0" algn="r">
              <a:lnSpc>
                <a:spcPct val="120000"/>
              </a:lnSpc>
              <a:buNone/>
            </a:pPr>
            <a:r>
              <a:rPr lang="fa-IR" sz="2000" dirty="0">
                <a:solidFill>
                  <a:srgbClr val="000000"/>
                </a:solidFill>
                <a:ea typeface="Calibri" panose="020F0502020204030204" pitchFamily="34" charset="0"/>
              </a:rPr>
              <a:t>وجوه مبناي کسر حق ‌بيمه نبايد از حداقل مزد که همه ساله از طرف شوراي ‌عالي کار اعلام مي‌شود کمتر و از حداکثر حقوق مبناي کسر حق ‌بيمه (7 برابر حداقل مزد) که توسط شوراي ‌عالي تأمين ‌اجتماعي اعلام مي‌شود، بيشتر باشد.</a:t>
            </a:r>
            <a:endParaRPr lang="en-US" sz="2000" dirty="0">
              <a:solidFill>
                <a:srgbClr val="000000"/>
              </a:solidFill>
              <a:ea typeface="Calibri" panose="020F0502020204030204" pitchFamily="34" charset="0"/>
            </a:endParaRPr>
          </a:p>
        </p:txBody>
      </p:sp>
      <p:sp>
        <p:nvSpPr>
          <p:cNvPr id="8" name="AutoShape 47"/>
          <p:cNvSpPr>
            <a:spLocks noChangeArrowheads="1"/>
          </p:cNvSpPr>
          <p:nvPr/>
        </p:nvSpPr>
        <p:spPr bwMode="auto">
          <a:xfrm>
            <a:off x="251522" y="3284984"/>
            <a:ext cx="8650165" cy="1440160"/>
          </a:xfrm>
          <a:prstGeom prst="wedgeRoundRectCallout">
            <a:avLst>
              <a:gd name="adj1" fmla="val 22769"/>
              <a:gd name="adj2" fmla="val -45472"/>
              <a:gd name="adj3" fmla="val 16667"/>
            </a:avLst>
          </a:prstGeom>
          <a:solidFill>
            <a:schemeClr val="lt1">
              <a:lumMod val="100000"/>
              <a:lumOff val="0"/>
            </a:schemeClr>
          </a:solidFill>
          <a:ln w="63500" cmpd="thickThin">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algn="just">
              <a:lnSpc>
                <a:spcPct val="107000"/>
              </a:lnSpc>
              <a:spcAft>
                <a:spcPts val="800"/>
              </a:spcAft>
            </a:pPr>
            <a:r>
              <a:rPr lang="fa-IR" dirty="0">
                <a:solidFill>
                  <a:srgbClr val="000000"/>
                </a:solidFill>
                <a:ea typeface="Calibri" panose="020F0502020204030204" pitchFamily="34" charset="0"/>
              </a:rPr>
              <a:t>حق ‌بيمه عبارت از وجوهي است که به حکم قانون تأمين‌ اجتماعي و براي استفاده از مزاياي آن به اين سازمان پرداخت مي‌شود و تمامي وجوه و مزاياي نقدي يا غير نقدي مستمر که در مقابل کار به بيمه ‌شده پرداخت مي‌شود، مبناي کسر حق ‌بيمه قرار مي‌گيرد. </a:t>
            </a:r>
            <a:endParaRPr lang="en-US" dirty="0">
              <a:solidFill>
                <a:srgbClr val="000000"/>
              </a:solidFill>
              <a:ea typeface="Calibri" panose="020F050202020403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65" y="-25975"/>
            <a:ext cx="4334681" cy="201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12698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23529" y="620688"/>
                <a:ext cx="8568951" cy="1529393"/>
              </a:xfrm>
              <a:prstGeom prst="rect">
                <a:avLst/>
              </a:prstGeom>
            </p:spPr>
            <p:txBody>
              <a:bodyPr wrap="square">
                <a:spAutoFit/>
              </a:bodyPr>
              <a:lstStyle/>
              <a:p>
                <a:pPr>
                  <a:lnSpc>
                    <a:spcPct val="150000"/>
                  </a:lnSpc>
                </a:pPr>
                <a:r>
                  <a:rPr lang="fa-IR" sz="2000" dirty="0">
                    <a:latin typeface="+mj-lt"/>
                    <a:ea typeface="+mj-ea"/>
                  </a:rPr>
                  <a:t>اکنون</a:t>
                </a:r>
                <a:r>
                  <a:rPr lang="ar-SA" sz="2000" dirty="0">
                    <a:latin typeface="+mj-lt"/>
                    <a:ea typeface="+mj-ea"/>
                  </a:rPr>
                  <a:t> از پارامترهاي بالا ماليات را محاسبه مي کنيم</a:t>
                </a:r>
                <a:r>
                  <a:rPr lang="en-US" sz="2000" dirty="0">
                    <a:latin typeface="+mj-lt"/>
                    <a:ea typeface="+mj-ea"/>
                  </a:rPr>
                  <a:t> </a:t>
                </a:r>
                <a:r>
                  <a:rPr lang="en-US" sz="2000" dirty="0" smtClean="0">
                    <a:latin typeface="+mj-lt"/>
                    <a:ea typeface="+mj-ea"/>
                  </a:rPr>
                  <a:t>:</a:t>
                </a:r>
                <a:endParaRPr lang="fa-IR" sz="2000" dirty="0" smtClean="0">
                  <a:latin typeface="+mj-lt"/>
                  <a:ea typeface="+mj-ea"/>
                </a:endParaRPr>
              </a:p>
              <a:p>
                <a:pPr algn="l">
                  <a:lnSpc>
                    <a:spcPct val="150000"/>
                  </a:lnSpc>
                </a:pPr>
                <a:r>
                  <a:rPr lang="fa-IR" sz="1600" b="1" dirty="0" smtClean="0">
                    <a:solidFill>
                      <a:srgbClr val="0070C0"/>
                    </a:solidFill>
                    <a:latin typeface="+mj-lt"/>
                    <a:ea typeface="+mj-ea"/>
                  </a:rPr>
                  <a:t>حقوق </a:t>
                </a:r>
                <a:r>
                  <a:rPr lang="fa-IR" sz="1600" b="1" dirty="0">
                    <a:solidFill>
                      <a:srgbClr val="0070C0"/>
                    </a:solidFill>
                    <a:latin typeface="+mj-lt"/>
                    <a:ea typeface="+mj-ea"/>
                  </a:rPr>
                  <a:t>مشمول ماليات=</a:t>
                </a:r>
                <a:r>
                  <a:rPr lang="fa-IR" sz="1600" b="1" dirty="0">
                    <a:solidFill>
                      <a:srgbClr val="0070C0"/>
                    </a:solidFill>
                  </a:rPr>
                  <a:t>[</a:t>
                </a:r>
                <a:r>
                  <a:rPr lang="fa-IR" sz="1600" b="1" dirty="0">
                    <a:solidFill>
                      <a:srgbClr val="0070C0"/>
                    </a:solidFill>
                    <a:latin typeface="+mj-lt"/>
                    <a:ea typeface="+mj-ea"/>
                  </a:rPr>
                  <a:t>(حق بيمه سهم کارگر</a:t>
                </a:r>
                <a14:m>
                  <m:oMath xmlns:m="http://schemas.openxmlformats.org/officeDocument/2006/math">
                    <m:f>
                      <m:fPr>
                        <m:ctrlPr>
                          <a:rPr lang="fa-IR" sz="1600" b="1" i="1">
                            <a:solidFill>
                              <a:srgbClr val="0070C0"/>
                            </a:solidFill>
                            <a:latin typeface="Cambria Math" panose="02040503050406030204" pitchFamily="18" charset="0"/>
                          </a:rPr>
                        </m:ctrlPr>
                      </m:fPr>
                      <m:num>
                        <m:r>
                          <m:rPr>
                            <m:nor/>
                          </m:rPr>
                          <a:rPr lang="fa-IR" sz="1600" b="1" dirty="0">
                            <a:solidFill>
                              <a:srgbClr val="0070C0"/>
                            </a:solidFill>
                          </a:rPr>
                          <m:t>2</m:t>
                        </m:r>
                      </m:num>
                      <m:den>
                        <m:r>
                          <m:rPr>
                            <m:nor/>
                          </m:rPr>
                          <a:rPr lang="fa-IR" sz="1600" b="1" dirty="0">
                            <a:solidFill>
                              <a:srgbClr val="0070C0"/>
                            </a:solidFill>
                          </a:rPr>
                          <m:t>7</m:t>
                        </m:r>
                      </m:den>
                    </m:f>
                    <m:r>
                      <a:rPr lang="fa-IR" sz="1600" b="1" dirty="0">
                        <a:solidFill>
                          <a:srgbClr val="0070C0"/>
                        </a:solidFill>
                        <a:latin typeface="Cambria Math"/>
                      </a:rPr>
                      <m:t>×</m:t>
                    </m:r>
                  </m:oMath>
                </a14:m>
                <a:r>
                  <a:rPr lang="fa-IR" sz="1600" b="1" dirty="0">
                    <a:solidFill>
                      <a:srgbClr val="0070C0"/>
                    </a:solidFill>
                  </a:rPr>
                  <a:t>) + معافيت مالياتي حقوق] -جمع حقوق و مزاياي مشمول </a:t>
                </a:r>
                <a:r>
                  <a:rPr lang="fa-IR" sz="1600" b="1" dirty="0" smtClean="0">
                    <a:solidFill>
                      <a:srgbClr val="0070C0"/>
                    </a:solidFill>
                  </a:rPr>
                  <a:t>ماليات</a:t>
                </a:r>
              </a:p>
              <a:p>
                <a:pPr>
                  <a:lnSpc>
                    <a:spcPct val="150000"/>
                  </a:lnSpc>
                </a:pPr>
                <a:r>
                  <a:rPr lang="fa-IR" sz="1600" b="1" dirty="0" smtClean="0">
                    <a:solidFill>
                      <a:srgbClr val="0070C0"/>
                    </a:solidFill>
                  </a:rPr>
                  <a:t>                                                                            ماليات </a:t>
                </a:r>
                <a:r>
                  <a:rPr lang="fa-IR" sz="1600" b="1" dirty="0">
                    <a:solidFill>
                      <a:srgbClr val="0070C0"/>
                    </a:solidFill>
                  </a:rPr>
                  <a:t>حقوق و دستمزد=نرخ ماليات× حقوق مشمول ماليات</a:t>
                </a:r>
              </a:p>
            </p:txBody>
          </p:sp>
        </mc:Choice>
        <mc:Fallback xmlns="">
          <p:sp>
            <p:nvSpPr>
              <p:cNvPr id="3" name="Rectangle 2"/>
              <p:cNvSpPr>
                <a:spLocks noRot="1" noChangeAspect="1" noMove="1" noResize="1" noEditPoints="1" noAdjustHandles="1" noChangeArrowheads="1" noChangeShapeType="1" noTextEdit="1"/>
              </p:cNvSpPr>
              <p:nvPr/>
            </p:nvSpPr>
            <p:spPr>
              <a:xfrm>
                <a:off x="323529" y="620688"/>
                <a:ext cx="8568951" cy="1529393"/>
              </a:xfrm>
              <a:prstGeom prst="rect">
                <a:avLst/>
              </a:prstGeom>
              <a:blipFill>
                <a:blip r:embed="rId3"/>
                <a:stretch>
                  <a:fillRect l="-356" r="-782" b="-1195"/>
                </a:stretch>
              </a:blipFill>
            </p:spPr>
            <p:txBody>
              <a:bodyPr/>
              <a:lstStyle/>
              <a:p>
                <a:r>
                  <a:rPr lang="en-US">
                    <a:noFill/>
                  </a:rPr>
                  <a:t> </a:t>
                </a:r>
              </a:p>
            </p:txBody>
          </p:sp>
        </mc:Fallback>
      </mc:AlternateContent>
      <p:sp>
        <p:nvSpPr>
          <p:cNvPr id="4" name="Rectangle 3"/>
          <p:cNvSpPr/>
          <p:nvPr/>
        </p:nvSpPr>
        <p:spPr>
          <a:xfrm>
            <a:off x="179512" y="3056766"/>
            <a:ext cx="8856984" cy="1938992"/>
          </a:xfrm>
          <a:prstGeom prst="rect">
            <a:avLst/>
          </a:prstGeom>
        </p:spPr>
        <p:txBody>
          <a:bodyPr wrap="square">
            <a:spAutoFit/>
          </a:bodyPr>
          <a:lstStyle/>
          <a:p>
            <a:endParaRPr lang="fa-IR" sz="2000" dirty="0">
              <a:latin typeface="+mj-lt"/>
              <a:ea typeface="+mj-ea"/>
            </a:endParaRPr>
          </a:p>
          <a:p>
            <a:r>
              <a:rPr lang="fa-IR" sz="2000" b="1" dirty="0">
                <a:ln w="3175">
                  <a:solidFill>
                    <a:srgbClr val="0070C0"/>
                  </a:solidFill>
                </a:ln>
                <a:latin typeface="Calibri"/>
                <a:ea typeface="Times New Roman"/>
              </a:rPr>
              <a:t>مثال؛ </a:t>
            </a:r>
            <a:r>
              <a:rPr lang="fa-IR" sz="2000" dirty="0">
                <a:latin typeface="+mj-lt"/>
                <a:ea typeface="+mj-ea"/>
              </a:rPr>
              <a:t>در سال 1396، معافيت ساليانه حقوق 240،000،000 ريال تعيين گرديده است. حقوق ماهيانه فردي 20 ميليون تومان مي­باشد. براي محاسبه ماليات حقوق او اينگونه محاسبات را انجام مي­دهيم:</a:t>
            </a:r>
          </a:p>
          <a:p>
            <a:endParaRPr lang="en-US" sz="2000" dirty="0">
              <a:latin typeface="+mj-lt"/>
              <a:ea typeface="+mj-ea"/>
            </a:endParaRPr>
          </a:p>
          <a:p>
            <a:pPr algn="l"/>
            <a:r>
              <a:rPr lang="fa-IR" sz="2000" dirty="0">
                <a:latin typeface="+mj-lt"/>
                <a:ea typeface="+mj-ea"/>
              </a:rPr>
              <a:t>حقوق ساليانه فرد 2،400،000،000= 12×200،000،000</a:t>
            </a:r>
            <a:endParaRPr lang="en-US" sz="2000" dirty="0">
              <a:latin typeface="+mj-lt"/>
              <a:ea typeface="+mj-ea"/>
            </a:endParaRPr>
          </a:p>
          <a:p>
            <a:pPr algn="l"/>
            <a:r>
              <a:rPr lang="fa-IR" sz="2000" dirty="0">
                <a:latin typeface="+mj-lt"/>
                <a:ea typeface="+mj-ea"/>
              </a:rPr>
              <a:t>حقوق مشمول ماليات فرد2،160،000،000 = 240،000،000-2،400،000،000</a:t>
            </a:r>
            <a:endParaRPr lang="en-US" sz="2000" dirty="0">
              <a:latin typeface="+mj-lt"/>
              <a:ea typeface="+mj-ea"/>
            </a:endParaRPr>
          </a:p>
        </p:txBody>
      </p:sp>
      <p:sp>
        <p:nvSpPr>
          <p:cNvPr id="5" name="Rectangle 4"/>
          <p:cNvSpPr/>
          <p:nvPr/>
        </p:nvSpPr>
        <p:spPr>
          <a:xfrm>
            <a:off x="107504" y="4995759"/>
            <a:ext cx="9036496" cy="1323439"/>
          </a:xfrm>
          <a:prstGeom prst="rect">
            <a:avLst/>
          </a:prstGeom>
        </p:spPr>
        <p:txBody>
          <a:bodyPr wrap="square">
            <a:spAutoFit/>
          </a:bodyPr>
          <a:lstStyle/>
          <a:p>
            <a:r>
              <a:rPr lang="fa-IR" sz="2000" dirty="0">
                <a:latin typeface="+mj-lt"/>
                <a:ea typeface="+mj-ea"/>
              </a:rPr>
              <a:t>طبق قانون تا 5 برابر معافيت حقوق سالانه با نرخ 10% و مازاد آن با نرخ 20% محاسبه مي­شود:</a:t>
            </a:r>
          </a:p>
          <a:p>
            <a:endParaRPr lang="fa-IR" sz="2000" dirty="0">
              <a:latin typeface="+mj-lt"/>
              <a:ea typeface="+mj-ea"/>
            </a:endParaRPr>
          </a:p>
          <a:p>
            <a:pPr algn="l"/>
            <a:r>
              <a:rPr lang="fa-IR" sz="2000" dirty="0">
                <a:latin typeface="+mj-lt"/>
                <a:ea typeface="+mj-ea"/>
              </a:rPr>
              <a:t>1،200،000،000 = 5×240،000،000 </a:t>
            </a:r>
            <a:endParaRPr lang="en-US" sz="2000" dirty="0">
              <a:latin typeface="+mj-lt"/>
              <a:ea typeface="+mj-ea"/>
            </a:endParaRPr>
          </a:p>
          <a:p>
            <a:endParaRPr lang="en-US" sz="2000" dirty="0">
              <a:latin typeface="+mj-lt"/>
              <a:ea typeface="+mj-ea"/>
              <a:cs typeface="Koodak" pitchFamily="2" charset="-78"/>
            </a:endParaRPr>
          </a:p>
        </p:txBody>
      </p:sp>
      <p:sp>
        <p:nvSpPr>
          <p:cNvPr id="2" name="TextBox 1"/>
          <p:cNvSpPr txBox="1"/>
          <p:nvPr/>
        </p:nvSpPr>
        <p:spPr>
          <a:xfrm>
            <a:off x="323530" y="2348880"/>
            <a:ext cx="8640958" cy="707886"/>
          </a:xfrm>
          <a:prstGeom prst="rect">
            <a:avLst/>
          </a:prstGeom>
          <a:noFill/>
        </p:spPr>
        <p:txBody>
          <a:bodyPr wrap="square" rtlCol="0">
            <a:spAutoFit/>
          </a:bodyPr>
          <a:lstStyle/>
          <a:p>
            <a:r>
              <a:rPr lang="fa-IR" sz="2000" b="1" dirty="0">
                <a:ln w="3175">
                  <a:solidFill>
                    <a:srgbClr val="0070C0"/>
                  </a:solidFill>
                </a:ln>
                <a:latin typeface="Calibri"/>
                <a:ea typeface="Times New Roman"/>
              </a:rPr>
              <a:t>نکته: </a:t>
            </a:r>
            <a:r>
              <a:rPr lang="fa-IR" sz="2000" dirty="0" smtClean="0">
                <a:latin typeface="+mj-lt"/>
                <a:ea typeface="+mj-ea"/>
              </a:rPr>
              <a:t>در سال 96 نرخ </a:t>
            </a:r>
            <a:r>
              <a:rPr lang="fa-IR" sz="2000" dirty="0">
                <a:latin typeface="+mj-lt"/>
                <a:ea typeface="+mj-ea"/>
              </a:rPr>
              <a:t>10% براي محاسبه ماليات حقوق تا 5 برابر مبلغ معافيت بوده و مازاد بر آن به</a:t>
            </a:r>
            <a:r>
              <a:rPr lang="fa-IR" dirty="0"/>
              <a:t> </a:t>
            </a:r>
            <a:r>
              <a:rPr lang="fa-IR" sz="2000" dirty="0">
                <a:latin typeface="+mj-lt"/>
                <a:ea typeface="+mj-ea"/>
              </a:rPr>
              <a:t>نرخ 20% محاسبه خواهد شد.</a:t>
            </a:r>
            <a:endParaRPr lang="en-US" sz="2000" dirty="0">
              <a:latin typeface="+mj-lt"/>
              <a:ea typeface="+mj-ea"/>
            </a:endParaRPr>
          </a:p>
        </p:txBody>
      </p:sp>
    </p:spTree>
    <p:extLst>
      <p:ext uri="{BB962C8B-B14F-4D97-AF65-F5344CB8AC3E}">
        <p14:creationId xmlns:p14="http://schemas.microsoft.com/office/powerpoint/2010/main" val="296356324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3528" y="260650"/>
            <a:ext cx="8568952" cy="1631216"/>
          </a:xfrm>
          <a:prstGeom prst="rect">
            <a:avLst/>
          </a:prstGeom>
        </p:spPr>
        <p:txBody>
          <a:bodyPr wrap="square">
            <a:spAutoFit/>
          </a:bodyPr>
          <a:lstStyle/>
          <a:p>
            <a:endParaRPr lang="fa-IR" sz="2000" b="1" dirty="0" smtClean="0">
              <a:ln w="3175">
                <a:solidFill>
                  <a:srgbClr val="0070C0"/>
                </a:solidFill>
              </a:ln>
              <a:latin typeface="Calibri"/>
              <a:ea typeface="Times New Roman"/>
            </a:endParaRPr>
          </a:p>
          <a:p>
            <a:r>
              <a:rPr lang="fa-IR" sz="2000" b="1" dirty="0" smtClean="0">
                <a:ln w="3175">
                  <a:solidFill>
                    <a:srgbClr val="0070C0"/>
                  </a:solidFill>
                </a:ln>
                <a:latin typeface="Calibri"/>
                <a:ea typeface="Times New Roman"/>
              </a:rPr>
              <a:t>پس </a:t>
            </a:r>
            <a:r>
              <a:rPr lang="fa-IR" sz="2000" b="1" dirty="0">
                <a:ln w="3175">
                  <a:solidFill>
                    <a:srgbClr val="0070C0"/>
                  </a:solidFill>
                </a:ln>
                <a:latin typeface="Calibri"/>
                <a:ea typeface="Times New Roman"/>
              </a:rPr>
              <a:t>: </a:t>
            </a:r>
            <a:endParaRPr lang="en-US" sz="2000" b="1" dirty="0">
              <a:ln w="3175">
                <a:solidFill>
                  <a:srgbClr val="0070C0"/>
                </a:solidFill>
              </a:ln>
              <a:latin typeface="Calibri"/>
              <a:ea typeface="Times New Roman"/>
            </a:endParaRPr>
          </a:p>
          <a:p>
            <a:pPr algn="l"/>
            <a:r>
              <a:rPr lang="fa-IR" sz="2000" dirty="0">
                <a:latin typeface="+mj-lt"/>
                <a:ea typeface="+mj-ea"/>
              </a:rPr>
              <a:t>120،000،000 = 10% ×1،200،000،000</a:t>
            </a:r>
            <a:endParaRPr lang="en-US" sz="2000" dirty="0">
              <a:latin typeface="+mj-lt"/>
              <a:ea typeface="+mj-ea"/>
            </a:endParaRPr>
          </a:p>
          <a:p>
            <a:pPr algn="l"/>
            <a:r>
              <a:rPr lang="fa-IR" sz="2000" dirty="0">
                <a:latin typeface="+mj-lt"/>
                <a:ea typeface="+mj-ea"/>
              </a:rPr>
              <a:t>960،000،000=120،000،000 -2،160،000،000</a:t>
            </a:r>
            <a:endParaRPr lang="en-US" sz="2000" dirty="0">
              <a:latin typeface="+mj-lt"/>
              <a:ea typeface="+mj-ea"/>
            </a:endParaRPr>
          </a:p>
          <a:p>
            <a:pPr algn="l"/>
            <a:r>
              <a:rPr lang="fa-IR" sz="2000" dirty="0">
                <a:latin typeface="+mj-lt"/>
                <a:ea typeface="+mj-ea"/>
              </a:rPr>
              <a:t>192،000،000=20% ×960،000،000</a:t>
            </a:r>
          </a:p>
        </p:txBody>
      </p:sp>
      <p:sp>
        <p:nvSpPr>
          <p:cNvPr id="5" name="Rectangle 4"/>
          <p:cNvSpPr/>
          <p:nvPr/>
        </p:nvSpPr>
        <p:spPr>
          <a:xfrm>
            <a:off x="179512" y="1700810"/>
            <a:ext cx="8712968" cy="2246769"/>
          </a:xfrm>
          <a:prstGeom prst="rect">
            <a:avLst/>
          </a:prstGeom>
        </p:spPr>
        <p:txBody>
          <a:bodyPr wrap="square">
            <a:spAutoFit/>
          </a:bodyPr>
          <a:lstStyle/>
          <a:p>
            <a:endParaRPr lang="fa-IR" sz="2000" dirty="0">
              <a:latin typeface="+mj-lt"/>
              <a:ea typeface="+mj-ea"/>
            </a:endParaRPr>
          </a:p>
          <a:p>
            <a:r>
              <a:rPr lang="fa-IR" sz="2000" dirty="0">
                <a:latin typeface="+mj-lt"/>
                <a:ea typeface="+mj-ea"/>
              </a:rPr>
              <a:t>ماليات حقوق سالانه اين شخص برابر است با :</a:t>
            </a:r>
            <a:endParaRPr lang="en-US" sz="2000" dirty="0">
              <a:latin typeface="+mj-lt"/>
              <a:ea typeface="+mj-ea"/>
            </a:endParaRPr>
          </a:p>
          <a:p>
            <a:pPr algn="l"/>
            <a:r>
              <a:rPr lang="fa-IR" sz="2000" dirty="0">
                <a:latin typeface="+mj-lt"/>
                <a:ea typeface="+mj-ea"/>
              </a:rPr>
              <a:t> 312،000،000=192،000،000+120،000،000</a:t>
            </a:r>
            <a:endParaRPr lang="en-US" sz="2000" dirty="0">
              <a:latin typeface="+mj-lt"/>
              <a:ea typeface="+mj-ea"/>
            </a:endParaRPr>
          </a:p>
          <a:p>
            <a:endParaRPr lang="fa-IR" sz="2000" dirty="0">
              <a:latin typeface="+mj-lt"/>
              <a:ea typeface="+mj-ea"/>
            </a:endParaRPr>
          </a:p>
          <a:p>
            <a:endParaRPr lang="fa-IR" sz="2000" dirty="0">
              <a:latin typeface="+mj-lt"/>
              <a:ea typeface="+mj-ea"/>
            </a:endParaRPr>
          </a:p>
          <a:p>
            <a:r>
              <a:rPr lang="fa-IR" sz="2000" dirty="0">
                <a:latin typeface="+mj-lt"/>
                <a:ea typeface="+mj-ea"/>
              </a:rPr>
              <a:t>و ماليات حقوق ماهيانه اين شخص برابر است با :</a:t>
            </a:r>
            <a:endParaRPr lang="en-US" sz="2000" dirty="0">
              <a:latin typeface="+mj-lt"/>
              <a:ea typeface="+mj-ea"/>
            </a:endParaRPr>
          </a:p>
          <a:p>
            <a:pPr algn="l"/>
            <a:r>
              <a:rPr lang="fa-IR" sz="2000" dirty="0">
                <a:latin typeface="+mj-lt"/>
                <a:ea typeface="+mj-ea"/>
              </a:rPr>
              <a:t>26،000،000=12÷ 312،000،000</a:t>
            </a:r>
          </a:p>
        </p:txBody>
      </p:sp>
      <p:sp>
        <p:nvSpPr>
          <p:cNvPr id="6" name="Rectangle 5"/>
          <p:cNvSpPr/>
          <p:nvPr/>
        </p:nvSpPr>
        <p:spPr>
          <a:xfrm>
            <a:off x="179512" y="3947579"/>
            <a:ext cx="8568952" cy="1938992"/>
          </a:xfrm>
          <a:prstGeom prst="rect">
            <a:avLst/>
          </a:prstGeom>
        </p:spPr>
        <p:txBody>
          <a:bodyPr wrap="square">
            <a:spAutoFit/>
          </a:bodyPr>
          <a:lstStyle/>
          <a:p>
            <a:pPr>
              <a:lnSpc>
                <a:spcPct val="150000"/>
              </a:lnSpc>
            </a:pPr>
            <a:r>
              <a:rPr lang="fa-IR" sz="2000" dirty="0">
                <a:latin typeface="+mj-lt"/>
                <a:ea typeface="+mj-ea"/>
              </a:rPr>
              <a:t>ب</a:t>
            </a:r>
            <a:r>
              <a:rPr lang="fa-IR" sz="2000" dirty="0" smtClean="0">
                <a:latin typeface="+mj-lt"/>
                <a:ea typeface="+mj-ea"/>
              </a:rPr>
              <a:t>ا </a:t>
            </a:r>
            <a:r>
              <a:rPr lang="fa-IR" sz="2000" dirty="0">
                <a:latin typeface="+mj-lt"/>
                <a:ea typeface="+mj-ea"/>
              </a:rPr>
              <a:t>توجه به مطالب فوق و با فرض اينکه محاسبات شرکت بوستان مربوط به سال 1393 بوده است، ماليات حقوق و دستمزد شرکت بوستان را محاسبه مي­کنيم. </a:t>
            </a:r>
          </a:p>
          <a:p>
            <a:pPr>
              <a:lnSpc>
                <a:spcPct val="150000"/>
              </a:lnSpc>
            </a:pPr>
            <a:r>
              <a:rPr lang="fa-IR" sz="2000" dirty="0">
                <a:latin typeface="+mj-lt"/>
                <a:ea typeface="+mj-ea"/>
              </a:rPr>
              <a:t>(سقف معافيت ماهيانه در سال 1393 مبلغ 10،000،000 ريال بوده است و نسبت به مازاد آن تا 7 برابر مشمول نرخ 10% و مازاد بر آن با نرخ 20% محاسبه شده است.)</a:t>
            </a:r>
          </a:p>
        </p:txBody>
      </p:sp>
    </p:spTree>
    <p:extLst>
      <p:ext uri="{BB962C8B-B14F-4D97-AF65-F5344CB8AC3E}">
        <p14:creationId xmlns:p14="http://schemas.microsoft.com/office/powerpoint/2010/main" val="325113878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3528" y="692696"/>
            <a:ext cx="8568952" cy="1323439"/>
          </a:xfrm>
          <a:prstGeom prst="rect">
            <a:avLst/>
          </a:prstGeom>
        </p:spPr>
        <p:txBody>
          <a:bodyPr wrap="square">
            <a:spAutoFit/>
          </a:bodyPr>
          <a:lstStyle/>
          <a:p>
            <a:r>
              <a:rPr lang="fa-IR" sz="2000" b="1" dirty="0">
                <a:ln w="3175">
                  <a:solidFill>
                    <a:srgbClr val="0070C0"/>
                  </a:solidFill>
                </a:ln>
                <a:latin typeface="Calibri"/>
                <a:ea typeface="Times New Roman"/>
              </a:rPr>
              <a:t>حل: </a:t>
            </a:r>
            <a:r>
              <a:rPr lang="fa-IR" sz="2000" dirty="0">
                <a:latin typeface="+mj-lt"/>
                <a:ea typeface="+mj-ea"/>
              </a:rPr>
              <a:t>با توجه به اينکه در ليست حقوق و دستمزد فقط حق ماموريت معاف از ماليات است بنابراين از جمع حقوق و مزايا، حق ماموريت را کسر مي­کنيم و سپس با توجه به سقف مالياتي، حقوق و مزاياي مشمول ماليات را بدست مي­آوريم. سپس نسبت به مازاد سقف مالياتي و پس از کسر معافيت­هاي ماليات حقوق و دستمزد، ماليات را محاسبه مي­ نماييم.</a:t>
            </a:r>
            <a:endParaRPr lang="en-US" sz="2000" dirty="0">
              <a:latin typeface="+mj-lt"/>
              <a:ea typeface="+mj-ea"/>
            </a:endParaRPr>
          </a:p>
        </p:txBody>
      </p:sp>
      <p:pic>
        <p:nvPicPr>
          <p:cNvPr id="3" name="Picture 2"/>
          <p:cNvPicPr/>
          <p:nvPr/>
        </p:nvPicPr>
        <p:blipFill>
          <a:blip r:embed="rId3" cstate="print">
            <a:extLst>
              <a:ext uri="{28A0092B-C50C-407E-A947-70E740481C1C}">
                <a14:useLocalDpi xmlns:a14="http://schemas.microsoft.com/office/drawing/2010/main" val="0"/>
              </a:ext>
            </a:extLst>
          </a:blip>
          <a:srcRect t="5000"/>
          <a:stretch>
            <a:fillRect/>
          </a:stretch>
        </p:blipFill>
        <p:spPr>
          <a:xfrm>
            <a:off x="320082" y="1988840"/>
            <a:ext cx="8676455" cy="4241092"/>
          </a:xfrm>
          <a:prstGeom prst="rect">
            <a:avLst/>
          </a:prstGeom>
        </p:spPr>
      </p:pic>
    </p:spTree>
    <p:extLst>
      <p:ext uri="{BB962C8B-B14F-4D97-AF65-F5344CB8AC3E}">
        <p14:creationId xmlns:p14="http://schemas.microsoft.com/office/powerpoint/2010/main" val="213935789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34474" y="476672"/>
            <a:ext cx="8485998" cy="3539430"/>
          </a:xfrm>
          <a:prstGeom prst="rect">
            <a:avLst/>
          </a:prstGeom>
        </p:spPr>
        <p:txBody>
          <a:bodyPr wrap="square">
            <a:spAutoFit/>
          </a:bodyPr>
          <a:lstStyle/>
          <a:p>
            <a:r>
              <a:rPr lang="ar-SA" sz="5400" b="1" dirty="0">
                <a:ln w="3175">
                  <a:solidFill>
                    <a:schemeClr val="bg1"/>
                  </a:solidFill>
                </a:ln>
                <a:cs typeface="2  Titr" pitchFamily="2" charset="-78"/>
              </a:rPr>
              <a:t>مدارک ارسالي و مهلت ارسال مدارک</a:t>
            </a:r>
            <a:endParaRPr lang="fa-IR" sz="5400" b="1" dirty="0">
              <a:ln w="3175">
                <a:solidFill>
                  <a:schemeClr val="bg1"/>
                </a:solidFill>
              </a:ln>
              <a:cs typeface="2  Titr" pitchFamily="2" charset="-78"/>
            </a:endParaRPr>
          </a:p>
          <a:p>
            <a:endParaRPr lang="en-US" sz="2000" b="1" dirty="0">
              <a:ln w="3175">
                <a:solidFill>
                  <a:schemeClr val="bg1"/>
                </a:solidFill>
              </a:ln>
              <a:cs typeface="2  Titr" pitchFamily="2" charset="-78"/>
            </a:endParaRPr>
          </a:p>
          <a:p>
            <a:pPr algn="just">
              <a:lnSpc>
                <a:spcPct val="150000"/>
              </a:lnSpc>
            </a:pPr>
            <a:r>
              <a:rPr lang="fa-IR" sz="2000" dirty="0">
                <a:latin typeface="+mj-lt"/>
                <a:ea typeface="+mj-ea"/>
              </a:rPr>
              <a:t>پرداخت كنندگان حقوق هنگام هر پرداخت يا تخصيص آن، مكلف اند ماليات حقوق و دستمزد را محاسبه و كسر </a:t>
            </a:r>
            <a:r>
              <a:rPr lang="fa-IR" sz="2000" dirty="0" smtClean="0">
                <a:latin typeface="+mj-lt"/>
                <a:ea typeface="+mj-ea"/>
              </a:rPr>
              <a:t>وتا پایان ماه بعد( </a:t>
            </a:r>
            <a:r>
              <a:rPr lang="fa-IR" sz="2000" dirty="0">
                <a:latin typeface="+mj-lt"/>
                <a:ea typeface="+mj-ea"/>
              </a:rPr>
              <a:t>ظرف سي </a:t>
            </a:r>
            <a:r>
              <a:rPr lang="fa-IR" sz="2000" dirty="0" smtClean="0">
                <a:latin typeface="+mj-lt"/>
                <a:ea typeface="+mj-ea"/>
              </a:rPr>
              <a:t>روز) </a:t>
            </a:r>
            <a:r>
              <a:rPr lang="fa-IR" sz="2000" dirty="0">
                <a:latin typeface="+mj-lt"/>
                <a:ea typeface="+mj-ea"/>
              </a:rPr>
              <a:t>ضمن تسليم فهرستي </a:t>
            </a:r>
            <a:r>
              <a:rPr lang="fa-IR" sz="2000" dirty="0" smtClean="0">
                <a:latin typeface="+mj-lt"/>
                <a:ea typeface="+mj-ea"/>
              </a:rPr>
              <a:t>متضمن  </a:t>
            </a:r>
            <a:r>
              <a:rPr lang="fa-IR" sz="2000" dirty="0">
                <a:latin typeface="+mj-lt"/>
                <a:ea typeface="+mj-ea"/>
              </a:rPr>
              <a:t>نام و نشاني دريافت كنندگان حقوق و ميزان آن به اداره امور مالياتي محل پرداخت کنند. </a:t>
            </a:r>
            <a:r>
              <a:rPr lang="ar-SA" sz="2000" dirty="0">
                <a:latin typeface="+mj-lt"/>
                <a:ea typeface="+mj-ea"/>
              </a:rPr>
              <a:t>تاريخ محاسبه سي روز، از زمان ثبت هزينه حقوق در دفاتر شرکت محاسبه مي­شود که معمولاً در پايان هر ماه اين ثبت انجام مي­شود. در هنگام رسيدگي دفاتر در واحد مالياتي اين تاريخ مورد توجه کارشناسان مالياتي قرار مي­گيرد. </a:t>
            </a:r>
            <a:endParaRPr lang="fa-IR" sz="2000" dirty="0">
              <a:latin typeface="+mj-lt"/>
              <a:ea typeface="+mj-ea"/>
            </a:endParaRPr>
          </a:p>
        </p:txBody>
      </p:sp>
      <p:sp>
        <p:nvSpPr>
          <p:cNvPr id="2" name="Rectangle 1"/>
          <p:cNvSpPr/>
          <p:nvPr/>
        </p:nvSpPr>
        <p:spPr>
          <a:xfrm>
            <a:off x="334474" y="4016101"/>
            <a:ext cx="8485998" cy="2169825"/>
          </a:xfrm>
          <a:prstGeom prst="rect">
            <a:avLst/>
          </a:prstGeom>
        </p:spPr>
        <p:txBody>
          <a:bodyPr wrap="square">
            <a:spAutoFit/>
          </a:bodyPr>
          <a:lstStyle/>
          <a:p>
            <a:pPr>
              <a:lnSpc>
                <a:spcPct val="150000"/>
              </a:lnSpc>
            </a:pPr>
            <a:r>
              <a:rPr lang="ar-SA" b="1" dirty="0">
                <a:ln w="3175">
                  <a:solidFill>
                    <a:srgbClr val="0070C0"/>
                  </a:solidFill>
                </a:ln>
                <a:ea typeface="Times New Roman"/>
              </a:rPr>
              <a:t>بطور مثال؛ </a:t>
            </a:r>
            <a:r>
              <a:rPr lang="ar-SA" dirty="0"/>
              <a:t>شرکت الف هزينه حقوق را در </a:t>
            </a:r>
            <a:r>
              <a:rPr lang="fa-IR" dirty="0"/>
              <a:t>۳0 </a:t>
            </a:r>
            <a:r>
              <a:rPr lang="ar-SA" dirty="0"/>
              <a:t>مهر ثبت کرده و در سوم آبان حقوق را به پرسنل پرداخت کرده است، حداکثر مهلت تسليم ليست سي روز از تاريخ ثبت يعني تا 30 آبان مي­باشد.</a:t>
            </a:r>
            <a:endParaRPr lang="en-US" dirty="0"/>
          </a:p>
          <a:p>
            <a:pPr>
              <a:lnSpc>
                <a:spcPct val="150000"/>
              </a:lnSpc>
            </a:pPr>
            <a:r>
              <a:rPr lang="ar-SA" dirty="0"/>
              <a:t>پس از تکميل ليست ماليات در نرم افزار ماليات و تهيه ديسکت ماليات (شامل فايل ليست ماهانه و فايل ريز کارکرد پرسنل)، به </a:t>
            </a:r>
            <a:r>
              <a:rPr lang="fa-IR" dirty="0"/>
              <a:t> صورت غيرحضوري (اينترنتي) به اداره امور مالياتي ارسال مي شود.</a:t>
            </a:r>
          </a:p>
          <a:p>
            <a:pPr>
              <a:lnSpc>
                <a:spcPct val="150000"/>
              </a:lnSpc>
            </a:pPr>
            <a:endParaRPr lang="en-US" dirty="0"/>
          </a:p>
        </p:txBody>
      </p:sp>
    </p:spTree>
    <p:extLst>
      <p:ext uri="{BB962C8B-B14F-4D97-AF65-F5344CB8AC3E}">
        <p14:creationId xmlns:p14="http://schemas.microsoft.com/office/powerpoint/2010/main" val="305330927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88456622"/>
              </p:ext>
            </p:extLst>
          </p:nvPr>
        </p:nvGraphicFramePr>
        <p:xfrm>
          <a:off x="179516" y="1366903"/>
          <a:ext cx="8712964" cy="4828552"/>
        </p:xfrm>
        <a:graphic>
          <a:graphicData uri="http://schemas.openxmlformats.org/drawingml/2006/table">
            <a:tbl>
              <a:tblPr rtl="1" firstRow="1" firstCol="1" bandRow="1"/>
              <a:tblGrid>
                <a:gridCol w="2903700">
                  <a:extLst>
                    <a:ext uri="{9D8B030D-6E8A-4147-A177-3AD203B41FA5}">
                      <a16:colId xmlns:a16="http://schemas.microsoft.com/office/drawing/2014/main" val="20000"/>
                    </a:ext>
                  </a:extLst>
                </a:gridCol>
                <a:gridCol w="2904632">
                  <a:extLst>
                    <a:ext uri="{9D8B030D-6E8A-4147-A177-3AD203B41FA5}">
                      <a16:colId xmlns:a16="http://schemas.microsoft.com/office/drawing/2014/main" val="20001"/>
                    </a:ext>
                  </a:extLst>
                </a:gridCol>
                <a:gridCol w="2904632">
                  <a:extLst>
                    <a:ext uri="{9D8B030D-6E8A-4147-A177-3AD203B41FA5}">
                      <a16:colId xmlns:a16="http://schemas.microsoft.com/office/drawing/2014/main" val="20002"/>
                    </a:ext>
                  </a:extLst>
                </a:gridCol>
              </a:tblGrid>
              <a:tr h="580216">
                <a:tc>
                  <a:txBody>
                    <a:bodyPr/>
                    <a:lstStyle/>
                    <a:p>
                      <a:pPr algn="just" rtl="1">
                        <a:lnSpc>
                          <a:spcPct val="115000"/>
                        </a:lnSpc>
                        <a:spcAft>
                          <a:spcPts val="800"/>
                        </a:spcAft>
                        <a:tabLst>
                          <a:tab pos="1350010" algn="l"/>
                        </a:tabLst>
                      </a:pPr>
                      <a:r>
                        <a:rPr lang="fa-IR" sz="1400" dirty="0" smtClean="0">
                          <a:solidFill>
                            <a:srgbClr val="333333"/>
                          </a:solidFill>
                          <a:effectLst/>
                          <a:latin typeface="Tahoma"/>
                          <a:ea typeface="Times New Roman"/>
                          <a:cs typeface="+mn-cs"/>
                        </a:rPr>
                        <a:t>تاريخ</a:t>
                      </a:r>
                      <a:r>
                        <a:rPr lang="fa-IR" sz="1400" dirty="0">
                          <a:solidFill>
                            <a:srgbClr val="333333"/>
                          </a:solidFill>
                          <a:effectLst/>
                          <a:latin typeface="Tahoma"/>
                          <a:ea typeface="Times New Roman"/>
                          <a:cs typeface="+mn-cs"/>
                        </a:rPr>
                        <a:t>: </a:t>
                      </a:r>
                      <a:r>
                        <a:rPr lang="fa-IR" sz="1400" dirty="0" smtClean="0">
                          <a:solidFill>
                            <a:srgbClr val="333333"/>
                          </a:solidFill>
                          <a:effectLst/>
                          <a:latin typeface="Tahoma"/>
                          <a:ea typeface="Times New Roman"/>
                          <a:cs typeface="+mn-cs"/>
                        </a:rPr>
                        <a:t> 0000/00/00 </a:t>
                      </a:r>
                      <a:r>
                        <a:rPr lang="fa-IR" sz="1400" dirty="0">
                          <a:solidFill>
                            <a:srgbClr val="333333"/>
                          </a:solidFill>
                          <a:effectLst/>
                          <a:latin typeface="Tahoma"/>
                          <a:ea typeface="Times New Roman"/>
                          <a:cs typeface="+mn-cs"/>
                        </a:rPr>
                        <a:t>	</a:t>
                      </a:r>
                      <a:endParaRPr lang="en-US" sz="1400" dirty="0">
                        <a:effectLst/>
                        <a:latin typeface="Calibri"/>
                        <a:ea typeface="Calibri"/>
                        <a:cs typeface="+mn-cs"/>
                      </a:endParaRPr>
                    </a:p>
                    <a:p>
                      <a:pPr algn="just" rtl="1">
                        <a:lnSpc>
                          <a:spcPct val="115000"/>
                        </a:lnSpc>
                        <a:spcAft>
                          <a:spcPts val="800"/>
                        </a:spcAft>
                      </a:pPr>
                      <a:r>
                        <a:rPr lang="fa-IR" sz="1400" dirty="0">
                          <a:solidFill>
                            <a:srgbClr val="333333"/>
                          </a:solidFill>
                          <a:effectLst/>
                          <a:latin typeface="Tahoma"/>
                          <a:ea typeface="Times New Roman"/>
                          <a:cs typeface="+mn-cs"/>
                        </a:rPr>
                        <a:t>شماره: ..............................</a:t>
                      </a:r>
                      <a:endParaRPr lang="en-US" sz="1400" dirty="0">
                        <a:effectLst/>
                        <a:latin typeface="Calibri"/>
                        <a:ea typeface="Calibri"/>
                        <a:cs typeface="+mn-cs"/>
                      </a:endParaRPr>
                    </a:p>
                  </a:txBody>
                  <a:tcPr marL="58167" marR="581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800"/>
                        </a:spcAft>
                      </a:pPr>
                      <a:r>
                        <a:rPr lang="fa-IR" sz="1400" b="1">
                          <a:solidFill>
                            <a:srgbClr val="333333"/>
                          </a:solidFill>
                          <a:effectLst/>
                          <a:latin typeface="Tahoma"/>
                          <a:ea typeface="Times New Roman"/>
                          <a:cs typeface="+mn-cs"/>
                        </a:rPr>
                        <a:t>شرکت بوستان</a:t>
                      </a:r>
                      <a:endParaRPr lang="en-US" sz="1400">
                        <a:effectLst/>
                        <a:latin typeface="Calibri"/>
                        <a:ea typeface="Calibri"/>
                        <a:cs typeface="+mn-cs"/>
                      </a:endParaRPr>
                    </a:p>
                    <a:p>
                      <a:pPr algn="ctr" rtl="1">
                        <a:lnSpc>
                          <a:spcPct val="115000"/>
                        </a:lnSpc>
                        <a:spcAft>
                          <a:spcPts val="800"/>
                        </a:spcAft>
                      </a:pPr>
                      <a:r>
                        <a:rPr lang="fa-IR" sz="1400" b="1">
                          <a:solidFill>
                            <a:srgbClr val="333333"/>
                          </a:solidFill>
                          <a:effectLst/>
                          <a:latin typeface="Tahoma"/>
                          <a:ea typeface="Times New Roman"/>
                          <a:cs typeface="+mn-cs"/>
                        </a:rPr>
                        <a:t>دستور صدور چک</a:t>
                      </a:r>
                      <a:endParaRPr lang="en-US" sz="1400">
                        <a:effectLst/>
                        <a:latin typeface="Calibri"/>
                        <a:ea typeface="Calibri"/>
                        <a:cs typeface="+mn-cs"/>
                      </a:endParaRPr>
                    </a:p>
                  </a:txBody>
                  <a:tcPr marL="58167" marR="5816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800"/>
                        </a:spcAft>
                      </a:pPr>
                      <a:r>
                        <a:rPr lang="fa-IR" sz="1400">
                          <a:solidFill>
                            <a:srgbClr val="333333"/>
                          </a:solidFill>
                          <a:effectLst/>
                          <a:latin typeface="Tahoma"/>
                          <a:ea typeface="Times New Roman"/>
                          <a:cs typeface="+mn-cs"/>
                        </a:rPr>
                        <a:t> </a:t>
                      </a:r>
                      <a:endParaRPr lang="en-US" sz="1400">
                        <a:effectLst/>
                        <a:latin typeface="Calibri"/>
                        <a:ea typeface="Calibri"/>
                        <a:cs typeface="+mn-cs"/>
                      </a:endParaRPr>
                    </a:p>
                  </a:txBody>
                  <a:tcPr marL="58167" marR="5816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20729">
                <a:tc gridSpan="3">
                  <a:txBody>
                    <a:bodyPr/>
                    <a:lstStyle/>
                    <a:p>
                      <a:pPr algn="just" rtl="1">
                        <a:lnSpc>
                          <a:spcPct val="115000"/>
                        </a:lnSpc>
                        <a:spcAft>
                          <a:spcPts val="800"/>
                        </a:spcAft>
                      </a:pPr>
                      <a:r>
                        <a:rPr lang="fa-IR" sz="1400" b="1" dirty="0">
                          <a:solidFill>
                            <a:srgbClr val="333333"/>
                          </a:solidFill>
                          <a:effectLst/>
                          <a:latin typeface="Tahoma"/>
                          <a:ea typeface="Times New Roman"/>
                          <a:cs typeface="+mn-cs"/>
                        </a:rPr>
                        <a:t>از امور </a:t>
                      </a:r>
                      <a:r>
                        <a:rPr lang="fa-IR" sz="1400" b="1" dirty="0" smtClean="0">
                          <a:solidFill>
                            <a:srgbClr val="333333"/>
                          </a:solidFill>
                          <a:effectLst/>
                          <a:latin typeface="Tahoma"/>
                          <a:ea typeface="Times New Roman"/>
                          <a:cs typeface="+mn-cs"/>
                        </a:rPr>
                        <a:t>مالي </a:t>
                      </a:r>
                      <a:r>
                        <a:rPr lang="fa-IR" sz="1400" b="1" dirty="0">
                          <a:solidFill>
                            <a:srgbClr val="333333"/>
                          </a:solidFill>
                          <a:effectLst/>
                          <a:latin typeface="Tahoma"/>
                          <a:ea typeface="Times New Roman"/>
                          <a:cs typeface="+mn-cs"/>
                        </a:rPr>
                        <a:t>به </a:t>
                      </a:r>
                      <a:r>
                        <a:rPr lang="fa-IR" sz="1400" b="1" dirty="0" smtClean="0">
                          <a:solidFill>
                            <a:srgbClr val="333333"/>
                          </a:solidFill>
                          <a:effectLst/>
                          <a:latin typeface="Tahoma"/>
                          <a:ea typeface="Times New Roman"/>
                          <a:cs typeface="+mn-cs"/>
                        </a:rPr>
                        <a:t>مديريت </a:t>
                      </a:r>
                      <a:r>
                        <a:rPr lang="fa-IR" sz="1400" b="1" dirty="0">
                          <a:solidFill>
                            <a:srgbClr val="333333"/>
                          </a:solidFill>
                          <a:effectLst/>
                          <a:latin typeface="Tahoma"/>
                          <a:ea typeface="Times New Roman"/>
                          <a:cs typeface="+mn-cs"/>
                        </a:rPr>
                        <a:t>عامل</a:t>
                      </a:r>
                      <a:endParaRPr lang="en-US" sz="1400" dirty="0">
                        <a:effectLst/>
                        <a:latin typeface="Calibri"/>
                        <a:ea typeface="Calibri"/>
                        <a:cs typeface="+mn-cs"/>
                      </a:endParaRPr>
                    </a:p>
                    <a:p>
                      <a:pPr algn="just" rtl="1">
                        <a:lnSpc>
                          <a:spcPct val="115000"/>
                        </a:lnSpc>
                        <a:spcAft>
                          <a:spcPts val="800"/>
                        </a:spcAft>
                      </a:pPr>
                      <a:r>
                        <a:rPr lang="fa-IR" sz="1400" dirty="0">
                          <a:solidFill>
                            <a:srgbClr val="333333"/>
                          </a:solidFill>
                          <a:effectLst/>
                          <a:latin typeface="Tahoma"/>
                          <a:ea typeface="Times New Roman"/>
                          <a:cs typeface="+mn-cs"/>
                        </a:rPr>
                        <a:t>مبلغ </a:t>
                      </a:r>
                      <a:r>
                        <a:rPr lang="fa-IR" sz="1400" dirty="0" smtClean="0">
                          <a:solidFill>
                            <a:srgbClr val="333333"/>
                          </a:solidFill>
                          <a:effectLst/>
                          <a:latin typeface="Tahoma"/>
                          <a:ea typeface="Times New Roman"/>
                          <a:cs typeface="+mn-cs"/>
                        </a:rPr>
                        <a:t>......... ريال </a:t>
                      </a:r>
                      <a:r>
                        <a:rPr lang="fa-IR" sz="1400" dirty="0">
                          <a:solidFill>
                            <a:srgbClr val="333333"/>
                          </a:solidFill>
                          <a:effectLst/>
                          <a:latin typeface="Tahoma"/>
                          <a:ea typeface="Times New Roman"/>
                          <a:cs typeface="+mn-cs"/>
                        </a:rPr>
                        <a:t>به حروف </a:t>
                      </a:r>
                      <a:r>
                        <a:rPr lang="fa-IR" sz="1400" dirty="0" smtClean="0">
                          <a:solidFill>
                            <a:srgbClr val="333333"/>
                          </a:solidFill>
                          <a:effectLst/>
                          <a:latin typeface="Tahoma"/>
                          <a:ea typeface="Times New Roman"/>
                          <a:cs typeface="+mn-cs"/>
                        </a:rPr>
                        <a:t>................ريال </a:t>
                      </a:r>
                      <a:r>
                        <a:rPr lang="fa-IR" sz="1400" dirty="0">
                          <a:solidFill>
                            <a:srgbClr val="333333"/>
                          </a:solidFill>
                          <a:effectLst/>
                          <a:latin typeface="Tahoma"/>
                          <a:ea typeface="Times New Roman"/>
                          <a:cs typeface="+mn-cs"/>
                        </a:rPr>
                        <a:t>بابت </a:t>
                      </a:r>
                      <a:r>
                        <a:rPr lang="fa-IR" sz="1400" dirty="0" smtClean="0">
                          <a:solidFill>
                            <a:srgbClr val="333333"/>
                          </a:solidFill>
                          <a:effectLst/>
                          <a:latin typeface="Tahoma"/>
                          <a:ea typeface="Times New Roman"/>
                          <a:cs typeface="+mn-cs"/>
                        </a:rPr>
                        <a:t>ماليات </a:t>
                      </a:r>
                      <a:r>
                        <a:rPr lang="fa-IR" sz="1400" dirty="0">
                          <a:solidFill>
                            <a:srgbClr val="333333"/>
                          </a:solidFill>
                          <a:effectLst/>
                          <a:latin typeface="Tahoma"/>
                          <a:ea typeface="Times New Roman"/>
                          <a:cs typeface="+mn-cs"/>
                        </a:rPr>
                        <a:t>مهر ماه در وجه سازمان امور </a:t>
                      </a:r>
                      <a:r>
                        <a:rPr lang="fa-IR" sz="1400" dirty="0" smtClean="0">
                          <a:solidFill>
                            <a:srgbClr val="333333"/>
                          </a:solidFill>
                          <a:effectLst/>
                          <a:latin typeface="Tahoma"/>
                          <a:ea typeface="Times New Roman"/>
                          <a:cs typeface="+mn-cs"/>
                        </a:rPr>
                        <a:t>مالياتي </a:t>
                      </a:r>
                      <a:r>
                        <a:rPr lang="fa-IR" sz="1400" dirty="0">
                          <a:solidFill>
                            <a:srgbClr val="333333"/>
                          </a:solidFill>
                          <a:effectLst/>
                          <a:latin typeface="Tahoma"/>
                          <a:ea typeface="Times New Roman"/>
                          <a:cs typeface="+mn-cs"/>
                        </a:rPr>
                        <a:t>کشور طبق مدارک </a:t>
                      </a:r>
                      <a:r>
                        <a:rPr lang="fa-IR" sz="1400" dirty="0" smtClean="0">
                          <a:solidFill>
                            <a:srgbClr val="333333"/>
                          </a:solidFill>
                          <a:effectLst/>
                          <a:latin typeface="Tahoma"/>
                          <a:ea typeface="Times New Roman"/>
                          <a:cs typeface="+mn-cs"/>
                        </a:rPr>
                        <a:t>پيوست </a:t>
                      </a:r>
                      <a:r>
                        <a:rPr lang="fa-IR" sz="1400" dirty="0">
                          <a:solidFill>
                            <a:srgbClr val="333333"/>
                          </a:solidFill>
                          <a:effectLst/>
                          <a:latin typeface="Tahoma"/>
                          <a:ea typeface="Times New Roman"/>
                          <a:cs typeface="+mn-cs"/>
                        </a:rPr>
                        <a:t>قابل پرداخت </a:t>
                      </a:r>
                      <a:r>
                        <a:rPr lang="fa-IR" sz="1400" dirty="0" smtClean="0">
                          <a:solidFill>
                            <a:srgbClr val="333333"/>
                          </a:solidFill>
                          <a:effectLst/>
                          <a:latin typeface="Tahoma"/>
                          <a:ea typeface="Times New Roman"/>
                          <a:cs typeface="+mn-cs"/>
                        </a:rPr>
                        <a:t>مي­باشد</a:t>
                      </a:r>
                      <a:r>
                        <a:rPr lang="fa-IR" sz="1400" dirty="0">
                          <a:solidFill>
                            <a:srgbClr val="333333"/>
                          </a:solidFill>
                          <a:effectLst/>
                          <a:latin typeface="Tahoma"/>
                          <a:ea typeface="Times New Roman"/>
                          <a:cs typeface="+mn-cs"/>
                        </a:rPr>
                        <a:t>.</a:t>
                      </a:r>
                      <a:endParaRPr lang="en-US" sz="1400" dirty="0">
                        <a:effectLst/>
                        <a:latin typeface="Calibri"/>
                        <a:ea typeface="Calibri"/>
                        <a:cs typeface="+mn-cs"/>
                      </a:endParaRPr>
                    </a:p>
                    <a:p>
                      <a:pPr algn="just" rtl="1">
                        <a:lnSpc>
                          <a:spcPct val="115000"/>
                        </a:lnSpc>
                        <a:spcAft>
                          <a:spcPts val="800"/>
                        </a:spcAft>
                      </a:pPr>
                      <a:r>
                        <a:rPr lang="fa-IR" sz="1400" dirty="0">
                          <a:solidFill>
                            <a:srgbClr val="333333"/>
                          </a:solidFill>
                          <a:effectLst/>
                          <a:latin typeface="Tahoma"/>
                          <a:ea typeface="Times New Roman"/>
                          <a:cs typeface="+mn-cs"/>
                        </a:rPr>
                        <a:t>مسئول صدور چک                                        </a:t>
                      </a:r>
                      <a:r>
                        <a:rPr lang="fa-IR" sz="1400" dirty="0" smtClean="0">
                          <a:solidFill>
                            <a:srgbClr val="333333"/>
                          </a:solidFill>
                          <a:effectLst/>
                          <a:latin typeface="Tahoma"/>
                          <a:ea typeface="Times New Roman"/>
                          <a:cs typeface="+mn-cs"/>
                        </a:rPr>
                        <a:t>رئيس حسابداري                                 مدير </a:t>
                      </a:r>
                      <a:r>
                        <a:rPr lang="fa-IR" sz="1400" dirty="0">
                          <a:solidFill>
                            <a:srgbClr val="333333"/>
                          </a:solidFill>
                          <a:effectLst/>
                          <a:latin typeface="Tahoma"/>
                          <a:ea typeface="Times New Roman"/>
                          <a:cs typeface="+mn-cs"/>
                        </a:rPr>
                        <a:t>امور </a:t>
                      </a:r>
                      <a:r>
                        <a:rPr lang="fa-IR" sz="1400" dirty="0" smtClean="0">
                          <a:solidFill>
                            <a:srgbClr val="333333"/>
                          </a:solidFill>
                          <a:effectLst/>
                          <a:latin typeface="Tahoma"/>
                          <a:ea typeface="Times New Roman"/>
                          <a:cs typeface="+mn-cs"/>
                        </a:rPr>
                        <a:t>مالي</a:t>
                      </a:r>
                      <a:endParaRPr lang="en-US" sz="1400" dirty="0">
                        <a:effectLst/>
                        <a:latin typeface="Calibri"/>
                        <a:ea typeface="Calibri"/>
                        <a:cs typeface="+mn-cs"/>
                      </a:endParaRPr>
                    </a:p>
                    <a:p>
                      <a:pPr algn="just" rtl="1">
                        <a:lnSpc>
                          <a:spcPct val="115000"/>
                        </a:lnSpc>
                        <a:spcAft>
                          <a:spcPts val="800"/>
                        </a:spcAft>
                      </a:pPr>
                      <a:r>
                        <a:rPr lang="fa-IR" sz="1400" dirty="0">
                          <a:solidFill>
                            <a:srgbClr val="333333"/>
                          </a:solidFill>
                          <a:effectLst/>
                          <a:latin typeface="Tahoma"/>
                          <a:ea typeface="Times New Roman"/>
                          <a:cs typeface="+mn-cs"/>
                        </a:rPr>
                        <a:t> </a:t>
                      </a:r>
                      <a:endParaRPr lang="en-US" sz="1400" dirty="0">
                        <a:effectLst/>
                        <a:latin typeface="Calibri"/>
                        <a:ea typeface="Calibri"/>
                        <a:cs typeface="+mn-cs"/>
                      </a:endParaRPr>
                    </a:p>
                  </a:txBody>
                  <a:tcPr marL="58167" marR="58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1"/>
                  </a:ext>
                </a:extLst>
              </a:tr>
              <a:tr h="1268217">
                <a:tc gridSpan="3">
                  <a:txBody>
                    <a:bodyPr/>
                    <a:lstStyle/>
                    <a:p>
                      <a:pPr algn="just" rtl="1">
                        <a:lnSpc>
                          <a:spcPct val="115000"/>
                        </a:lnSpc>
                        <a:spcAft>
                          <a:spcPts val="800"/>
                        </a:spcAft>
                      </a:pPr>
                      <a:r>
                        <a:rPr lang="fa-IR" sz="1400" b="1" dirty="0">
                          <a:solidFill>
                            <a:srgbClr val="333333"/>
                          </a:solidFill>
                          <a:effectLst/>
                          <a:latin typeface="Tahoma"/>
                          <a:ea typeface="Times New Roman"/>
                          <a:cs typeface="+mn-cs"/>
                        </a:rPr>
                        <a:t>امور </a:t>
                      </a:r>
                      <a:r>
                        <a:rPr lang="fa-IR" sz="1400" b="1" dirty="0" smtClean="0">
                          <a:solidFill>
                            <a:srgbClr val="333333"/>
                          </a:solidFill>
                          <a:effectLst/>
                          <a:latin typeface="Tahoma"/>
                          <a:ea typeface="Times New Roman"/>
                          <a:cs typeface="+mn-cs"/>
                        </a:rPr>
                        <a:t>مالي</a:t>
                      </a:r>
                      <a:endParaRPr lang="en-US" sz="1400" dirty="0">
                        <a:effectLst/>
                        <a:latin typeface="Calibri"/>
                        <a:ea typeface="Calibri"/>
                        <a:cs typeface="+mn-cs"/>
                      </a:endParaRPr>
                    </a:p>
                    <a:p>
                      <a:pPr algn="just" rtl="1">
                        <a:lnSpc>
                          <a:spcPct val="115000"/>
                        </a:lnSpc>
                        <a:spcAft>
                          <a:spcPts val="800"/>
                        </a:spcAft>
                      </a:pPr>
                      <a:r>
                        <a:rPr lang="fa-IR" sz="1400" dirty="0">
                          <a:solidFill>
                            <a:srgbClr val="333333"/>
                          </a:solidFill>
                          <a:effectLst/>
                          <a:latin typeface="Tahoma"/>
                          <a:ea typeface="Times New Roman"/>
                          <a:cs typeface="+mn-cs"/>
                        </a:rPr>
                        <a:t>              با پرداخت مبلغ فوق الذکر موافقت </a:t>
                      </a:r>
                      <a:r>
                        <a:rPr lang="fa-IR" sz="1400" dirty="0" smtClean="0">
                          <a:solidFill>
                            <a:srgbClr val="333333"/>
                          </a:solidFill>
                          <a:effectLst/>
                          <a:latin typeface="Tahoma"/>
                          <a:ea typeface="Times New Roman"/>
                          <a:cs typeface="+mn-cs"/>
                        </a:rPr>
                        <a:t>مي­شود</a:t>
                      </a:r>
                      <a:r>
                        <a:rPr lang="fa-IR" sz="1400" dirty="0">
                          <a:solidFill>
                            <a:srgbClr val="333333"/>
                          </a:solidFill>
                          <a:effectLst/>
                          <a:latin typeface="Tahoma"/>
                          <a:ea typeface="Times New Roman"/>
                          <a:cs typeface="+mn-cs"/>
                        </a:rPr>
                        <a:t>.</a:t>
                      </a:r>
                      <a:endParaRPr lang="en-US" sz="1400" dirty="0">
                        <a:effectLst/>
                        <a:latin typeface="Calibri"/>
                        <a:ea typeface="Calibri"/>
                        <a:cs typeface="+mn-cs"/>
                      </a:endParaRPr>
                    </a:p>
                    <a:p>
                      <a:pPr algn="just" rtl="1">
                        <a:lnSpc>
                          <a:spcPct val="115000"/>
                        </a:lnSpc>
                        <a:spcAft>
                          <a:spcPts val="800"/>
                        </a:spcAft>
                      </a:pPr>
                      <a:r>
                        <a:rPr lang="fa-IR" sz="1400" dirty="0">
                          <a:solidFill>
                            <a:srgbClr val="333333"/>
                          </a:solidFill>
                          <a:effectLst/>
                          <a:latin typeface="Tahoma"/>
                          <a:ea typeface="Times New Roman"/>
                          <a:cs typeface="+mn-cs"/>
                        </a:rPr>
                        <a:t>                                                                 </a:t>
                      </a:r>
                      <a:r>
                        <a:rPr lang="fa-IR" sz="1400" dirty="0" smtClean="0">
                          <a:solidFill>
                            <a:srgbClr val="333333"/>
                          </a:solidFill>
                          <a:effectLst/>
                          <a:latin typeface="Tahoma"/>
                          <a:ea typeface="Times New Roman"/>
                          <a:cs typeface="+mn-cs"/>
                        </a:rPr>
                        <a:t>مدير </a:t>
                      </a:r>
                      <a:r>
                        <a:rPr lang="fa-IR" sz="1400" dirty="0">
                          <a:solidFill>
                            <a:srgbClr val="333333"/>
                          </a:solidFill>
                          <a:effectLst/>
                          <a:latin typeface="Tahoma"/>
                          <a:ea typeface="Times New Roman"/>
                          <a:cs typeface="+mn-cs"/>
                        </a:rPr>
                        <a:t>عامل</a:t>
                      </a:r>
                      <a:endParaRPr lang="en-US" sz="1400" dirty="0">
                        <a:effectLst/>
                        <a:latin typeface="Calibri"/>
                        <a:ea typeface="Calibri"/>
                        <a:cs typeface="+mn-cs"/>
                      </a:endParaRPr>
                    </a:p>
                    <a:p>
                      <a:pPr algn="just" rtl="1">
                        <a:lnSpc>
                          <a:spcPct val="115000"/>
                        </a:lnSpc>
                        <a:spcAft>
                          <a:spcPts val="800"/>
                        </a:spcAft>
                      </a:pPr>
                      <a:r>
                        <a:rPr lang="fa-IR" sz="1400" dirty="0">
                          <a:solidFill>
                            <a:srgbClr val="333333"/>
                          </a:solidFill>
                          <a:effectLst/>
                          <a:latin typeface="Tahoma"/>
                          <a:ea typeface="Times New Roman"/>
                          <a:cs typeface="+mn-cs"/>
                        </a:rPr>
                        <a:t> </a:t>
                      </a:r>
                      <a:endParaRPr lang="en-US" sz="1400" dirty="0">
                        <a:effectLst/>
                        <a:latin typeface="Calibri"/>
                        <a:ea typeface="Calibri"/>
                        <a:cs typeface="+mn-cs"/>
                      </a:endParaRPr>
                    </a:p>
                  </a:txBody>
                  <a:tcPr marL="58167" marR="58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2"/>
                  </a:ext>
                </a:extLst>
              </a:tr>
              <a:tr h="1429239">
                <a:tc gridSpan="3">
                  <a:txBody>
                    <a:bodyPr/>
                    <a:lstStyle/>
                    <a:p>
                      <a:pPr algn="just" rtl="1">
                        <a:lnSpc>
                          <a:spcPct val="115000"/>
                        </a:lnSpc>
                        <a:spcAft>
                          <a:spcPts val="800"/>
                        </a:spcAft>
                      </a:pPr>
                      <a:r>
                        <a:rPr lang="fa-IR" sz="1400" dirty="0">
                          <a:solidFill>
                            <a:srgbClr val="333333"/>
                          </a:solidFill>
                          <a:effectLst/>
                          <a:latin typeface="Tahoma"/>
                          <a:ea typeface="Times New Roman"/>
                          <a:cs typeface="+mn-cs"/>
                        </a:rPr>
                        <a:t>مبلغ  ..................................</a:t>
                      </a:r>
                      <a:r>
                        <a:rPr lang="fa-IR" sz="1400" dirty="0" smtClean="0">
                          <a:solidFill>
                            <a:srgbClr val="333333"/>
                          </a:solidFill>
                          <a:effectLst/>
                          <a:latin typeface="Tahoma"/>
                          <a:ea typeface="Times New Roman"/>
                          <a:cs typeface="+mn-cs"/>
                        </a:rPr>
                        <a:t>ريال طي </a:t>
                      </a:r>
                      <a:r>
                        <a:rPr lang="fa-IR" sz="1400" dirty="0">
                          <a:solidFill>
                            <a:srgbClr val="333333"/>
                          </a:solidFill>
                          <a:effectLst/>
                          <a:latin typeface="Tahoma"/>
                          <a:ea typeface="Times New Roman"/>
                          <a:cs typeface="+mn-cs"/>
                        </a:rPr>
                        <a:t>چک شماره  .................................. مورخ ...................... بانک ............................... حساب </a:t>
                      </a:r>
                      <a:r>
                        <a:rPr lang="fa-IR" sz="1400" dirty="0" smtClean="0">
                          <a:solidFill>
                            <a:srgbClr val="333333"/>
                          </a:solidFill>
                          <a:effectLst/>
                          <a:latin typeface="Tahoma"/>
                          <a:ea typeface="Times New Roman"/>
                          <a:cs typeface="+mn-cs"/>
                        </a:rPr>
                        <a:t>جاري </a:t>
                      </a:r>
                      <a:r>
                        <a:rPr lang="fa-IR" sz="1400" dirty="0">
                          <a:solidFill>
                            <a:srgbClr val="333333"/>
                          </a:solidFill>
                          <a:effectLst/>
                          <a:latin typeface="Tahoma"/>
                          <a:ea typeface="Times New Roman"/>
                          <a:cs typeface="+mn-cs"/>
                        </a:rPr>
                        <a:t>شماره ................................... به </a:t>
                      </a:r>
                      <a:r>
                        <a:rPr lang="fa-IR" sz="1400" dirty="0" smtClean="0">
                          <a:solidFill>
                            <a:srgbClr val="333333"/>
                          </a:solidFill>
                          <a:effectLst/>
                          <a:latin typeface="Tahoma"/>
                          <a:ea typeface="Times New Roman"/>
                          <a:cs typeface="+mn-cs"/>
                        </a:rPr>
                        <a:t>اينجانب </a:t>
                      </a:r>
                      <a:r>
                        <a:rPr lang="fa-IR" sz="1400" dirty="0">
                          <a:solidFill>
                            <a:srgbClr val="333333"/>
                          </a:solidFill>
                          <a:effectLst/>
                          <a:latin typeface="Tahoma"/>
                          <a:ea typeface="Times New Roman"/>
                          <a:cs typeface="+mn-cs"/>
                        </a:rPr>
                        <a:t>(نام و نام </a:t>
                      </a:r>
                      <a:r>
                        <a:rPr lang="fa-IR" sz="1400" dirty="0" smtClean="0">
                          <a:solidFill>
                            <a:srgbClr val="333333"/>
                          </a:solidFill>
                          <a:effectLst/>
                          <a:latin typeface="Tahoma"/>
                          <a:ea typeface="Times New Roman"/>
                          <a:cs typeface="+mn-cs"/>
                        </a:rPr>
                        <a:t>خانوادگي) </a:t>
                      </a:r>
                      <a:r>
                        <a:rPr lang="fa-IR" sz="1400" dirty="0">
                          <a:solidFill>
                            <a:srgbClr val="333333"/>
                          </a:solidFill>
                          <a:effectLst/>
                          <a:latin typeface="Tahoma"/>
                          <a:ea typeface="Times New Roman"/>
                          <a:cs typeface="+mn-cs"/>
                        </a:rPr>
                        <a:t>........................... </a:t>
                      </a:r>
                      <a:r>
                        <a:rPr lang="fa-IR" sz="1400" dirty="0" smtClean="0">
                          <a:solidFill>
                            <a:srgbClr val="333333"/>
                          </a:solidFill>
                          <a:effectLst/>
                          <a:latin typeface="Tahoma"/>
                          <a:ea typeface="Times New Roman"/>
                          <a:cs typeface="+mn-cs"/>
                        </a:rPr>
                        <a:t>تحويل </a:t>
                      </a:r>
                      <a:r>
                        <a:rPr lang="fa-IR" sz="1400" dirty="0">
                          <a:solidFill>
                            <a:srgbClr val="333333"/>
                          </a:solidFill>
                          <a:effectLst/>
                          <a:latin typeface="Tahoma"/>
                          <a:ea typeface="Times New Roman"/>
                          <a:cs typeface="+mn-cs"/>
                        </a:rPr>
                        <a:t>شد.</a:t>
                      </a:r>
                      <a:endParaRPr lang="en-US" sz="1400" dirty="0">
                        <a:effectLst/>
                        <a:latin typeface="Calibri"/>
                        <a:ea typeface="Calibri"/>
                        <a:cs typeface="+mn-cs"/>
                      </a:endParaRPr>
                    </a:p>
                    <a:p>
                      <a:pPr algn="just" rtl="1">
                        <a:lnSpc>
                          <a:spcPct val="115000"/>
                        </a:lnSpc>
                        <a:spcAft>
                          <a:spcPts val="800"/>
                        </a:spcAft>
                      </a:pPr>
                      <a:r>
                        <a:rPr lang="fa-IR" sz="1400" dirty="0">
                          <a:solidFill>
                            <a:srgbClr val="333333"/>
                          </a:solidFill>
                          <a:effectLst/>
                          <a:latin typeface="Tahoma"/>
                          <a:ea typeface="Times New Roman"/>
                          <a:cs typeface="+mn-cs"/>
                        </a:rPr>
                        <a:t>                                                                            مهر و امضاء </a:t>
                      </a:r>
                      <a:r>
                        <a:rPr lang="fa-IR" sz="1400" dirty="0" smtClean="0">
                          <a:solidFill>
                            <a:srgbClr val="333333"/>
                          </a:solidFill>
                          <a:effectLst/>
                          <a:latin typeface="Tahoma"/>
                          <a:ea typeface="Times New Roman"/>
                          <a:cs typeface="+mn-cs"/>
                        </a:rPr>
                        <a:t>دريافت </a:t>
                      </a:r>
                      <a:r>
                        <a:rPr lang="fa-IR" sz="1400" dirty="0">
                          <a:solidFill>
                            <a:srgbClr val="333333"/>
                          </a:solidFill>
                          <a:effectLst/>
                          <a:latin typeface="Tahoma"/>
                          <a:ea typeface="Times New Roman"/>
                          <a:cs typeface="+mn-cs"/>
                        </a:rPr>
                        <a:t>کننده چک</a:t>
                      </a:r>
                      <a:endParaRPr lang="en-US" sz="1400" dirty="0">
                        <a:effectLst/>
                        <a:latin typeface="Calibri"/>
                        <a:ea typeface="Calibri"/>
                        <a:cs typeface="+mn-cs"/>
                      </a:endParaRPr>
                    </a:p>
                    <a:p>
                      <a:pPr algn="just" rtl="1">
                        <a:lnSpc>
                          <a:spcPct val="115000"/>
                        </a:lnSpc>
                        <a:spcAft>
                          <a:spcPts val="800"/>
                        </a:spcAft>
                      </a:pPr>
                      <a:r>
                        <a:rPr lang="fa-IR" sz="1400" dirty="0">
                          <a:solidFill>
                            <a:srgbClr val="333333"/>
                          </a:solidFill>
                          <a:effectLst/>
                          <a:latin typeface="Tahoma"/>
                          <a:ea typeface="Times New Roman"/>
                          <a:cs typeface="+mn-cs"/>
                        </a:rPr>
                        <a:t> </a:t>
                      </a:r>
                      <a:endParaRPr lang="en-US" sz="1400" dirty="0">
                        <a:effectLst/>
                        <a:latin typeface="Calibri"/>
                        <a:ea typeface="Calibri"/>
                        <a:cs typeface="+mn-cs"/>
                      </a:endParaRPr>
                    </a:p>
                  </a:txBody>
                  <a:tcPr marL="58167" marR="58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bl>
          </a:graphicData>
        </a:graphic>
      </p:graphicFrame>
      <p:sp>
        <p:nvSpPr>
          <p:cNvPr id="2" name="Rectangle 1"/>
          <p:cNvSpPr/>
          <p:nvPr/>
        </p:nvSpPr>
        <p:spPr>
          <a:xfrm>
            <a:off x="-36002" y="-387423"/>
            <a:ext cx="9144000" cy="1754326"/>
          </a:xfrm>
          <a:prstGeom prst="rect">
            <a:avLst/>
          </a:prstGeom>
        </p:spPr>
        <p:txBody>
          <a:bodyPr wrap="square">
            <a:spAutoFit/>
          </a:bodyPr>
          <a:lstStyle/>
          <a:p>
            <a:pPr>
              <a:lnSpc>
                <a:spcPct val="150000"/>
              </a:lnSpc>
            </a:pPr>
            <a:r>
              <a:rPr lang="ar-SA" sz="4400" b="1" dirty="0">
                <a:ln w="3175">
                  <a:solidFill>
                    <a:schemeClr val="bg1"/>
                  </a:solidFill>
                </a:ln>
                <a:solidFill>
                  <a:srgbClr val="002060"/>
                </a:solidFill>
                <a:latin typeface="Arabic Typesetting" panose="03020402040406030203" pitchFamily="66" charset="-78"/>
                <a:cs typeface="Arabic Typesetting" panose="03020402040406030203" pitchFamily="66" charset="-78"/>
              </a:rPr>
              <a:t>درخواست صدور چک</a:t>
            </a:r>
            <a:endParaRPr lang="en-US" sz="4400" b="1" dirty="0">
              <a:ln w="3175">
                <a:solidFill>
                  <a:schemeClr val="bg1"/>
                </a:solidFill>
              </a:ln>
              <a:solidFill>
                <a:srgbClr val="002060"/>
              </a:solidFill>
              <a:latin typeface="Arabic Typesetting" panose="03020402040406030203" pitchFamily="66" charset="-78"/>
              <a:cs typeface="Arabic Typesetting" panose="03020402040406030203" pitchFamily="66" charset="-78"/>
            </a:endParaRPr>
          </a:p>
          <a:p>
            <a:pPr>
              <a:lnSpc>
                <a:spcPct val="150000"/>
              </a:lnSpc>
            </a:pPr>
            <a:r>
              <a:rPr lang="fa-IR" sz="1400" b="1" dirty="0"/>
              <a:t>پس از تحويل مدارک و دريافت رسيد و خلاصه ليست ماليات بر حقوق، مي­بايد نسبت به درخواست صدور چک به مبلغ کل ماليات اقدام نمود. فرم درخواست صدور چک را به قرار ذيل تنظيم مي­­نماييم:</a:t>
            </a:r>
            <a:endParaRPr lang="en-US" sz="1400" b="1" dirty="0"/>
          </a:p>
        </p:txBody>
      </p:sp>
    </p:spTree>
    <p:extLst>
      <p:ext uri="{BB962C8B-B14F-4D97-AF65-F5344CB8AC3E}">
        <p14:creationId xmlns:p14="http://schemas.microsoft.com/office/powerpoint/2010/main" val="180453108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51520" y="260648"/>
            <a:ext cx="8640960" cy="3986989"/>
          </a:xfrm>
          <a:prstGeom prst="rect">
            <a:avLst/>
          </a:prstGeom>
        </p:spPr>
        <p:txBody>
          <a:bodyPr wrap="square">
            <a:spAutoFit/>
          </a:bodyPr>
          <a:lstStyle/>
          <a:p>
            <a:pPr>
              <a:lnSpc>
                <a:spcPct val="114000"/>
              </a:lnSpc>
            </a:pPr>
            <a:endParaRPr lang="fa-IR" sz="4800" b="1" dirty="0" smtClean="0">
              <a:ln w="3175">
                <a:solidFill>
                  <a:schemeClr val="bg1"/>
                </a:solidFill>
              </a:ln>
              <a:cs typeface="2  Titr" pitchFamily="2" charset="-78"/>
            </a:endParaRPr>
          </a:p>
          <a:p>
            <a:pPr>
              <a:lnSpc>
                <a:spcPct val="114000"/>
              </a:lnSpc>
            </a:pPr>
            <a:r>
              <a:rPr lang="ar-SA" sz="4800" b="1" dirty="0" smtClean="0">
                <a:ln w="3175">
                  <a:solidFill>
                    <a:schemeClr val="bg1"/>
                  </a:solidFill>
                </a:ln>
                <a:cs typeface="2  Titr" pitchFamily="2" charset="-78"/>
              </a:rPr>
              <a:t>جرايم </a:t>
            </a:r>
            <a:r>
              <a:rPr lang="ar-SA" sz="4800" b="1" dirty="0">
                <a:ln w="3175">
                  <a:solidFill>
                    <a:schemeClr val="bg1"/>
                  </a:solidFill>
                </a:ln>
                <a:cs typeface="2  Titr" pitchFamily="2" charset="-78"/>
              </a:rPr>
              <a:t>ناشي از عدم ارسال به موقع ليست حقوق و دستمزد</a:t>
            </a:r>
            <a:endParaRPr lang="en-US" sz="4800" b="1" dirty="0">
              <a:ln w="3175">
                <a:solidFill>
                  <a:schemeClr val="bg1"/>
                </a:solidFill>
              </a:ln>
              <a:cs typeface="2  Titr" pitchFamily="2" charset="-78"/>
            </a:endParaRPr>
          </a:p>
          <a:p>
            <a:pPr>
              <a:lnSpc>
                <a:spcPct val="114000"/>
              </a:lnSpc>
            </a:pPr>
            <a:r>
              <a:rPr lang="ar-SA" b="1" dirty="0">
                <a:latin typeface="+mj-lt"/>
                <a:ea typeface="+mj-ea"/>
              </a:rPr>
              <a:t>کارفرمايان در صورت عدم ارائه ليست يا تاخير در ارائه ليست، مشمول 2% جريمه نسبت به کل حقوق پرداختي همان ماه خواهد بود.</a:t>
            </a:r>
            <a:endParaRPr lang="fa-IR" b="1" dirty="0">
              <a:latin typeface="+mj-lt"/>
              <a:ea typeface="+mj-ea"/>
            </a:endParaRPr>
          </a:p>
          <a:p>
            <a:pPr>
              <a:lnSpc>
                <a:spcPct val="114000"/>
              </a:lnSpc>
            </a:pPr>
            <a:r>
              <a:rPr lang="fa-IR" sz="5400" b="1" dirty="0">
                <a:ln w="3175">
                  <a:solidFill>
                    <a:schemeClr val="bg1"/>
                  </a:solidFill>
                </a:ln>
                <a:cs typeface="2  Titr" pitchFamily="2" charset="-78"/>
              </a:rPr>
              <a:t>جرايم مالیاتی ناشي از </a:t>
            </a:r>
            <a:r>
              <a:rPr lang="fa-IR" sz="5400" b="1" dirty="0" smtClean="0">
                <a:ln w="3175">
                  <a:solidFill>
                    <a:schemeClr val="bg1"/>
                  </a:solidFill>
                </a:ln>
                <a:cs typeface="2  Titr" pitchFamily="2" charset="-78"/>
              </a:rPr>
              <a:t>تاخير پرداخت مالیات</a:t>
            </a:r>
            <a:endParaRPr lang="fa-IR" sz="5400" b="1" dirty="0">
              <a:ln w="3175">
                <a:solidFill>
                  <a:schemeClr val="bg1"/>
                </a:solidFill>
              </a:ln>
              <a:cs typeface="2  Titr" pitchFamily="2" charset="-78"/>
            </a:endParaRPr>
          </a:p>
          <a:p>
            <a:pPr>
              <a:lnSpc>
                <a:spcPct val="114000"/>
              </a:lnSpc>
            </a:pPr>
            <a:r>
              <a:rPr lang="fa-IR" b="1" dirty="0"/>
              <a:t>عدم کسر به موقع مالیات  حقوق توسط </a:t>
            </a:r>
            <a:r>
              <a:rPr lang="ar-SA" b="1" dirty="0"/>
              <a:t>پرداخت</a:t>
            </a:r>
            <a:r>
              <a:rPr lang="fa-IR" b="1" dirty="0"/>
              <a:t> کنندگان حقوق ،مشمول معادل 10درصد مالیات </a:t>
            </a:r>
            <a:r>
              <a:rPr lang="ar-SA" b="1" dirty="0"/>
              <a:t>پرداخت</a:t>
            </a:r>
            <a:r>
              <a:rPr lang="fa-IR" b="1" dirty="0"/>
              <a:t> نشده،و2.5 درصد مالیات به ازای هر ماه نسبت به مدت تاخیر از سررسید</a:t>
            </a:r>
            <a:r>
              <a:rPr lang="ar-SA" b="1" dirty="0"/>
              <a:t> پرداخت</a:t>
            </a:r>
            <a:r>
              <a:rPr lang="fa-IR" b="1" dirty="0"/>
              <a:t> ،خواهد بود.</a:t>
            </a:r>
            <a:endParaRPr lang="ar-SA" b="1" dirty="0"/>
          </a:p>
        </p:txBody>
      </p:sp>
    </p:spTree>
    <p:extLst>
      <p:ext uri="{BB962C8B-B14F-4D97-AF65-F5344CB8AC3E}">
        <p14:creationId xmlns:p14="http://schemas.microsoft.com/office/powerpoint/2010/main" val="382844241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51520" y="692696"/>
            <a:ext cx="8892480" cy="4302845"/>
          </a:xfrm>
          <a:prstGeom prst="rect">
            <a:avLst/>
          </a:prstGeom>
        </p:spPr>
        <p:txBody>
          <a:bodyPr wrap="square">
            <a:spAutoFit/>
          </a:bodyPr>
          <a:lstStyle/>
          <a:p>
            <a:pPr marL="0" marR="0" lvl="0" indent="0" algn="r" defTabSz="914400" rtl="1" eaLnBrk="1" fontAlgn="auto" latinLnBrk="0" hangingPunct="1">
              <a:lnSpc>
                <a:spcPct val="114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0070C0"/>
                </a:solidFill>
                <a:effectLst/>
                <a:uLnTx/>
                <a:uFillTx/>
                <a:latin typeface="Calibri" panose="020F0502020204030204"/>
                <a:ea typeface="+mn-ea"/>
                <a:cs typeface="Arial" panose="020B0604020202020204" pitchFamily="34" charset="0"/>
              </a:rPr>
              <a:t>مثال:</a:t>
            </a:r>
          </a:p>
          <a:p>
            <a:pPr marL="0" marR="0" lvl="0" indent="0" algn="r" defTabSz="914400" rtl="1" eaLnBrk="1" fontAlgn="auto" latinLnBrk="0" hangingPunct="1">
              <a:lnSpc>
                <a:spcPct val="114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اطلاعات زیر مربوط به حقوق ودستمزد  آقای امیری مشمول قانون</a:t>
            </a:r>
            <a:r>
              <a:rPr kumimoji="0" lang="fa-IR" sz="1800" b="1" i="0" u="none" strike="noStrike" kern="1200" cap="none" spc="0" normalizeH="0" noProof="0" dirty="0" smtClean="0">
                <a:ln>
                  <a:noFill/>
                </a:ln>
                <a:solidFill>
                  <a:prstClr val="black"/>
                </a:solidFill>
                <a:effectLst/>
                <a:uLnTx/>
                <a:uFillTx/>
                <a:latin typeface="Calibri" panose="020F0502020204030204"/>
                <a:ea typeface="+mn-ea"/>
                <a:cs typeface="Arial" panose="020B0604020202020204" pitchFamily="34" charset="0"/>
              </a:rPr>
              <a:t> کار به شرح زیر است:</a:t>
            </a:r>
          </a:p>
          <a:p>
            <a:pPr marL="0" marR="0" lvl="0" indent="0" algn="r" defTabSz="914400" rtl="1" eaLnBrk="1" fontAlgn="auto" latinLnBrk="0" hangingPunct="1">
              <a:lnSpc>
                <a:spcPct val="114000"/>
              </a:lnSpc>
              <a:spcBef>
                <a:spcPts val="0"/>
              </a:spcBef>
              <a:spcAft>
                <a:spcPts val="0"/>
              </a:spcAft>
              <a:buClrTx/>
              <a:buSzTx/>
              <a:buFontTx/>
              <a:buNone/>
              <a:tabLst/>
              <a:defRPr/>
            </a:pPr>
            <a:r>
              <a:rPr lang="fa-IR" b="1" baseline="0" dirty="0" smtClean="0">
                <a:solidFill>
                  <a:prstClr val="black"/>
                </a:solidFill>
                <a:latin typeface="Calibri" panose="020F0502020204030204"/>
                <a:cs typeface="Arial" panose="020B0604020202020204" pitchFamily="34" charset="0"/>
              </a:rPr>
              <a:t>حق</a:t>
            </a:r>
            <a:r>
              <a:rPr lang="fa-IR" b="1" dirty="0" smtClean="0">
                <a:solidFill>
                  <a:prstClr val="black"/>
                </a:solidFill>
                <a:latin typeface="Calibri" panose="020F0502020204030204"/>
                <a:cs typeface="Arial" panose="020B0604020202020204" pitchFamily="34" charset="0"/>
              </a:rPr>
              <a:t> شغل:9.920.000 تفاوت تطبیق:5.90.000 فوق العاده مناطق کمتر توسعه یافته:3.500.000 ساعت اضافه کاری 50 ساعت نرخ یک ساعت اضافه کاری معادل یک صدم حق شغل ،فوق العاده سختی کار:3.000.000</a:t>
            </a:r>
          </a:p>
          <a:p>
            <a:pPr marL="0" marR="0" lvl="0" indent="0" algn="r" defTabSz="914400" rtl="1" eaLnBrk="1" fontAlgn="auto" latinLnBrk="0" hangingPunct="1">
              <a:lnSpc>
                <a:spcPct val="114000"/>
              </a:lnSpc>
              <a:spcBef>
                <a:spcPts val="0"/>
              </a:spcBef>
              <a:spcAft>
                <a:spcPts val="0"/>
              </a:spcAft>
              <a:buClrTx/>
              <a:buSzTx/>
              <a:buFontTx/>
              <a:buNone/>
              <a:tabLst/>
              <a:defRPr/>
            </a:pPr>
            <a:r>
              <a:rPr lang="fa-IR" b="1" dirty="0" smtClean="0">
                <a:solidFill>
                  <a:prstClr val="black"/>
                </a:solidFill>
                <a:latin typeface="Calibri" panose="020F0502020204030204"/>
                <a:cs typeface="Arial" panose="020B0604020202020204" pitchFamily="34" charset="0"/>
              </a:rPr>
              <a:t>معافیت ماهیانه:20.000.000ریال</a:t>
            </a:r>
          </a:p>
          <a:p>
            <a:pPr marL="0" marR="0" lvl="0" indent="0" algn="r" defTabSz="914400" rtl="1" eaLnBrk="1" fontAlgn="auto" latinLnBrk="0" hangingPunct="1">
              <a:lnSpc>
                <a:spcPct val="114000"/>
              </a:lnSpc>
              <a:spcBef>
                <a:spcPts val="0"/>
              </a:spcBef>
              <a:spcAft>
                <a:spcPts val="0"/>
              </a:spcAft>
              <a:buClrTx/>
              <a:buSzTx/>
              <a:buFontTx/>
              <a:buNone/>
              <a:tabLst/>
              <a:defRPr/>
            </a:pPr>
            <a:r>
              <a:rPr lang="fa-IR" b="1" dirty="0" smtClean="0">
                <a:solidFill>
                  <a:prstClr val="black"/>
                </a:solidFill>
                <a:latin typeface="Calibri" panose="020F0502020204030204"/>
                <a:cs typeface="Arial" panose="020B0604020202020204" pitchFamily="34" charset="0"/>
              </a:rPr>
              <a:t>مطلوبست محاسبه مالیات؟</a:t>
            </a:r>
          </a:p>
          <a:p>
            <a:pPr marL="0" marR="0" lvl="0" indent="0" algn="l" defTabSz="914400" rtl="0" eaLnBrk="1" fontAlgn="auto" latinLnBrk="0" hangingPunct="1">
              <a:lnSpc>
                <a:spcPct val="114000"/>
              </a:lnSpc>
              <a:spcBef>
                <a:spcPts val="0"/>
              </a:spcBef>
              <a:spcAft>
                <a:spcPts val="0"/>
              </a:spcAft>
              <a:buClrTx/>
              <a:buSzTx/>
              <a:buFontTx/>
              <a:buNone/>
              <a:tabLst/>
              <a:defRPr/>
            </a:pPr>
            <a:r>
              <a:rPr lang="fa-IR" b="1" dirty="0" smtClean="0">
                <a:solidFill>
                  <a:prstClr val="black"/>
                </a:solidFill>
                <a:latin typeface="Calibri" panose="020F0502020204030204"/>
                <a:cs typeface="Arial" panose="020B0604020202020204" pitchFamily="34" charset="0"/>
              </a:rPr>
              <a:t>مزایای مشمول مالیات       22.32.000=3.000.000+5.900.000+3.500.000+9.920.000</a:t>
            </a:r>
          </a:p>
          <a:p>
            <a:pPr marL="0" marR="0" lvl="0" indent="0" algn="l" defTabSz="914400" rtl="0" eaLnBrk="1" fontAlgn="auto" latinLnBrk="0" hangingPunct="1">
              <a:lnSpc>
                <a:spcPct val="114000"/>
              </a:lnSpc>
              <a:spcBef>
                <a:spcPts val="0"/>
              </a:spcBef>
              <a:spcAft>
                <a:spcPts val="0"/>
              </a:spcAft>
              <a:buClrTx/>
              <a:buSzTx/>
              <a:buFontTx/>
              <a:buNone/>
              <a:tabLst/>
              <a:defRPr/>
            </a:pPr>
            <a:endParaRPr lang="fa-IR" b="1" dirty="0" smtClean="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fa-IR" b="1" dirty="0" smtClean="0">
                <a:solidFill>
                  <a:prstClr val="black"/>
                </a:solidFill>
                <a:latin typeface="Calibri" panose="020F0502020204030204"/>
                <a:cs typeface="Arial" panose="020B0604020202020204" pitchFamily="34" charset="0"/>
              </a:rPr>
              <a:t>مالیات               232.000=10%*2.320.000=20.000.000-22.320.000</a:t>
            </a:r>
          </a:p>
          <a:p>
            <a:pPr marL="0" marR="0" lvl="0" indent="0" algn="l" defTabSz="914400" rtl="0" eaLnBrk="1" fontAlgn="auto" latinLnBrk="0" hangingPunct="1">
              <a:lnSpc>
                <a:spcPct val="114000"/>
              </a:lnSpc>
              <a:spcBef>
                <a:spcPts val="0"/>
              </a:spcBef>
              <a:spcAft>
                <a:spcPts val="0"/>
              </a:spcAft>
              <a:buClrTx/>
              <a:buSzTx/>
              <a:buFontTx/>
              <a:buNone/>
              <a:tabLst/>
              <a:defRPr/>
            </a:pPr>
            <a:endParaRPr lang="fa-IR" b="1" dirty="0" smtClean="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fa-IR" b="1" dirty="0" smtClean="0">
                <a:solidFill>
                  <a:prstClr val="black"/>
                </a:solidFill>
                <a:latin typeface="Calibri" panose="020F0502020204030204"/>
                <a:cs typeface="Arial" panose="020B0604020202020204" pitchFamily="34" charset="0"/>
              </a:rPr>
              <a:t>مالیات اضافه کاری     496.000=10%*4.960.000=50*99.200=1/100*9.920.000</a:t>
            </a:r>
          </a:p>
          <a:p>
            <a:pPr marL="0" marR="0" lvl="0" indent="0" algn="l" defTabSz="914400" rtl="0" eaLnBrk="1" fontAlgn="auto" latinLnBrk="0" hangingPunct="1">
              <a:lnSpc>
                <a:spcPct val="114000"/>
              </a:lnSpc>
              <a:spcBef>
                <a:spcPts val="0"/>
              </a:spcBef>
              <a:spcAft>
                <a:spcPts val="0"/>
              </a:spcAft>
              <a:buClrTx/>
              <a:buSzTx/>
              <a:buFontTx/>
              <a:buNone/>
              <a:tabLst/>
              <a:defRPr/>
            </a:pPr>
            <a:endParaRPr lang="fa-IR" b="1" dirty="0" smtClean="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fa-IR" b="1" dirty="0" smtClean="0">
                <a:solidFill>
                  <a:prstClr val="black"/>
                </a:solidFill>
                <a:latin typeface="Calibri" panose="020F0502020204030204"/>
                <a:cs typeface="Arial" panose="020B0604020202020204" pitchFamily="34" charset="0"/>
              </a:rPr>
              <a:t>کل مالیات                      1.428.000=496.000+232.000</a:t>
            </a:r>
          </a:p>
        </p:txBody>
      </p:sp>
    </p:spTree>
    <p:extLst>
      <p:ext uri="{BB962C8B-B14F-4D97-AF65-F5344CB8AC3E}">
        <p14:creationId xmlns:p14="http://schemas.microsoft.com/office/powerpoint/2010/main" val="320640098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51520" y="692696"/>
            <a:ext cx="8892480" cy="5566011"/>
          </a:xfrm>
          <a:prstGeom prst="rect">
            <a:avLst/>
          </a:prstGeom>
        </p:spPr>
        <p:txBody>
          <a:bodyPr wrap="square">
            <a:spAutoFit/>
          </a:bodyPr>
          <a:lstStyle/>
          <a:p>
            <a:pPr marL="0" marR="0" lvl="0" indent="0" algn="r" defTabSz="914400" rtl="1" eaLnBrk="1" fontAlgn="auto" latinLnBrk="0" hangingPunct="1">
              <a:lnSpc>
                <a:spcPct val="114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0070C0"/>
                </a:solidFill>
                <a:effectLst/>
                <a:uLnTx/>
                <a:uFillTx/>
                <a:latin typeface="Calibri" panose="020F0502020204030204"/>
                <a:ea typeface="+mn-ea"/>
                <a:cs typeface="Arial" panose="020B0604020202020204" pitchFamily="34" charset="0"/>
              </a:rPr>
              <a:t>مثال:</a:t>
            </a:r>
          </a:p>
          <a:p>
            <a:pPr marL="0" marR="0" lvl="0" indent="0" algn="r" defTabSz="914400" rtl="1" eaLnBrk="1" fontAlgn="auto" latinLnBrk="0" hangingPunct="1">
              <a:lnSpc>
                <a:spcPct val="114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اطلاعات زیر مربوط به حقوق ودستمزد  آقای بهاری مشمول قانون کاردر بخش دولتی به شرح زیر است:</a:t>
            </a:r>
          </a:p>
          <a:p>
            <a:pPr marL="0" marR="0" lvl="0" indent="0" algn="r" defTabSz="914400" rtl="1" eaLnBrk="1" fontAlgn="auto" latinLnBrk="0" hangingPunct="1">
              <a:lnSpc>
                <a:spcPct val="114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حق شغل:8.000.000  فوق العاده شغل:5.500.000 هزینه سفر:1.000.000 حق مدیریت:2.300.000 اضافه کار:4.600.000 حق عائله مندی:1.200.000</a:t>
            </a:r>
          </a:p>
          <a:p>
            <a:pPr marL="0" marR="0" lvl="0" indent="0" algn="r" defTabSz="914400" rtl="1" eaLnBrk="1" fontAlgn="auto" latinLnBrk="0" hangingPunct="1">
              <a:lnSpc>
                <a:spcPct val="114000"/>
              </a:lnSpc>
              <a:spcBef>
                <a:spcPts val="0"/>
              </a:spcBef>
              <a:spcAft>
                <a:spcPts val="0"/>
              </a:spcAft>
              <a:buClrTx/>
              <a:buSzTx/>
              <a:buFontTx/>
              <a:buNone/>
              <a:tabLst/>
              <a:defRPr/>
            </a:pPr>
            <a:r>
              <a:rPr lang="fa-IR" b="1" dirty="0" smtClean="0">
                <a:solidFill>
                  <a:prstClr val="black"/>
                </a:solidFill>
                <a:latin typeface="Calibri" panose="020F0502020204030204"/>
                <a:cs typeface="Arial" panose="020B0604020202020204" pitchFamily="34" charset="0"/>
              </a:rPr>
              <a:t>ایشان همچنین از مسکن با اثاثیه استفاده می نماید ومعافیت مالیاتی 13.000.000ریال می باشد مطلوبست</a:t>
            </a:r>
            <a:endPar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14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الف) محاسبه مالیات در صورتیکه هیچ وجهی بابت استفاده از مسکن با اثاثیه از حقوق ایشان کسر نمیشود؟</a:t>
            </a:r>
          </a:p>
          <a:p>
            <a:pPr marL="0" marR="0" lvl="0" indent="0" algn="r" defTabSz="914400" rtl="1" eaLnBrk="1" fontAlgn="auto" latinLnBrk="0" hangingPunct="1">
              <a:lnSpc>
                <a:spcPct val="114000"/>
              </a:lnSpc>
              <a:spcBef>
                <a:spcPts val="0"/>
              </a:spcBef>
              <a:spcAft>
                <a:spcPts val="0"/>
              </a:spcAft>
              <a:buClrTx/>
              <a:buSzTx/>
              <a:buFontTx/>
              <a:buNone/>
              <a:tabLst/>
              <a:defRPr/>
            </a:pPr>
            <a:r>
              <a:rPr lang="fa-IR" b="1" dirty="0" smtClean="0">
                <a:solidFill>
                  <a:prstClr val="black"/>
                </a:solidFill>
                <a:latin typeface="Calibri" panose="020F0502020204030204"/>
                <a:cs typeface="Arial" panose="020B0604020202020204" pitchFamily="34" charset="0"/>
              </a:rPr>
              <a:t> </a:t>
            </a:r>
            <a:endPar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مزایای مشمول مالیات       15.800.000=5.500.000+8.000.000+2.300.000</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3.950.000=25%*15.800.000</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19.750.000=3.950.000+15.800.000</a:t>
            </a:r>
          </a:p>
          <a:p>
            <a:pPr marL="0" marR="0" lvl="0" indent="0" algn="l" defTabSz="914400" rtl="0" eaLnBrk="1" fontAlgn="auto" latinLnBrk="0" hangingPunct="1">
              <a:lnSpc>
                <a:spcPct val="114000"/>
              </a:lnSpc>
              <a:spcBef>
                <a:spcPts val="0"/>
              </a:spcBef>
              <a:spcAft>
                <a:spcPts val="0"/>
              </a:spcAft>
              <a:buClrTx/>
              <a:buSzTx/>
              <a:buFontTx/>
              <a:buNone/>
              <a:tabLst/>
              <a:defRPr/>
            </a:pPr>
            <a:r>
              <a:rPr lang="fa-IR" b="1" dirty="0" smtClean="0">
                <a:solidFill>
                  <a:prstClr val="black"/>
                </a:solidFill>
                <a:latin typeface="Calibri" panose="020F0502020204030204"/>
                <a:cs typeface="Arial" panose="020B0604020202020204" pitchFamily="34" charset="0"/>
              </a:rPr>
              <a:t>975.000=10%*6.750.000=13.000.000-19.750.000</a:t>
            </a:r>
            <a:endPar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مالیات اضافه کاری        460.000=10%*4.600.000</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کل مالیات پرداختی                   </a:t>
            </a:r>
            <a:r>
              <a:rPr kumimoji="0" lang="fa-IR" sz="1800" b="1" i="0" u="none" strike="noStrike" kern="1200" cap="none" spc="0" normalizeH="0" noProof="0" dirty="0" smtClean="0">
                <a:ln>
                  <a:noFill/>
                </a:ln>
                <a:solidFill>
                  <a:prstClr val="black"/>
                </a:solidFill>
                <a:effectLst/>
                <a:uLnTx/>
                <a:uFillTx/>
                <a:latin typeface="Calibri" panose="020F0502020204030204"/>
                <a:ea typeface="+mn-ea"/>
                <a:cs typeface="Arial" panose="020B0604020202020204" pitchFamily="34" charset="0"/>
              </a:rPr>
              <a:t>   1.135.000=460.000+675.000</a:t>
            </a:r>
          </a:p>
          <a:p>
            <a:pPr marL="0" marR="0" lvl="0" indent="0" algn="l" defTabSz="914400" rtl="0" eaLnBrk="1" fontAlgn="auto" latinLnBrk="0" hangingPunct="1">
              <a:lnSpc>
                <a:spcPct val="114000"/>
              </a:lnSpc>
              <a:spcBef>
                <a:spcPts val="0"/>
              </a:spcBef>
              <a:spcAft>
                <a:spcPts val="0"/>
              </a:spcAft>
              <a:buClrTx/>
              <a:buSzTx/>
              <a:buFontTx/>
              <a:buNone/>
              <a:tabLst/>
              <a:defRPr/>
            </a:pPr>
            <a:endParaRPr lang="fa-IR" b="1" baseline="0" dirty="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fa-IR" sz="1800" b="1" i="0" u="none" strike="noStrike" kern="1200" cap="none" spc="0" normalizeH="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lang="fa-IR" b="1" baseline="0" dirty="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5502479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51520" y="692696"/>
            <a:ext cx="8892480" cy="3987054"/>
          </a:xfrm>
          <a:prstGeom prst="rect">
            <a:avLst/>
          </a:prstGeom>
        </p:spPr>
        <p:txBody>
          <a:bodyPr wrap="square">
            <a:spAutoFit/>
          </a:bodyPr>
          <a:lstStyle/>
          <a:p>
            <a:pPr marL="0" marR="0" lvl="0" indent="0" algn="r" defTabSz="914400" eaLnBrk="1" fontAlgn="auto" latinLnBrk="0" hangingPunct="1">
              <a:lnSpc>
                <a:spcPct val="114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0070C0"/>
                </a:solidFill>
                <a:effectLst/>
                <a:uLnTx/>
                <a:uFillTx/>
                <a:latin typeface="Calibri" panose="020F0502020204030204"/>
                <a:ea typeface="+mn-ea"/>
                <a:cs typeface="Arial" panose="020B0604020202020204" pitchFamily="34" charset="0"/>
              </a:rPr>
              <a:t>ادامه:</a:t>
            </a:r>
          </a:p>
          <a:p>
            <a:pPr algn="r">
              <a:lnSpc>
                <a:spcPct val="114000"/>
              </a:lnSpc>
              <a:defRPr/>
            </a:pPr>
            <a:r>
              <a:rPr lang="fa-IR" b="1" dirty="0" smtClean="0">
                <a:solidFill>
                  <a:prstClr val="black"/>
                </a:solidFill>
              </a:rPr>
              <a:t>ب) محاسبه مالیات در صورتیکه مبلغ 1.250.000بابت استفاده از مسکن با اثاثیه از حقوق ایشان کسر شود؟</a:t>
            </a:r>
            <a:endPar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lvl="0" algn="l" rtl="0">
              <a:lnSpc>
                <a:spcPct val="114000"/>
              </a:lnSpc>
              <a:defRPr/>
            </a:pPr>
            <a:r>
              <a:rPr lang="fa-IR" b="1" dirty="0">
                <a:solidFill>
                  <a:prstClr val="black"/>
                </a:solidFill>
              </a:rPr>
              <a:t>مزایای مشمول مالیات       15.800.000=5.500.000+8.000.000+2.300.000</a:t>
            </a:r>
          </a:p>
          <a:p>
            <a:pPr lvl="0" algn="l" rtl="0">
              <a:lnSpc>
                <a:spcPct val="114000"/>
              </a:lnSpc>
              <a:defRPr/>
            </a:pPr>
            <a:r>
              <a:rPr lang="fa-IR" b="1" dirty="0">
                <a:solidFill>
                  <a:prstClr val="black"/>
                </a:solidFill>
              </a:rPr>
              <a:t>             </a:t>
            </a:r>
            <a:r>
              <a:rPr lang="fa-IR" b="1" dirty="0" smtClean="0">
                <a:solidFill>
                  <a:prstClr val="black"/>
                </a:solidFill>
              </a:rPr>
              <a:t>     3.950.000=25</a:t>
            </a:r>
            <a:r>
              <a:rPr lang="fa-IR" b="1" dirty="0">
                <a:solidFill>
                  <a:prstClr val="black"/>
                </a:solidFill>
              </a:rPr>
              <a:t>%*</a:t>
            </a:r>
            <a:r>
              <a:rPr lang="fa-IR" b="1" dirty="0" smtClean="0">
                <a:solidFill>
                  <a:prstClr val="black"/>
                </a:solidFill>
              </a:rPr>
              <a:t>15.800.000</a:t>
            </a:r>
            <a:endParaRPr lang="fa-IR" b="1" dirty="0">
              <a:solidFill>
                <a:prstClr val="black"/>
              </a:solidFill>
            </a:endParaRPr>
          </a:p>
          <a:p>
            <a:pPr lvl="0" algn="l" rtl="0">
              <a:lnSpc>
                <a:spcPct val="114000"/>
              </a:lnSpc>
              <a:defRPr/>
            </a:pPr>
            <a:r>
              <a:rPr lang="fa-IR" b="1" dirty="0" smtClean="0">
                <a:solidFill>
                  <a:prstClr val="black"/>
                </a:solidFill>
              </a:rPr>
              <a:t>2.700.000=1.250.000-3.950.000</a:t>
            </a:r>
          </a:p>
          <a:p>
            <a:pPr lvl="0" algn="l" rtl="0">
              <a:lnSpc>
                <a:spcPct val="114000"/>
              </a:lnSpc>
              <a:defRPr/>
            </a:pPr>
            <a:r>
              <a:rPr lang="fa-IR" b="1" dirty="0" smtClean="0">
                <a:solidFill>
                  <a:prstClr val="black"/>
                </a:solidFill>
              </a:rPr>
              <a:t>5.500.000=13.000.000-18.500.000=3.700.000+15.800.000</a:t>
            </a:r>
            <a:endParaRPr lang="fa-IR" b="1" dirty="0">
              <a:solidFill>
                <a:prstClr val="black"/>
              </a:solidFill>
            </a:endParaRPr>
          </a:p>
          <a:p>
            <a:pPr lvl="0" algn="l" rtl="0">
              <a:lnSpc>
                <a:spcPct val="114000"/>
              </a:lnSpc>
              <a:defRPr/>
            </a:pPr>
            <a:r>
              <a:rPr lang="fa-IR" b="1" dirty="0" smtClean="0">
                <a:solidFill>
                  <a:prstClr val="black"/>
                </a:solidFill>
              </a:rPr>
              <a:t>550.000=10%*5.500.000</a:t>
            </a:r>
            <a:endParaRPr lang="fa-IR" b="1" dirty="0">
              <a:solidFill>
                <a:prstClr val="black"/>
              </a:solidFill>
            </a:endParaRPr>
          </a:p>
          <a:p>
            <a:pPr lvl="0" algn="l" rtl="0">
              <a:lnSpc>
                <a:spcPct val="114000"/>
              </a:lnSpc>
              <a:defRPr/>
            </a:pPr>
            <a:r>
              <a:rPr lang="fa-IR" b="1" dirty="0">
                <a:solidFill>
                  <a:prstClr val="black"/>
                </a:solidFill>
              </a:rPr>
              <a:t>مالیات اضافه کاری        460.000=10%*4.600.000</a:t>
            </a:r>
          </a:p>
          <a:p>
            <a:pPr lvl="0" algn="l" rtl="0">
              <a:lnSpc>
                <a:spcPct val="114000"/>
              </a:lnSpc>
              <a:defRPr/>
            </a:pPr>
            <a:r>
              <a:rPr lang="fa-IR" b="1" dirty="0">
                <a:solidFill>
                  <a:prstClr val="black"/>
                </a:solidFill>
              </a:rPr>
              <a:t>کل مالیات پرداختی                      </a:t>
            </a:r>
            <a:r>
              <a:rPr lang="fa-IR" b="1" dirty="0" smtClean="0">
                <a:solidFill>
                  <a:prstClr val="black"/>
                </a:solidFill>
              </a:rPr>
              <a:t>1.010.000=460.000+550.000</a:t>
            </a:r>
            <a:endParaRPr lang="fa-IR" b="1" dirty="0">
              <a:solidFill>
                <a:prstClr val="black"/>
              </a:solidFill>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fa-IR" sz="18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9117473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964488" cy="4608512"/>
          </a:xfrm>
        </p:spPr>
        <p:txBody>
          <a:bodyPr>
            <a:noAutofit/>
          </a:bodyPr>
          <a:lstStyle/>
          <a:p>
            <a:pPr algn="r">
              <a:lnSpc>
                <a:spcPct val="150000"/>
              </a:lnSpc>
            </a:pPr>
            <a:r>
              <a:rPr lang="fa-IR" sz="1800" dirty="0"/>
              <a:t>مسئلۀ حقوق و دستمزد کارگر ، همواره مورد بحث و بررسی و دقت نظر بوده است. زیرا این امر یکی از مهمترین موضوعات ومسائل جامعه بشري به شمار می آید. درحقیقت ، این مسئله جزء زیر ساختهاي نظام اجتماعی است. از این رو ، براي حل آن ، تئوري ها ، اصول و قواعد متعددي پدیدآمده ، و قوانین زیادي وضع شده است </a:t>
            </a:r>
            <a:r>
              <a:rPr lang="en-US" sz="1800" dirty="0"/>
              <a:t>.</a:t>
            </a:r>
            <a:r>
              <a:rPr lang="fa-IR" sz="1800" dirty="0"/>
              <a:t> دین اسلام به دلیل اینکه یک نظام وبرنامۀ الهی براي زندگی است ، اهمیت فراوانی براي تحقق عدالت اجتماعی در جامعه نشان می دهد و به اشکال مختلف موضوع احقاق حق کارگران را مورد تأکید قرار داده است.</a:t>
            </a:r>
            <a:r>
              <a:rPr lang="en-US" sz="1800" dirty="0"/>
              <a:t/>
            </a:r>
            <a:br>
              <a:rPr lang="en-US" sz="1800" dirty="0"/>
            </a:br>
            <a:r>
              <a:rPr lang="fa-IR" sz="1800" dirty="0"/>
              <a:t>همچنین به موجب لوح‌های کشف شده در تخت جمشید ، ما امروز مي‌دانيم که سازندگان تخت جمشید را  بردگان تشکيل نمي‌دادند بلکه مردان و زنان آزاده‌اي بوده‌اند که به اندازه تخصص خود و کاري که انجام مي‌دادند دستمزد مي‌گرفتند. به آنان نه تنها دستمزدي شايسته که گاه پاداش و هديه نيز پرداخت شده است</a:t>
            </a:r>
            <a:r>
              <a:rPr lang="en-US" sz="1800" dirty="0"/>
              <a:t>.</a:t>
            </a:r>
            <a:br>
              <a:rPr lang="en-US" sz="1800" dirty="0"/>
            </a:br>
            <a:r>
              <a:rPr lang="fa-IR" sz="1800" dirty="0"/>
              <a:t>در این میان ثبت حقوق و دستمزد کارگران به گونه ای دقیق و مناسب ، همواره از مهم ترین موضوعات مربوط به حقوق و دستمزد بوده است .</a:t>
            </a:r>
            <a:r>
              <a:rPr lang="en-US" sz="1800" dirty="0"/>
              <a:t/>
            </a:r>
            <a:br>
              <a:rPr lang="en-US" sz="1800" dirty="0"/>
            </a:br>
            <a:r>
              <a:rPr lang="fa-IR" sz="1800" dirty="0"/>
              <a:t> </a:t>
            </a:r>
            <a:endParaRPr lang="en-US" sz="1800"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323528" y="4941168"/>
            <a:ext cx="3744416" cy="1296144"/>
          </a:xfrm>
          <a:prstGeom prst="rect">
            <a:avLst/>
          </a:prstGeom>
        </p:spPr>
      </p:pic>
    </p:spTree>
    <p:extLst>
      <p:ext uri="{BB962C8B-B14F-4D97-AF65-F5344CB8AC3E}">
        <p14:creationId xmlns:p14="http://schemas.microsoft.com/office/powerpoint/2010/main" val="230076675"/>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3"/>
            <a:ext cx="8640960" cy="1728192"/>
          </a:xfrm>
        </p:spPr>
        <p:txBody>
          <a:bodyPr>
            <a:noAutofit/>
          </a:bodyPr>
          <a:lstStyle/>
          <a:p>
            <a:pPr algn="r">
              <a:lnSpc>
                <a:spcPct val="120000"/>
              </a:lnSpc>
            </a:pPr>
            <a:r>
              <a:rPr lang="fa-IR" sz="2000" dirty="0">
                <a:solidFill>
                  <a:srgbClr val="000000"/>
                </a:solidFill>
                <a:latin typeface="+mn-lt"/>
                <a:ea typeface="Calibri" panose="020F0502020204030204" pitchFamily="34" charset="0"/>
                <a:cs typeface="+mn-cs"/>
              </a:rPr>
              <a:t>مجموع حق بيمه پرداختي به سازمان تأمين اجتماعي معادل 30 درصد حقوق و دستمزد مشمول بيمه مي باشد. که 7 درصد آن بيمه تأمين اجتماعي سهم کارگر و 20 درصد بيمه اجتماعي سهم کارفرما و 3 درصد بيمه بيکاري سهم کارفرما است.</a:t>
            </a:r>
            <a:r>
              <a:rPr lang="en-US" sz="2000" dirty="0">
                <a:solidFill>
                  <a:srgbClr val="000000"/>
                </a:solidFill>
                <a:latin typeface="+mn-lt"/>
                <a:ea typeface="Calibri" panose="020F0502020204030204" pitchFamily="34" charset="0"/>
                <a:cs typeface="+mn-cs"/>
              </a:rPr>
              <a:t/>
            </a:r>
            <a:br>
              <a:rPr lang="en-US" sz="2000" dirty="0">
                <a:solidFill>
                  <a:srgbClr val="000000"/>
                </a:solidFill>
                <a:latin typeface="+mn-lt"/>
                <a:ea typeface="Calibri" panose="020F0502020204030204" pitchFamily="34" charset="0"/>
                <a:cs typeface="+mn-cs"/>
              </a:rPr>
            </a:br>
            <a:r>
              <a:rPr lang="en-US" sz="1400" dirty="0">
                <a:solidFill>
                  <a:srgbClr val="000000"/>
                </a:solidFill>
                <a:latin typeface="+mn-lt"/>
                <a:ea typeface="Calibri" panose="020F0502020204030204" pitchFamily="34" charset="0"/>
                <a:cs typeface="+mn-cs"/>
              </a:rPr>
              <a:t/>
            </a:r>
            <a:br>
              <a:rPr lang="en-US" sz="1400" dirty="0">
                <a:solidFill>
                  <a:srgbClr val="000000"/>
                </a:solidFill>
                <a:latin typeface="+mn-lt"/>
                <a:ea typeface="Calibri" panose="020F0502020204030204" pitchFamily="34" charset="0"/>
                <a:cs typeface="+mn-cs"/>
              </a:rPr>
            </a:br>
            <a:r>
              <a:rPr lang="fa-IR" sz="2000" dirty="0">
                <a:solidFill>
                  <a:srgbClr val="000000"/>
                </a:solidFill>
                <a:latin typeface="+mn-lt"/>
                <a:ea typeface="Calibri" panose="020F0502020204030204" pitchFamily="34" charset="0"/>
                <a:cs typeface="+mn-cs"/>
              </a:rPr>
              <a:t>7 درصد سهم کارگر به عنوان يکي از کسور حقوق و دستمزد از حقوق و دستمزد ناخالص کارگر کسر مي گردد و 23 درصد ديگر فقط بر مبناي حقوق و دستمزد مشمول بيمه کارگر محاسبه مي گردد و به عنوان يکي از هزينه­هاي کارفرما شناسائي و در دفاتر ثبت مي گردد.</a:t>
            </a:r>
            <a:r>
              <a:rPr lang="en-US" sz="2000" dirty="0">
                <a:cs typeface="+mn-cs"/>
              </a:rPr>
              <a:t/>
            </a:r>
            <a:br>
              <a:rPr lang="en-US" sz="2000" dirty="0">
                <a:cs typeface="+mn-cs"/>
              </a:rPr>
            </a:br>
            <a:endParaRPr lang="fa-IR" sz="2000" dirty="0">
              <a:cs typeface="+mn-cs"/>
            </a:endParaRPr>
          </a:p>
        </p:txBody>
      </p:sp>
      <p:sp>
        <p:nvSpPr>
          <p:cNvPr id="3" name="Text Placeholder 2"/>
          <p:cNvSpPr>
            <a:spLocks noGrp="1"/>
          </p:cNvSpPr>
          <p:nvPr>
            <p:ph type="body" idx="1"/>
          </p:nvPr>
        </p:nvSpPr>
        <p:spPr>
          <a:xfrm>
            <a:off x="-3420888" y="2852936"/>
            <a:ext cx="3822192" cy="639762"/>
          </a:xfrm>
        </p:spPr>
        <p:txBody>
          <a:bodyPr/>
          <a:lstStyle/>
          <a:p>
            <a:endParaRPr lang="fa-IR" dirty="0" smtClean="0"/>
          </a:p>
          <a:p>
            <a:endParaRPr lang="fa-IR" dirty="0"/>
          </a:p>
          <a:p>
            <a:endParaRPr lang="fa-IR" dirty="0"/>
          </a:p>
        </p:txBody>
      </p:sp>
      <p:sp>
        <p:nvSpPr>
          <p:cNvPr id="4" name="Content Placeholder 3"/>
          <p:cNvSpPr>
            <a:spLocks noGrp="1"/>
          </p:cNvSpPr>
          <p:nvPr>
            <p:ph sz="half" idx="2"/>
          </p:nvPr>
        </p:nvSpPr>
        <p:spPr>
          <a:xfrm>
            <a:off x="677334" y="3429001"/>
            <a:ext cx="3820055" cy="720080"/>
          </a:xfrm>
        </p:spPr>
        <p:txBody>
          <a:bodyPr/>
          <a:lstStyle/>
          <a:p>
            <a:pPr marL="0" indent="0">
              <a:buNone/>
            </a:pPr>
            <a:endParaRPr lang="fa-IR" dirty="0" smtClean="0"/>
          </a:p>
          <a:p>
            <a:pPr marL="0" indent="0">
              <a:buNone/>
            </a:pPr>
            <a:endParaRPr lang="fa-IR" dirty="0" smtClean="0"/>
          </a:p>
        </p:txBody>
      </p:sp>
      <p:sp>
        <p:nvSpPr>
          <p:cNvPr id="7" name="Text Placeholder 6"/>
          <p:cNvSpPr>
            <a:spLocks noGrp="1"/>
          </p:cNvSpPr>
          <p:nvPr>
            <p:ph type="body" sz="quarter" idx="3"/>
          </p:nvPr>
        </p:nvSpPr>
        <p:spPr>
          <a:xfrm>
            <a:off x="-3276872" y="3140968"/>
            <a:ext cx="3822192" cy="639762"/>
          </a:xfrm>
        </p:spPr>
        <p:txBody>
          <a:bodyPr/>
          <a:lstStyle/>
          <a:p>
            <a:endParaRPr lang="fa-IR" dirty="0" smtClean="0"/>
          </a:p>
          <a:p>
            <a:endParaRPr lang="fa-IR" dirty="0"/>
          </a:p>
        </p:txBody>
      </p:sp>
      <p:sp>
        <p:nvSpPr>
          <p:cNvPr id="10" name="Rectangle 9"/>
          <p:cNvSpPr/>
          <p:nvPr/>
        </p:nvSpPr>
        <p:spPr>
          <a:xfrm>
            <a:off x="134090" y="2852937"/>
            <a:ext cx="8830398" cy="2554545"/>
          </a:xfrm>
          <a:prstGeom prst="rect">
            <a:avLst/>
          </a:prstGeom>
        </p:spPr>
        <p:txBody>
          <a:bodyPr wrap="square">
            <a:spAutoFit/>
          </a:bodyPr>
          <a:lstStyle/>
          <a:p>
            <a:endParaRPr lang="fa-IR" sz="2000" b="1" dirty="0" smtClean="0">
              <a:ln w="3175">
                <a:solidFill>
                  <a:srgbClr val="0070C0"/>
                </a:solidFill>
              </a:ln>
              <a:latin typeface="Calibri"/>
              <a:ea typeface="Times New Roman"/>
            </a:endParaRPr>
          </a:p>
          <a:p>
            <a:r>
              <a:rPr lang="fa-IR" sz="2000" b="1" dirty="0" smtClean="0">
                <a:ln w="3175">
                  <a:solidFill>
                    <a:srgbClr val="0070C0"/>
                  </a:solidFill>
                </a:ln>
                <a:latin typeface="Calibri"/>
                <a:ea typeface="Times New Roman"/>
              </a:rPr>
              <a:t>نکته1: </a:t>
            </a:r>
            <a:r>
              <a:rPr lang="fa-IR" sz="2000" dirty="0" smtClean="0">
                <a:solidFill>
                  <a:srgbClr val="000000"/>
                </a:solidFill>
                <a:ea typeface="Calibri" panose="020F0502020204030204" pitchFamily="34" charset="0"/>
              </a:rPr>
              <a:t>در مشاغل سخت و زيان ‌آور، علاوه بر 23% حق بيمه، کارفرما مکلف به پرداخت </a:t>
            </a:r>
            <a:r>
              <a:rPr lang="fa-IR" sz="2400" b="1" dirty="0" smtClean="0">
                <a:solidFill>
                  <a:srgbClr val="000000"/>
                </a:solidFill>
                <a:latin typeface="2  Nazanin"/>
                <a:ea typeface="Calibri" panose="020F0502020204030204" pitchFamily="34" charset="0"/>
              </a:rPr>
              <a:t>٤</a:t>
            </a:r>
            <a:r>
              <a:rPr lang="fa-IR" sz="2400" b="1" dirty="0" smtClean="0">
                <a:solidFill>
                  <a:srgbClr val="000000"/>
                </a:solidFill>
                <a:ea typeface="Calibri" panose="020F0502020204030204" pitchFamily="34" charset="0"/>
              </a:rPr>
              <a:t> درصد </a:t>
            </a:r>
            <a:r>
              <a:rPr lang="fa-IR" sz="2000" dirty="0" smtClean="0">
                <a:solidFill>
                  <a:srgbClr val="000000"/>
                </a:solidFill>
                <a:ea typeface="Calibri" panose="020F0502020204030204" pitchFamily="34" charset="0"/>
              </a:rPr>
              <a:t>مستمري کارهاي سخت و زيان‌ آور است.</a:t>
            </a:r>
          </a:p>
          <a:p>
            <a:endParaRPr lang="en-US" sz="1600" dirty="0" smtClean="0">
              <a:solidFill>
                <a:srgbClr val="000000"/>
              </a:solidFill>
              <a:ea typeface="Calibri" panose="020F0502020204030204" pitchFamily="34" charset="0"/>
            </a:endParaRPr>
          </a:p>
          <a:p>
            <a:r>
              <a:rPr lang="fa-IR" sz="2000" b="1" dirty="0" smtClean="0">
                <a:ln w="3175">
                  <a:solidFill>
                    <a:srgbClr val="0070C0"/>
                  </a:solidFill>
                </a:ln>
                <a:latin typeface="Calibri"/>
                <a:ea typeface="Times New Roman"/>
              </a:rPr>
              <a:t>نکته2</a:t>
            </a:r>
            <a:r>
              <a:rPr lang="fa-IR" sz="2000" b="1" dirty="0">
                <a:ln w="3175">
                  <a:solidFill>
                    <a:srgbClr val="0070C0"/>
                  </a:solidFill>
                </a:ln>
                <a:latin typeface="Calibri"/>
                <a:ea typeface="Times New Roman"/>
              </a:rPr>
              <a:t>: </a:t>
            </a:r>
            <a:r>
              <a:rPr lang="fa-IR" sz="2000" dirty="0">
                <a:solidFill>
                  <a:srgbClr val="000000"/>
                </a:solidFill>
                <a:ea typeface="Calibri" panose="020F0502020204030204" pitchFamily="34" charset="0"/>
              </a:rPr>
              <a:t>حق‌ بيمه‌ کارآموزان‌ بايد به‌ نسبت‌ مزد يا حقوق‌ آنها پرداخت‌ شود و در هر حال‌ ميزان‌ حق‌ بيمه‌ در اين‌ مورد نبايد از ميزاني‌ که‌ به‌ حداقل‌ مزد يا حقوق‌ تعلق‌ مي‌گيرد کمتر باشد. در صورتي‌ که‌ مزد يا حقوق‌ کار آموز کمتر از حداقل‌ دستمزد باشد پرداخت‌ ما به‌ التفاوت‌ حق ‌بيمه‌ سهم‌ کار آموز به‌ عهده‌ کارفرما خواهد بود.</a:t>
            </a:r>
            <a:endParaRPr lang="en-US" sz="2000" dirty="0">
              <a:solidFill>
                <a:srgbClr val="000000"/>
              </a:solidFill>
              <a:ea typeface="Calibri" panose="020F0502020204030204" pitchFamily="34" charset="0"/>
            </a:endParaRPr>
          </a:p>
        </p:txBody>
      </p:sp>
    </p:spTree>
    <p:extLst>
      <p:ext uri="{BB962C8B-B14F-4D97-AF65-F5344CB8AC3E}">
        <p14:creationId xmlns:p14="http://schemas.microsoft.com/office/powerpoint/2010/main" val="316293661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09600"/>
            <a:ext cx="8280920" cy="2675384"/>
          </a:xfrm>
        </p:spPr>
        <p:txBody>
          <a:bodyPr vert="horz" lIns="91440" tIns="45720" rIns="91440" bIns="45720" rtlCol="0" anchor="b">
            <a:noAutofit/>
          </a:bodyPr>
          <a:lstStyle/>
          <a:p>
            <a:pPr algn="r">
              <a:lnSpc>
                <a:spcPct val="150000"/>
              </a:lnSpc>
            </a:pPr>
            <a:r>
              <a:rPr lang="en-US" sz="2000" dirty="0"/>
              <a:t/>
            </a:r>
            <a:br>
              <a:rPr lang="en-US" sz="2000" dirty="0"/>
            </a:br>
            <a:r>
              <a:rPr lang="fa-IR" sz="2000" dirty="0"/>
              <a:t>با توجه به اهمیت موضوع حقوق و دستمزد ، همواره محاسبات و صدوراسناد مربوط به این موضوع از مباحث مورد توجه حسابداران در شرکت های مختلف بوده است.</a:t>
            </a:r>
            <a:r>
              <a:rPr lang="en-US" sz="2000" dirty="0"/>
              <a:t/>
            </a:r>
            <a:br>
              <a:rPr lang="en-US" sz="2000" dirty="0"/>
            </a:br>
            <a:r>
              <a:rPr lang="fa-IR" sz="2000" dirty="0"/>
              <a:t>تنظیم اسناد مربوط، به صورت صحیح و به موقع از اهمیت خاصی برخوردار است و شایسته است حسابداران در رابطه با این موضوع دقت نظر لازم را به کار گیرند.</a:t>
            </a:r>
            <a:br>
              <a:rPr lang="fa-IR" sz="2000" dirty="0"/>
            </a:br>
            <a:r>
              <a:rPr lang="en-US" sz="2000" dirty="0"/>
              <a:t/>
            </a:r>
            <a:br>
              <a:rPr lang="en-US" sz="2000" dirty="0"/>
            </a:br>
            <a:endParaRPr lang="fa-IR" sz="2000" dirty="0"/>
          </a:p>
        </p:txBody>
      </p:sp>
      <p:sp>
        <p:nvSpPr>
          <p:cNvPr id="7" name="Rectangle 4"/>
          <p:cNvSpPr>
            <a:spLocks noChangeArrowheads="1"/>
          </p:cNvSpPr>
          <p:nvPr/>
        </p:nvSpPr>
        <p:spPr bwMode="auto">
          <a:xfrm>
            <a:off x="9111671"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9" name="Rectangle 8"/>
          <p:cNvSpPr>
            <a:spLocks noChangeArrowheads="1"/>
          </p:cNvSpPr>
          <p:nvPr/>
        </p:nvSpPr>
        <p:spPr bwMode="auto">
          <a:xfrm>
            <a:off x="911167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fa-IR">
              <a:latin typeface="Arial" pitchFamily="34" charset="0"/>
              <a:cs typeface="Arial" pitchFamily="34" charset="0"/>
            </a:endParaRPr>
          </a:p>
        </p:txBody>
      </p:sp>
      <p:sp>
        <p:nvSpPr>
          <p:cNvPr id="10" name="Rectangle 10"/>
          <p:cNvSpPr>
            <a:spLocks noChangeArrowheads="1"/>
          </p:cNvSpPr>
          <p:nvPr/>
        </p:nvSpPr>
        <p:spPr bwMode="auto">
          <a:xfrm>
            <a:off x="4632036" y="340298"/>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1100">
                <a:latin typeface="Calibri" pitchFamily="34" charset="0"/>
                <a:ea typeface="Times New Roman" pitchFamily="18" charset="0"/>
                <a:cs typeface="Arial" pitchFamily="34" charset="0"/>
              </a:rPr>
              <a:t/>
            </a:r>
            <a:br>
              <a:rPr lang="en-US" sz="1100">
                <a:latin typeface="Calibri" pitchFamily="34" charset="0"/>
                <a:ea typeface="Times New Roman" pitchFamily="18" charset="0"/>
                <a:cs typeface="Arial" pitchFamily="34" charset="0"/>
              </a:rPr>
            </a:br>
            <a:endParaRPr lang="en-US">
              <a:latin typeface="Arial" pitchFamily="34" charset="0"/>
              <a:cs typeface="Arial" pitchFamily="34" charset="0"/>
            </a:endParaRPr>
          </a:p>
        </p:txBody>
      </p:sp>
      <p:sp>
        <p:nvSpPr>
          <p:cNvPr id="5" name="Rectangle 4"/>
          <p:cNvSpPr/>
          <p:nvPr/>
        </p:nvSpPr>
        <p:spPr>
          <a:xfrm>
            <a:off x="395536" y="2420888"/>
            <a:ext cx="8568952" cy="2751522"/>
          </a:xfrm>
          <a:prstGeom prst="rect">
            <a:avLst/>
          </a:prstGeom>
        </p:spPr>
        <p:txBody>
          <a:bodyPr wrap="square">
            <a:spAutoFit/>
          </a:bodyPr>
          <a:lstStyle/>
          <a:p>
            <a:pPr>
              <a:lnSpc>
                <a:spcPct val="120000"/>
              </a:lnSpc>
              <a:spcBef>
                <a:spcPct val="0"/>
              </a:spcBef>
            </a:pPr>
            <a:r>
              <a:rPr lang="fa-IR" sz="5400" b="1" dirty="0">
                <a:ln w="3175">
                  <a:solidFill>
                    <a:schemeClr val="bg1"/>
                  </a:solidFill>
                </a:ln>
                <a:cs typeface="2  Titr" pitchFamily="2" charset="-78"/>
              </a:rPr>
              <a:t>بدهی های مربوط به حقوق و دستمزد </a:t>
            </a:r>
          </a:p>
          <a:p>
            <a:pPr>
              <a:lnSpc>
                <a:spcPct val="120000"/>
              </a:lnSpc>
              <a:spcBef>
                <a:spcPct val="0"/>
              </a:spcBef>
            </a:pPr>
            <a:endParaRPr lang="en-US" b="1" dirty="0">
              <a:ln w="3175">
                <a:solidFill>
                  <a:schemeClr val="bg1"/>
                </a:solidFill>
              </a:ln>
              <a:cs typeface="2  Titr" pitchFamily="2" charset="-78"/>
            </a:endParaRPr>
          </a:p>
          <a:p>
            <a:pPr>
              <a:lnSpc>
                <a:spcPct val="120000"/>
              </a:lnSpc>
              <a:spcBef>
                <a:spcPct val="0"/>
              </a:spcBef>
            </a:pPr>
            <a:r>
              <a:rPr lang="fa-IR" b="1" dirty="0">
                <a:ln w="3175">
                  <a:solidFill>
                    <a:srgbClr val="0070C0"/>
                  </a:solidFill>
                </a:ln>
                <a:latin typeface="Calibri"/>
                <a:ea typeface="Times New Roman"/>
              </a:rPr>
              <a:t>1-سایر حسابهای پرداختنی – بیمه پرداختنی</a:t>
            </a:r>
            <a:endParaRPr lang="en-US" b="1" dirty="0">
              <a:ln w="3175">
                <a:solidFill>
                  <a:srgbClr val="0070C0"/>
                </a:solidFill>
              </a:ln>
              <a:latin typeface="Calibri"/>
              <a:ea typeface="Times New Roman"/>
            </a:endParaRPr>
          </a:p>
          <a:p>
            <a:pPr>
              <a:lnSpc>
                <a:spcPct val="120000"/>
              </a:lnSpc>
              <a:spcBef>
                <a:spcPct val="0"/>
              </a:spcBef>
            </a:pPr>
            <a:r>
              <a:rPr lang="fa-IR" b="1" dirty="0"/>
              <a:t>یکی از بدهی هایی که با تنظیم و ثبت لیست حقوق و دستمزد کارگران در پایان هر ماه  برای واحد اقتصادی ایجاد می گردد ،  بدهی به سازمان تامین اجتماعی می باشد . که معمولا تحت عنوان « سایر حسابهای پرداختنی – سازمان تامین اجتماعی» شناسایی می شود.</a:t>
            </a:r>
            <a:endParaRPr lang="en-US" b="1" dirty="0"/>
          </a:p>
        </p:txBody>
      </p:sp>
    </p:spTree>
    <p:extLst>
      <p:ext uri="{BB962C8B-B14F-4D97-AF65-F5344CB8AC3E}">
        <p14:creationId xmlns:p14="http://schemas.microsoft.com/office/powerpoint/2010/main" val="3750822487"/>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23528" y="1124744"/>
            <a:ext cx="8820472" cy="5309584"/>
          </a:xfrm>
        </p:spPr>
        <p:txBody>
          <a:bodyPr vert="horz" lIns="91440" tIns="45720" rIns="91440" bIns="45720" rtlCol="0" anchor="t">
            <a:noAutofit/>
          </a:bodyPr>
          <a:lstStyle/>
          <a:p>
            <a:pPr algn="r">
              <a:lnSpc>
                <a:spcPct val="120000"/>
              </a:lnSpc>
              <a:buClr>
                <a:schemeClr val="accent1"/>
              </a:buClr>
              <a:buSzPct val="100000"/>
              <a:buFont typeface="Symbol" pitchFamily="18" charset="2"/>
            </a:pPr>
            <a:r>
              <a:rPr lang="fa-IR" sz="1800" b="1" dirty="0">
                <a:ln w="3175">
                  <a:solidFill>
                    <a:srgbClr val="0070C0"/>
                  </a:solidFill>
                </a:ln>
                <a:latin typeface="Calibri"/>
                <a:ea typeface="Times New Roman"/>
                <a:cs typeface="+mn-cs"/>
              </a:rPr>
              <a:t>یادآوری : </a:t>
            </a:r>
            <a:r>
              <a:rPr lang="fa-IR" sz="1800" b="1" dirty="0">
                <a:cs typeface="+mn-cs"/>
              </a:rPr>
              <a:t>طبق قوانین جاری سازمان تامین اجتماعی ، هر نفر حقوق بگیر باید به میزان 7% از حقوق خود را بابت استفاده از مزایای تامین اجتماعی و بازنشستگی بعنوان «حق بیمه»پرداخت  نماید .کارفرما موظف است در پایان هر ماه این مبلغ را به همراه 23% حق بیمه سهم خود (20% بیمه اجتماعی سهم کارفرما و 3% بیمه بیکاری سهم کارفرما) طبق لیست حقوق تنظیم شده برای کارگران ، به سازمان تامین اجتماعی پرداخت نماید</a:t>
            </a:r>
            <a:r>
              <a:rPr lang="fa-IR" sz="2000" b="1" dirty="0">
                <a:cs typeface="+mn-cs"/>
              </a:rPr>
              <a:t>.</a:t>
            </a:r>
            <a:endParaRPr lang="en-US" sz="2000" b="1" dirty="0">
              <a:cs typeface="+mn-cs"/>
            </a:endParaRPr>
          </a:p>
        </p:txBody>
      </p:sp>
      <p:pic>
        <p:nvPicPr>
          <p:cNvPr id="6" name="Picture 2" descr="C:\Users\USER\Desktop\30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708920"/>
            <a:ext cx="4032448" cy="304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12515"/>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8712968" cy="6264696"/>
          </a:xfrm>
        </p:spPr>
        <p:txBody>
          <a:bodyPr vert="horz" lIns="91440" tIns="45720" rIns="91440" bIns="45720" rtlCol="0" anchor="t">
            <a:noAutofit/>
          </a:bodyPr>
          <a:lstStyle/>
          <a:p>
            <a:pPr algn="r">
              <a:lnSpc>
                <a:spcPct val="150000"/>
              </a:lnSpc>
            </a:pPr>
            <a:r>
              <a:rPr lang="fa-IR" sz="1800" b="1" dirty="0">
                <a:ln w="3175">
                  <a:solidFill>
                    <a:srgbClr val="0070C0"/>
                  </a:solidFill>
                </a:ln>
                <a:latin typeface="Calibri"/>
                <a:ea typeface="Times New Roman"/>
                <a:cs typeface="+mn-cs"/>
              </a:rPr>
              <a:t/>
            </a:r>
            <a:br>
              <a:rPr lang="fa-IR" sz="1800" b="1" dirty="0">
                <a:ln w="3175">
                  <a:solidFill>
                    <a:srgbClr val="0070C0"/>
                  </a:solidFill>
                </a:ln>
                <a:latin typeface="Calibri"/>
                <a:ea typeface="Times New Roman"/>
                <a:cs typeface="+mn-cs"/>
              </a:rPr>
            </a:br>
            <a:r>
              <a:rPr lang="fa-IR" sz="1800" b="1" dirty="0">
                <a:ln w="3175">
                  <a:solidFill>
                    <a:srgbClr val="0070C0"/>
                  </a:solidFill>
                </a:ln>
                <a:latin typeface="Calibri"/>
                <a:ea typeface="Times New Roman"/>
                <a:cs typeface="+mn-cs"/>
              </a:rPr>
              <a:t>مثال: </a:t>
            </a:r>
            <a:r>
              <a:rPr lang="fa-IR" sz="1800" b="1" dirty="0">
                <a:cs typeface="+mn-cs"/>
              </a:rPr>
              <a:t>جمع حقوق ومزایای مشمول بیمه کارگران یک شرکت در فروردین ماه سال جاری معادل 300/000/000 ریال است . حق بیمه های مربوط به حقوق آنها به ترتیب زیر محاسبه می گردد : </a:t>
            </a:r>
            <a:br>
              <a:rPr lang="fa-IR" sz="1800" b="1" dirty="0">
                <a:cs typeface="+mn-cs"/>
              </a:rPr>
            </a:br>
            <a:r>
              <a:rPr lang="fa-IR" sz="1800" b="1" dirty="0">
                <a:cs typeface="+mn-cs"/>
              </a:rPr>
              <a:t>حل :</a:t>
            </a:r>
            <a:br>
              <a:rPr lang="fa-IR" sz="1800" b="1" dirty="0">
                <a:cs typeface="+mn-cs"/>
              </a:rPr>
            </a:br>
            <a:r>
              <a:rPr lang="en-US" sz="1800" b="1" dirty="0">
                <a:cs typeface="+mn-cs"/>
              </a:rPr>
              <a:t/>
            </a:r>
            <a:br>
              <a:rPr lang="en-US" sz="1800" b="1" dirty="0">
                <a:cs typeface="+mn-cs"/>
              </a:rPr>
            </a:br>
            <a:r>
              <a:rPr lang="en-US" sz="1800" b="1" dirty="0">
                <a:cs typeface="+mn-cs"/>
              </a:rPr>
              <a:t/>
            </a:r>
            <a:br>
              <a:rPr lang="en-US" sz="1800" b="1" dirty="0">
                <a:cs typeface="+mn-cs"/>
              </a:rPr>
            </a:br>
            <a:r>
              <a:rPr lang="fa-IR" sz="1800" b="1" dirty="0">
                <a:cs typeface="+mn-cs"/>
              </a:rPr>
              <a:t/>
            </a:r>
            <a:br>
              <a:rPr lang="fa-IR" sz="1800" b="1" dirty="0">
                <a:cs typeface="+mn-cs"/>
              </a:rPr>
            </a:br>
            <a:r>
              <a:rPr lang="fa-IR" sz="1800" b="1" dirty="0">
                <a:cs typeface="+mn-cs"/>
              </a:rPr>
              <a:t/>
            </a:r>
            <a:br>
              <a:rPr lang="fa-IR" sz="1800" b="1" dirty="0">
                <a:cs typeface="+mn-cs"/>
              </a:rPr>
            </a:br>
            <a:r>
              <a:rPr lang="fa-IR" sz="1800" b="1" dirty="0">
                <a:cs typeface="+mn-cs"/>
              </a:rPr>
              <a:t/>
            </a:r>
            <a:br>
              <a:rPr lang="fa-IR" sz="1800" b="1" dirty="0">
                <a:cs typeface="+mn-cs"/>
              </a:rPr>
            </a:br>
            <a:r>
              <a:rPr lang="fa-IR" sz="1800" b="1" dirty="0">
                <a:cs typeface="+mn-cs"/>
              </a:rPr>
              <a:t/>
            </a:r>
            <a:br>
              <a:rPr lang="fa-IR" sz="1800" b="1" dirty="0">
                <a:cs typeface="+mn-cs"/>
              </a:rPr>
            </a:br>
            <a:r>
              <a:rPr lang="fa-IR" sz="1800" b="1" dirty="0">
                <a:cs typeface="+mn-cs"/>
              </a:rPr>
              <a:t>مجموع کل حق بیمه                            90.000.000</a:t>
            </a:r>
            <a:r>
              <a:rPr lang="fa-IR" sz="1800" b="1" dirty="0"/>
              <a:t> = </a:t>
            </a:r>
            <a:r>
              <a:rPr lang="fa-IR" sz="1800" b="1" dirty="0">
                <a:cs typeface="+mn-cs"/>
              </a:rPr>
              <a:t>9.000.000+60.000.000+21.000.000</a:t>
            </a:r>
          </a:p>
        </p:txBody>
      </p:sp>
      <p:sp>
        <p:nvSpPr>
          <p:cNvPr id="13" name="TextBox 12"/>
          <p:cNvSpPr txBox="1"/>
          <p:nvPr/>
        </p:nvSpPr>
        <p:spPr>
          <a:xfrm>
            <a:off x="415458" y="2636912"/>
            <a:ext cx="8129759" cy="369332"/>
          </a:xfrm>
          <a:prstGeom prst="rect">
            <a:avLst/>
          </a:prstGeom>
          <a:noFill/>
        </p:spPr>
        <p:txBody>
          <a:bodyPr wrap="square" rtlCol="1">
            <a:spAutoFit/>
          </a:bodyPr>
          <a:lstStyle/>
          <a:p>
            <a:r>
              <a:rPr lang="fa-IR" b="1" dirty="0"/>
              <a:t>حق بیمه سهم کارگر                                                1.000.000 2= 7%*300.000.000</a:t>
            </a:r>
          </a:p>
        </p:txBody>
      </p:sp>
      <p:sp>
        <p:nvSpPr>
          <p:cNvPr id="14" name="TextBox 13"/>
          <p:cNvSpPr txBox="1"/>
          <p:nvPr/>
        </p:nvSpPr>
        <p:spPr>
          <a:xfrm>
            <a:off x="415459" y="3212976"/>
            <a:ext cx="8119487" cy="369332"/>
          </a:xfrm>
          <a:prstGeom prst="rect">
            <a:avLst/>
          </a:prstGeom>
          <a:noFill/>
        </p:spPr>
        <p:txBody>
          <a:bodyPr wrap="square" rtlCol="1">
            <a:spAutoFit/>
          </a:bodyPr>
          <a:lstStyle/>
          <a:p>
            <a:r>
              <a:rPr lang="fa-IR" b="1" dirty="0"/>
              <a:t>بیمه اجتماعی سهم کارفرما                                      60.000.000 = 23%*300.000.000</a:t>
            </a:r>
          </a:p>
        </p:txBody>
      </p:sp>
      <p:sp>
        <p:nvSpPr>
          <p:cNvPr id="15" name="TextBox 14"/>
          <p:cNvSpPr txBox="1"/>
          <p:nvPr/>
        </p:nvSpPr>
        <p:spPr>
          <a:xfrm>
            <a:off x="611560" y="3789040"/>
            <a:ext cx="7776864" cy="369332"/>
          </a:xfrm>
          <a:prstGeom prst="rect">
            <a:avLst/>
          </a:prstGeom>
          <a:noFill/>
        </p:spPr>
        <p:txBody>
          <a:bodyPr wrap="square" rtlCol="1">
            <a:spAutoFit/>
          </a:bodyPr>
          <a:lstStyle/>
          <a:p>
            <a:r>
              <a:rPr lang="fa-IR" b="1" dirty="0"/>
              <a:t>بیمه بیکاری سهم کارفرما                                         9.000.000 = 3%*300.000.000</a:t>
            </a:r>
          </a:p>
        </p:txBody>
      </p:sp>
    </p:spTree>
    <p:extLst>
      <p:ext uri="{BB962C8B-B14F-4D97-AF65-F5344CB8AC3E}">
        <p14:creationId xmlns:p14="http://schemas.microsoft.com/office/powerpoint/2010/main" val="1588401681"/>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61925" y="405826"/>
            <a:ext cx="8599490" cy="3139321"/>
          </a:xfrm>
          <a:prstGeom prst="rect">
            <a:avLst/>
          </a:prstGeom>
          <a:noFill/>
        </p:spPr>
        <p:txBody>
          <a:bodyPr wrap="square" rtlCol="1">
            <a:spAutoFit/>
          </a:bodyPr>
          <a:lstStyle/>
          <a:p>
            <a:endParaRPr lang="fa-IR" b="1" dirty="0" smtClean="0"/>
          </a:p>
          <a:p>
            <a:r>
              <a:rPr lang="fa-IR" b="1" dirty="0" smtClean="0"/>
              <a:t>صدور </a:t>
            </a:r>
            <a:r>
              <a:rPr lang="fa-IR" b="1" dirty="0"/>
              <a:t>سند حسابداری مربوط به حق بیمه های حقوق و دستمزد :  ( با صرف نظر از سایر کسور دستمزد) </a:t>
            </a:r>
            <a:r>
              <a:rPr lang="fa-IR" b="1" dirty="0" smtClean="0"/>
              <a:t>:</a:t>
            </a:r>
          </a:p>
          <a:p>
            <a:endParaRPr lang="fa-IR" b="1" dirty="0"/>
          </a:p>
          <a:p>
            <a:endParaRPr lang="fa-IR" b="1" dirty="0"/>
          </a:p>
          <a:p>
            <a:r>
              <a:rPr lang="fa-IR" b="1" dirty="0" smtClean="0"/>
              <a:t>هزینه حقوق ودستمزد-حقوق ومزایا                               ***</a:t>
            </a:r>
          </a:p>
          <a:p>
            <a:r>
              <a:rPr lang="fa-IR" b="1" dirty="0" smtClean="0">
                <a:solidFill>
                  <a:srgbClr val="FF0000"/>
                </a:solidFill>
              </a:rPr>
              <a:t>هزینه حقوق ودستمزد-بیمه سهم کارفرما                         ***</a:t>
            </a:r>
            <a:r>
              <a:rPr lang="fa-IR" sz="1600" dirty="0" smtClean="0">
                <a:solidFill>
                  <a:srgbClr val="FF0000"/>
                </a:solidFill>
              </a:rPr>
              <a:t>(</a:t>
            </a:r>
            <a:r>
              <a:rPr lang="fa-IR" sz="1600" dirty="0">
                <a:solidFill>
                  <a:srgbClr val="FF0000"/>
                </a:solidFill>
              </a:rPr>
              <a:t>1)</a:t>
            </a:r>
          </a:p>
          <a:p>
            <a:endParaRPr lang="fa-IR" b="1" dirty="0" smtClean="0"/>
          </a:p>
          <a:p>
            <a:r>
              <a:rPr lang="fa-IR" b="1" dirty="0" smtClean="0"/>
              <a:t>                  </a:t>
            </a:r>
            <a:r>
              <a:rPr lang="fa-IR" b="1" dirty="0" smtClean="0">
                <a:solidFill>
                  <a:srgbClr val="FF0000"/>
                </a:solidFill>
              </a:rPr>
              <a:t>سایر حسابهای پرداختنی-سازمان تامین اجتماعی                    ***             </a:t>
            </a:r>
          </a:p>
          <a:p>
            <a:r>
              <a:rPr lang="fa-IR" b="1" dirty="0" smtClean="0"/>
              <a:t>                  سایر حساب های پرداختنی-حقوق پرداختنی                          ***</a:t>
            </a:r>
          </a:p>
          <a:p>
            <a:r>
              <a:rPr lang="fa-IR" b="1" dirty="0"/>
              <a:t>ثبت بابت حق بیمه سهم کارگر ماه ........</a:t>
            </a:r>
          </a:p>
          <a:p>
            <a:endParaRPr lang="fa-IR" b="1" dirty="0"/>
          </a:p>
        </p:txBody>
      </p:sp>
      <p:sp>
        <p:nvSpPr>
          <p:cNvPr id="7" name="Rectangle 6"/>
          <p:cNvSpPr/>
          <p:nvPr/>
        </p:nvSpPr>
        <p:spPr>
          <a:xfrm>
            <a:off x="4743867" y="3859760"/>
            <a:ext cx="4017548" cy="369332"/>
          </a:xfrm>
          <a:prstGeom prst="rect">
            <a:avLst/>
          </a:prstGeom>
        </p:spPr>
        <p:txBody>
          <a:bodyPr wrap="square">
            <a:spAutoFit/>
          </a:bodyPr>
          <a:lstStyle/>
          <a:p>
            <a:r>
              <a:rPr lang="fa-IR" b="1" dirty="0"/>
              <a:t>(1)23%  ×  جمع حقوق و مزایای مشمول بیمه</a:t>
            </a:r>
          </a:p>
        </p:txBody>
      </p:sp>
      <p:sp>
        <p:nvSpPr>
          <p:cNvPr id="8" name="Rectangle 7"/>
          <p:cNvSpPr/>
          <p:nvPr/>
        </p:nvSpPr>
        <p:spPr>
          <a:xfrm>
            <a:off x="4743867" y="4229092"/>
            <a:ext cx="4017548" cy="369332"/>
          </a:xfrm>
          <a:prstGeom prst="rect">
            <a:avLst/>
          </a:prstGeom>
        </p:spPr>
        <p:txBody>
          <a:bodyPr wrap="square">
            <a:spAutoFit/>
          </a:bodyPr>
          <a:lstStyle/>
          <a:p>
            <a:r>
              <a:rPr lang="fa-IR" b="1" dirty="0"/>
              <a:t>(2)30%  ×  جمع حقوق و مزایای مشمول بیمه</a:t>
            </a:r>
          </a:p>
        </p:txBody>
      </p:sp>
      <p:sp>
        <p:nvSpPr>
          <p:cNvPr id="11" name="TextBox 10"/>
          <p:cNvSpPr txBox="1"/>
          <p:nvPr/>
        </p:nvSpPr>
        <p:spPr>
          <a:xfrm>
            <a:off x="2051720" y="2348880"/>
            <a:ext cx="402283" cy="307777"/>
          </a:xfrm>
          <a:prstGeom prst="rect">
            <a:avLst/>
          </a:prstGeom>
          <a:noFill/>
        </p:spPr>
        <p:txBody>
          <a:bodyPr wrap="square" rtlCol="1">
            <a:spAutoFit/>
          </a:bodyPr>
          <a:lstStyle/>
          <a:p>
            <a:r>
              <a:rPr lang="fa-IR" sz="1400" dirty="0">
                <a:solidFill>
                  <a:srgbClr val="FF0000"/>
                </a:solidFill>
              </a:rPr>
              <a:t>(2)</a:t>
            </a:r>
          </a:p>
        </p:txBody>
      </p:sp>
      <p:sp>
        <p:nvSpPr>
          <p:cNvPr id="2" name="Rectangle 1"/>
          <p:cNvSpPr/>
          <p:nvPr/>
        </p:nvSpPr>
        <p:spPr>
          <a:xfrm>
            <a:off x="161925" y="4725144"/>
            <a:ext cx="8856315" cy="969496"/>
          </a:xfrm>
          <a:prstGeom prst="rect">
            <a:avLst/>
          </a:prstGeom>
        </p:spPr>
        <p:txBody>
          <a:bodyPr wrap="square">
            <a:spAutoFit/>
          </a:bodyPr>
          <a:lstStyle/>
          <a:p>
            <a:pPr>
              <a:lnSpc>
                <a:spcPct val="150000"/>
              </a:lnSpc>
            </a:pPr>
            <a:r>
              <a:rPr lang="fa-IR" sz="2000" b="1" dirty="0">
                <a:ln w="3175">
                  <a:solidFill>
                    <a:srgbClr val="0070C0"/>
                  </a:solidFill>
                </a:ln>
                <a:ea typeface="Times New Roman"/>
              </a:rPr>
              <a:t>نکته : </a:t>
            </a:r>
            <a:r>
              <a:rPr lang="fa-IR" b="1" dirty="0"/>
              <a:t>لازم به یادآوری است که در محاسبه حق بیمه های مربوط به حقوق و دستمزد کارگران باید معافیت های بیمه ای ، مد نظر قرارگیرد. بعنوان مثال سهام دار (مالک) از پرداخت 3% حق بیمه بیکاری معاف است. </a:t>
            </a:r>
          </a:p>
        </p:txBody>
      </p:sp>
    </p:spTree>
    <p:extLst>
      <p:ext uri="{BB962C8B-B14F-4D97-AF65-F5344CB8AC3E}">
        <p14:creationId xmlns:p14="http://schemas.microsoft.com/office/powerpoint/2010/main" val="41413336"/>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7335" y="476672"/>
            <a:ext cx="9076665" cy="5479449"/>
          </a:xfrm>
          <a:prstGeom prst="rect">
            <a:avLst/>
          </a:prstGeom>
        </p:spPr>
        <p:txBody>
          <a:bodyPr wrap="square">
            <a:spAutoFit/>
          </a:bodyPr>
          <a:lstStyle/>
          <a:p>
            <a:pPr marL="0" indent="0" algn="r">
              <a:lnSpc>
                <a:spcPct val="150000"/>
              </a:lnSpc>
              <a:buNone/>
            </a:pPr>
            <a:endParaRPr lang="fa-IR" sz="1600" b="1" dirty="0" smtClean="0">
              <a:solidFill>
                <a:srgbClr val="7030A0"/>
              </a:solidFill>
            </a:endParaRPr>
          </a:p>
          <a:p>
            <a:pPr marL="0" indent="0" algn="r">
              <a:lnSpc>
                <a:spcPct val="150000"/>
              </a:lnSpc>
              <a:buNone/>
            </a:pPr>
            <a:r>
              <a:rPr lang="fa-IR" sz="1600" b="1" dirty="0" smtClean="0">
                <a:solidFill>
                  <a:srgbClr val="7030A0"/>
                </a:solidFill>
              </a:rPr>
              <a:t>مثال </a:t>
            </a:r>
            <a:r>
              <a:rPr lang="fa-IR" sz="1600" b="1" dirty="0">
                <a:solidFill>
                  <a:srgbClr val="7030A0"/>
                </a:solidFill>
              </a:rPr>
              <a:t>:  </a:t>
            </a:r>
            <a:r>
              <a:rPr lang="fa-IR" sz="1800" b="1" dirty="0"/>
              <a:t>نیما در شرکتی مشغول به کار است. حقوق و مزایای مشمول بیمه وی در مرداد معادل </a:t>
            </a:r>
            <a:r>
              <a:rPr lang="fa-IR" sz="1800" b="1" dirty="0" smtClean="0"/>
              <a:t>15.000.000 </a:t>
            </a:r>
            <a:r>
              <a:rPr lang="fa-IR" sz="1800" b="1" dirty="0"/>
              <a:t>ریال است . محاسبات و سند حسابداری مربوط به حقوق و دستمزد و حق بیمه ایشان به شکل زیر است </a:t>
            </a:r>
            <a:r>
              <a:rPr lang="fa-IR" sz="1800" b="1" dirty="0" smtClean="0"/>
              <a:t>:</a:t>
            </a:r>
            <a:endParaRPr lang="fa-IR" sz="1800" b="1" dirty="0"/>
          </a:p>
          <a:p>
            <a:pPr marL="0" indent="0" algn="r" rtl="1">
              <a:lnSpc>
                <a:spcPct val="150000"/>
              </a:lnSpc>
              <a:buNone/>
            </a:pPr>
            <a:r>
              <a:rPr lang="fa-IR" sz="1800" b="1" dirty="0"/>
              <a:t>محاسبات </a:t>
            </a:r>
            <a:r>
              <a:rPr lang="fa-IR" sz="1800" b="1" dirty="0" smtClean="0"/>
              <a:t>:</a:t>
            </a:r>
          </a:p>
          <a:p>
            <a:pPr marL="0" indent="0" algn="l" rtl="1">
              <a:buNone/>
            </a:pPr>
            <a:r>
              <a:rPr lang="fa-IR" sz="1600" b="1" dirty="0"/>
              <a:t> 1,050,000  = 7%×   15,000,000</a:t>
            </a:r>
          </a:p>
          <a:p>
            <a:pPr marL="0" indent="0" algn="r">
              <a:buNone/>
            </a:pPr>
            <a:endParaRPr lang="fa-IR" sz="1600" b="1" dirty="0"/>
          </a:p>
          <a:p>
            <a:pPr marL="0" indent="0" algn="r">
              <a:buNone/>
            </a:pPr>
            <a:endParaRPr lang="fa-IR" sz="1600" b="1" dirty="0" smtClean="0"/>
          </a:p>
          <a:p>
            <a:pPr marL="0" indent="0" algn="r">
              <a:buNone/>
            </a:pPr>
            <a:endParaRPr lang="fa-IR" sz="1600" b="1" dirty="0" smtClean="0"/>
          </a:p>
          <a:p>
            <a:pPr algn="r"/>
            <a:endParaRPr lang="fa-IR" sz="1600" b="1" dirty="0"/>
          </a:p>
          <a:p>
            <a:pPr marL="0" indent="0" algn="r">
              <a:buNone/>
            </a:pPr>
            <a:endParaRPr lang="fa-IR" sz="1600" b="1" dirty="0" smtClean="0"/>
          </a:p>
          <a:p>
            <a:pPr marL="0" indent="0" algn="r">
              <a:buNone/>
            </a:pPr>
            <a:r>
              <a:rPr lang="fa-IR" sz="1600" b="1" dirty="0" smtClean="0"/>
              <a:t>هزینه </a:t>
            </a:r>
            <a:r>
              <a:rPr lang="fa-IR" sz="1600" b="1" dirty="0"/>
              <a:t>حقوق ودستمزد-حقوق ومزایا       </a:t>
            </a:r>
            <a:r>
              <a:rPr lang="fa-IR" sz="1600" b="1" dirty="0" smtClean="0"/>
              <a:t>                15.000.000</a:t>
            </a:r>
            <a:endParaRPr lang="fa-IR" sz="1600" b="1" dirty="0"/>
          </a:p>
          <a:p>
            <a:pPr marL="0" indent="0" algn="r">
              <a:buNone/>
            </a:pPr>
            <a:r>
              <a:rPr lang="fa-IR" sz="1600" b="1" dirty="0">
                <a:solidFill>
                  <a:srgbClr val="FF0000"/>
                </a:solidFill>
              </a:rPr>
              <a:t>هزینه حقوق ودستمزد-بیمه سهم کارفرما                  </a:t>
            </a:r>
            <a:r>
              <a:rPr lang="fa-IR" sz="1600" b="1" dirty="0" smtClean="0">
                <a:solidFill>
                  <a:srgbClr val="FF0000"/>
                </a:solidFill>
              </a:rPr>
              <a:t>3.450.000    </a:t>
            </a:r>
            <a:endParaRPr lang="fa-IR" sz="1600" b="1" dirty="0"/>
          </a:p>
          <a:p>
            <a:pPr marL="0" indent="0" algn="r">
              <a:buNone/>
            </a:pPr>
            <a:r>
              <a:rPr lang="fa-IR" sz="1600" b="1" dirty="0"/>
              <a:t>                  </a:t>
            </a:r>
            <a:r>
              <a:rPr lang="fa-IR" sz="1600" b="1" dirty="0">
                <a:solidFill>
                  <a:srgbClr val="FF0000"/>
                </a:solidFill>
              </a:rPr>
              <a:t>سایر حسابهای پرداختنی-سازمان تامین اجتماعی                    </a:t>
            </a:r>
            <a:r>
              <a:rPr lang="fa-IR" sz="1600" b="1" dirty="0" smtClean="0">
                <a:solidFill>
                  <a:srgbClr val="FF0000"/>
                </a:solidFill>
              </a:rPr>
              <a:t>4.500.000            </a:t>
            </a:r>
            <a:endParaRPr lang="fa-IR" sz="1600" b="1" dirty="0">
              <a:solidFill>
                <a:srgbClr val="FF0000"/>
              </a:solidFill>
            </a:endParaRPr>
          </a:p>
          <a:p>
            <a:pPr marL="0" indent="0" algn="r">
              <a:buNone/>
            </a:pPr>
            <a:r>
              <a:rPr lang="fa-IR" sz="1600" b="1" dirty="0"/>
              <a:t>                  سایر حساب های پرداختنی-حقوق پرداختنی                          </a:t>
            </a:r>
            <a:r>
              <a:rPr lang="fa-IR" sz="1600" b="1" dirty="0" smtClean="0"/>
              <a:t>13.950.000</a:t>
            </a:r>
            <a:endParaRPr lang="fa-IR" sz="1600" b="1" dirty="0"/>
          </a:p>
          <a:p>
            <a:pPr marL="0" indent="0" algn="r">
              <a:buNone/>
            </a:pPr>
            <a:r>
              <a:rPr lang="fa-IR" sz="1600" b="1" dirty="0" smtClean="0"/>
              <a:t> ثبت </a:t>
            </a:r>
            <a:r>
              <a:rPr lang="fa-IR" sz="1600" b="1" dirty="0"/>
              <a:t>بابت حق بیمه سهم کارگر </a:t>
            </a:r>
            <a:r>
              <a:rPr lang="fa-IR" sz="1600" b="1" dirty="0" smtClean="0"/>
              <a:t>ماه درمردادماه(05.31)</a:t>
            </a:r>
            <a:endParaRPr lang="fa-IR" sz="1800" b="1" dirty="0"/>
          </a:p>
        </p:txBody>
      </p:sp>
      <p:sp>
        <p:nvSpPr>
          <p:cNvPr id="5" name="Rectangle 4"/>
          <p:cNvSpPr/>
          <p:nvPr/>
        </p:nvSpPr>
        <p:spPr>
          <a:xfrm>
            <a:off x="67336" y="3140968"/>
            <a:ext cx="2952328" cy="369332"/>
          </a:xfrm>
          <a:prstGeom prst="rect">
            <a:avLst/>
          </a:prstGeom>
        </p:spPr>
        <p:txBody>
          <a:bodyPr wrap="square">
            <a:spAutoFit/>
          </a:bodyPr>
          <a:lstStyle/>
          <a:p>
            <a:r>
              <a:rPr lang="fa-IR" b="1" dirty="0"/>
              <a:t>         = 23 % × 15,000,000</a:t>
            </a:r>
          </a:p>
        </p:txBody>
      </p:sp>
      <p:sp>
        <p:nvSpPr>
          <p:cNvPr id="6" name="Rectangle 5"/>
          <p:cNvSpPr/>
          <p:nvPr/>
        </p:nvSpPr>
        <p:spPr>
          <a:xfrm>
            <a:off x="3" y="3140968"/>
            <a:ext cx="3563885" cy="369332"/>
          </a:xfrm>
          <a:prstGeom prst="rect">
            <a:avLst/>
          </a:prstGeom>
        </p:spPr>
        <p:txBody>
          <a:bodyPr wrap="square">
            <a:spAutoFit/>
          </a:bodyPr>
          <a:lstStyle/>
          <a:p>
            <a:r>
              <a:rPr lang="fa-IR" b="1" dirty="0"/>
              <a:t>3.450.000 </a:t>
            </a:r>
          </a:p>
        </p:txBody>
      </p:sp>
      <p:sp>
        <p:nvSpPr>
          <p:cNvPr id="9" name="Rectangle 8"/>
          <p:cNvSpPr/>
          <p:nvPr/>
        </p:nvSpPr>
        <p:spPr>
          <a:xfrm>
            <a:off x="67337" y="3510300"/>
            <a:ext cx="1264304" cy="369332"/>
          </a:xfrm>
          <a:prstGeom prst="rect">
            <a:avLst/>
          </a:prstGeom>
        </p:spPr>
        <p:txBody>
          <a:bodyPr wrap="square">
            <a:spAutoFit/>
          </a:bodyPr>
          <a:lstStyle/>
          <a:p>
            <a:r>
              <a:rPr lang="fa-IR" b="1" dirty="0"/>
              <a:t>1,050,000</a:t>
            </a:r>
          </a:p>
        </p:txBody>
      </p:sp>
      <p:sp>
        <p:nvSpPr>
          <p:cNvPr id="11" name="Rectangle 10"/>
          <p:cNvSpPr/>
          <p:nvPr/>
        </p:nvSpPr>
        <p:spPr>
          <a:xfrm>
            <a:off x="1223628" y="3510300"/>
            <a:ext cx="4680519" cy="369332"/>
          </a:xfrm>
          <a:prstGeom prst="rect">
            <a:avLst/>
          </a:prstGeom>
        </p:spPr>
        <p:txBody>
          <a:bodyPr wrap="square">
            <a:spAutoFit/>
          </a:bodyPr>
          <a:lstStyle/>
          <a:p>
            <a:pPr algn="l"/>
            <a:r>
              <a:rPr lang="fa-IR" b="1" dirty="0"/>
              <a:t> 4,500,000 = 3,450,000+ </a:t>
            </a:r>
          </a:p>
        </p:txBody>
      </p:sp>
    </p:spTree>
    <p:extLst>
      <p:ext uri="{BB962C8B-B14F-4D97-AF65-F5344CB8AC3E}">
        <p14:creationId xmlns:p14="http://schemas.microsoft.com/office/powerpoint/2010/main" val="1906988456"/>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79512" y="692696"/>
            <a:ext cx="8784469" cy="234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fa-IR" b="1" dirty="0" smtClean="0">
                <a:ln w="3175">
                  <a:solidFill>
                    <a:srgbClr val="0070C0"/>
                  </a:solidFill>
                </a:ln>
                <a:latin typeface="Calibri"/>
                <a:ea typeface="Times New Roman"/>
              </a:rPr>
              <a:t>2- سایر حساب های پرداختنی - مالیات حقوق و دستمزد </a:t>
            </a:r>
            <a:endParaRPr lang="en-US" b="1" dirty="0" smtClean="0">
              <a:ln w="3175">
                <a:solidFill>
                  <a:srgbClr val="0070C0"/>
                </a:solidFill>
              </a:ln>
              <a:latin typeface="Calibri"/>
              <a:ea typeface="Times New Roman"/>
            </a:endParaRPr>
          </a:p>
          <a:p>
            <a:pPr eaLnBrk="0" fontAlgn="base" hangingPunct="0">
              <a:lnSpc>
                <a:spcPct val="150000"/>
              </a:lnSpc>
              <a:spcBef>
                <a:spcPct val="0"/>
              </a:spcBef>
              <a:spcAft>
                <a:spcPct val="0"/>
              </a:spcAft>
            </a:pPr>
            <a:r>
              <a:rPr lang="fa-IR" sz="2000" b="1" dirty="0" smtClean="0">
                <a:latin typeface="B Mitra" panose="00000400000000000000" pitchFamily="2" charset="-78"/>
                <a:ea typeface="Times New Roman" panose="02020603050405020304" pitchFamily="18" charset="0"/>
              </a:rPr>
              <a:t>بدهی </a:t>
            </a:r>
            <a:r>
              <a:rPr lang="fa-IR" sz="2000" b="1" dirty="0">
                <a:latin typeface="B Mitra" panose="00000400000000000000" pitchFamily="2" charset="-78"/>
                <a:ea typeface="Times New Roman" panose="02020603050405020304" pitchFamily="18" charset="0"/>
              </a:rPr>
              <a:t>دیگری که با تنظیم و ثبت لیست حقوق و دستمزد کارکنان در پایان هر ماه  برای واحد اقتصادی ایجاد می گردد ، بدهی به سازمان امور مالیاتی است ؛ که معمولاً تحت عنوان «</a:t>
            </a:r>
            <a:r>
              <a:rPr lang="fa-IR" sz="2000" b="1" dirty="0">
                <a:latin typeface="Calibri" panose="020F0502020204030204" pitchFamily="34" charset="0"/>
                <a:ea typeface="Times New Roman" panose="02020603050405020304" pitchFamily="18" charset="0"/>
              </a:rPr>
              <a:t> سایر حساب های پرداختنی- اداره امور مالیاتی»  شناسایی می شود.</a:t>
            </a:r>
            <a:endParaRPr lang="en-US" sz="2000" b="1" dirty="0"/>
          </a:p>
          <a:p>
            <a:pPr rtl="0" eaLnBrk="0" fontAlgn="base" hangingPunct="0">
              <a:lnSpc>
                <a:spcPct val="150000"/>
              </a:lnSpc>
              <a:spcBef>
                <a:spcPct val="0"/>
              </a:spcBef>
              <a:spcAft>
                <a:spcPct val="0"/>
              </a:spcAft>
            </a:pPr>
            <a:endParaRPr lang="en-US" sz="2000" b="1" dirty="0">
              <a:latin typeface="Arial" panose="020B0604020202020204" pitchFamily="34" charset="0"/>
            </a:endParaRPr>
          </a:p>
        </p:txBody>
      </p:sp>
      <p:pic>
        <p:nvPicPr>
          <p:cNvPr id="4097" name="Picture 30" descr="سازمان+امور+مالیاتی+کشور.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31" y="2680595"/>
            <a:ext cx="5328590" cy="34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749745"/>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56633367"/>
              </p:ext>
            </p:extLst>
          </p:nvPr>
        </p:nvGraphicFramePr>
        <p:xfrm>
          <a:off x="1403647" y="2590799"/>
          <a:ext cx="5627049" cy="3051804"/>
        </p:xfrm>
        <a:graphic>
          <a:graphicData uri="http://schemas.openxmlformats.org/drawingml/2006/table">
            <a:tbl>
              <a:tblPr rtl="1" firstRow="1" firstCol="1" bandRow="1">
                <a:tableStyleId>{8799B23B-EC83-4686-B30A-512413B5E67A}</a:tableStyleId>
              </a:tblPr>
              <a:tblGrid>
                <a:gridCol w="696095">
                  <a:extLst>
                    <a:ext uri="{9D8B030D-6E8A-4147-A177-3AD203B41FA5}">
                      <a16:colId xmlns:a16="http://schemas.microsoft.com/office/drawing/2014/main" val="20000"/>
                    </a:ext>
                  </a:extLst>
                </a:gridCol>
                <a:gridCol w="3106589">
                  <a:extLst>
                    <a:ext uri="{9D8B030D-6E8A-4147-A177-3AD203B41FA5}">
                      <a16:colId xmlns:a16="http://schemas.microsoft.com/office/drawing/2014/main" val="20001"/>
                    </a:ext>
                  </a:extLst>
                </a:gridCol>
                <a:gridCol w="1824365">
                  <a:extLst>
                    <a:ext uri="{9D8B030D-6E8A-4147-A177-3AD203B41FA5}">
                      <a16:colId xmlns:a16="http://schemas.microsoft.com/office/drawing/2014/main" val="20002"/>
                    </a:ext>
                  </a:extLst>
                </a:gridCol>
              </a:tblGrid>
              <a:tr h="423729">
                <a:tc>
                  <a:txBody>
                    <a:bodyPr/>
                    <a:lstStyle/>
                    <a:p>
                      <a:pPr algn="ctr" rtl="1">
                        <a:lnSpc>
                          <a:spcPct val="115000"/>
                        </a:lnSpc>
                        <a:spcAft>
                          <a:spcPts val="0"/>
                        </a:spcAft>
                        <a:tabLst>
                          <a:tab pos="1047115" algn="l"/>
                        </a:tabLst>
                      </a:pPr>
                      <a:r>
                        <a:rPr lang="ar-SA" sz="1600" dirty="0">
                          <a:effectLst/>
                        </a:rPr>
                        <a:t>ردیف</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tc>
                <a:tc>
                  <a:txBody>
                    <a:bodyPr/>
                    <a:lstStyle/>
                    <a:p>
                      <a:pPr algn="ctr" rtl="1">
                        <a:lnSpc>
                          <a:spcPct val="115000"/>
                        </a:lnSpc>
                        <a:spcAft>
                          <a:spcPts val="0"/>
                        </a:spcAft>
                        <a:tabLst>
                          <a:tab pos="1047115" algn="l"/>
                        </a:tabLst>
                      </a:pPr>
                      <a:r>
                        <a:rPr lang="ar-SA" sz="1600">
                          <a:effectLst/>
                        </a:rPr>
                        <a:t>وضعیت  کارگر</a:t>
                      </a:r>
                      <a:endParaRPr lang="en-US" sz="1600" b="1">
                        <a:effectLst/>
                        <a:latin typeface="Calibri" panose="020F0502020204030204" pitchFamily="34" charset="0"/>
                        <a:ea typeface="Times New Roman" panose="02020603050405020304" pitchFamily="18" charset="0"/>
                        <a:cs typeface="+mn-cs"/>
                      </a:endParaRPr>
                    </a:p>
                  </a:txBody>
                  <a:tcPr marL="68580" marR="68580" marT="0" marB="0"/>
                </a:tc>
                <a:tc>
                  <a:txBody>
                    <a:bodyPr/>
                    <a:lstStyle/>
                    <a:p>
                      <a:pPr algn="ctr" rtl="1">
                        <a:lnSpc>
                          <a:spcPct val="115000"/>
                        </a:lnSpc>
                        <a:spcAft>
                          <a:spcPts val="0"/>
                        </a:spcAft>
                        <a:tabLst>
                          <a:tab pos="1047115" algn="l"/>
                        </a:tabLst>
                      </a:pPr>
                      <a:r>
                        <a:rPr lang="ar-SA" sz="1600">
                          <a:effectLst/>
                        </a:rPr>
                        <a:t>درصد معافیت</a:t>
                      </a:r>
                      <a:endParaRPr lang="en-US" sz="1600" b="1">
                        <a:effectLst/>
                        <a:latin typeface="Calibri" panose="020F050202020403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10000"/>
                  </a:ext>
                </a:extLst>
              </a:tr>
              <a:tr h="876025">
                <a:tc>
                  <a:txBody>
                    <a:bodyPr/>
                    <a:lstStyle/>
                    <a:p>
                      <a:pPr algn="r" rtl="1">
                        <a:lnSpc>
                          <a:spcPct val="115000"/>
                        </a:lnSpc>
                        <a:spcAft>
                          <a:spcPts val="1200"/>
                        </a:spcAft>
                        <a:tabLst>
                          <a:tab pos="1047115" algn="l"/>
                        </a:tabLst>
                      </a:pPr>
                      <a:r>
                        <a:rPr lang="ar-SA" sz="1600" dirty="0">
                          <a:effectLst/>
                        </a:rPr>
                        <a:t>1</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tc>
                <a:tc>
                  <a:txBody>
                    <a:bodyPr/>
                    <a:lstStyle/>
                    <a:p>
                      <a:pPr algn="r" rtl="1">
                        <a:lnSpc>
                          <a:spcPct val="115000"/>
                        </a:lnSpc>
                        <a:spcAft>
                          <a:spcPts val="1200"/>
                        </a:spcAft>
                        <a:tabLst>
                          <a:tab pos="1047115" algn="l"/>
                        </a:tabLst>
                      </a:pPr>
                      <a:r>
                        <a:rPr lang="ar-SA" sz="1600" dirty="0">
                          <a:effectLst/>
                        </a:rPr>
                        <a:t>کارگر عادی</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tc>
                <a:tc>
                  <a:txBody>
                    <a:bodyPr/>
                    <a:lstStyle/>
                    <a:p>
                      <a:pPr algn="ctr" rtl="1">
                        <a:lnSpc>
                          <a:spcPct val="115000"/>
                        </a:lnSpc>
                        <a:spcAft>
                          <a:spcPts val="1200"/>
                        </a:spcAft>
                        <a:tabLst>
                          <a:tab pos="1047115" algn="l"/>
                        </a:tabLst>
                      </a:pPr>
                      <a:r>
                        <a:rPr lang="fa-IR" sz="1600" dirty="0" smtClean="0">
                          <a:effectLst/>
                        </a:rPr>
                        <a:t>0</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10001"/>
                  </a:ext>
                </a:extLst>
              </a:tr>
              <a:tr h="876025">
                <a:tc>
                  <a:txBody>
                    <a:bodyPr/>
                    <a:lstStyle/>
                    <a:p>
                      <a:pPr algn="r" rtl="1">
                        <a:lnSpc>
                          <a:spcPct val="115000"/>
                        </a:lnSpc>
                        <a:spcAft>
                          <a:spcPts val="1200"/>
                        </a:spcAft>
                        <a:tabLst>
                          <a:tab pos="1047115" algn="l"/>
                        </a:tabLst>
                      </a:pPr>
                      <a:r>
                        <a:rPr lang="ar-SA" sz="1600" dirty="0">
                          <a:effectLst/>
                        </a:rPr>
                        <a:t>2</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tc>
                <a:tc>
                  <a:txBody>
                    <a:bodyPr/>
                    <a:lstStyle/>
                    <a:p>
                      <a:pPr algn="r" rtl="1">
                        <a:lnSpc>
                          <a:spcPct val="115000"/>
                        </a:lnSpc>
                        <a:spcAft>
                          <a:spcPts val="1200"/>
                        </a:spcAft>
                        <a:tabLst>
                          <a:tab pos="1047115" algn="l"/>
                        </a:tabLst>
                      </a:pPr>
                      <a:r>
                        <a:rPr lang="ar-SA" sz="1600" dirty="0">
                          <a:effectLst/>
                        </a:rPr>
                        <a:t>کارگر عادی( شاغل در مناطق محروم)</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tc>
                <a:tc>
                  <a:txBody>
                    <a:bodyPr/>
                    <a:lstStyle/>
                    <a:p>
                      <a:pPr algn="ctr" rtl="1">
                        <a:lnSpc>
                          <a:spcPct val="115000"/>
                        </a:lnSpc>
                        <a:spcAft>
                          <a:spcPts val="1200"/>
                        </a:spcAft>
                        <a:tabLst>
                          <a:tab pos="1047115" algn="l"/>
                        </a:tabLst>
                      </a:pPr>
                      <a:r>
                        <a:rPr lang="fa-IR" sz="1600" dirty="0" smtClean="0">
                          <a:effectLst/>
                        </a:rPr>
                        <a:t>50%</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10002"/>
                  </a:ext>
                </a:extLst>
              </a:tr>
              <a:tr h="876025">
                <a:tc>
                  <a:txBody>
                    <a:bodyPr/>
                    <a:lstStyle/>
                    <a:p>
                      <a:pPr algn="r" rtl="1">
                        <a:lnSpc>
                          <a:spcPct val="115000"/>
                        </a:lnSpc>
                        <a:spcAft>
                          <a:spcPts val="1200"/>
                        </a:spcAft>
                        <a:tabLst>
                          <a:tab pos="1047115" algn="l"/>
                        </a:tabLst>
                      </a:pPr>
                      <a:r>
                        <a:rPr lang="ar-SA" sz="1600">
                          <a:effectLst/>
                        </a:rPr>
                        <a:t>3</a:t>
                      </a:r>
                      <a:endParaRPr lang="en-US" sz="1600" b="1">
                        <a:effectLst/>
                        <a:latin typeface="Calibri" panose="020F0502020204030204" pitchFamily="34" charset="0"/>
                        <a:ea typeface="Times New Roman" panose="02020603050405020304" pitchFamily="18" charset="0"/>
                        <a:cs typeface="+mn-cs"/>
                      </a:endParaRPr>
                    </a:p>
                  </a:txBody>
                  <a:tcPr marL="68580" marR="68580" marT="0" marB="0"/>
                </a:tc>
                <a:tc>
                  <a:txBody>
                    <a:bodyPr/>
                    <a:lstStyle/>
                    <a:p>
                      <a:pPr algn="r" rtl="1">
                        <a:lnSpc>
                          <a:spcPct val="115000"/>
                        </a:lnSpc>
                        <a:spcAft>
                          <a:spcPts val="1200"/>
                        </a:spcAft>
                        <a:tabLst>
                          <a:tab pos="1047115" algn="l"/>
                        </a:tabLst>
                      </a:pPr>
                      <a:r>
                        <a:rPr lang="ar-SA" sz="1600" dirty="0">
                          <a:effectLst/>
                        </a:rPr>
                        <a:t>کارگر جانباز </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tc>
                <a:tc>
                  <a:txBody>
                    <a:bodyPr/>
                    <a:lstStyle/>
                    <a:p>
                      <a:pPr algn="ctr" rtl="1">
                        <a:lnSpc>
                          <a:spcPct val="115000"/>
                        </a:lnSpc>
                        <a:spcAft>
                          <a:spcPts val="1200"/>
                        </a:spcAft>
                        <a:tabLst>
                          <a:tab pos="1047115" algn="l"/>
                        </a:tabLst>
                      </a:pPr>
                      <a:r>
                        <a:rPr lang="fa-IR" sz="1600" dirty="0" smtClean="0">
                          <a:effectLst/>
                        </a:rPr>
                        <a:t>100%</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5"/>
          <p:cNvSpPr>
            <a:spLocks noChangeArrowheads="1"/>
          </p:cNvSpPr>
          <p:nvPr/>
        </p:nvSpPr>
        <p:spPr bwMode="auto">
          <a:xfrm rot="10800000" flipV="1">
            <a:off x="332166" y="666099"/>
            <a:ext cx="856031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fa-IR" sz="2000" b="1" dirty="0">
                <a:latin typeface="Arial" panose="020B0604020202020204" pitchFamily="34" charset="0"/>
                <a:ea typeface="Times New Roman" panose="02020603050405020304" pitchFamily="18" charset="0"/>
              </a:rPr>
              <a:t>در پایان هر ماه و در زمان تنظیم لیست حقوق و دستمزد ، واحد حسابداری ، مالیات حقوق پرسنل را محاسبه و در حسابی تحت عنوان «سایر حساب های پرداختنی- مالیات حقوق و دستمزد» ثبت نموده و در موعد مقرر به سازمان امور مالیاتی پرداخت می نماید.</a:t>
            </a:r>
            <a:endParaRPr lang="fa-IR" sz="2000" b="1" dirty="0">
              <a:latin typeface="Arial" panose="020B0604020202020204" pitchFamily="34" charset="0"/>
            </a:endParaRPr>
          </a:p>
        </p:txBody>
      </p:sp>
    </p:spTree>
    <p:extLst>
      <p:ext uri="{BB962C8B-B14F-4D97-AF65-F5344CB8AC3E}">
        <p14:creationId xmlns:p14="http://schemas.microsoft.com/office/powerpoint/2010/main" val="1730944066"/>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AutoShape 269"/>
          <p:cNvSpPr>
            <a:spLocks noChangeArrowheads="1"/>
          </p:cNvSpPr>
          <p:nvPr/>
        </p:nvSpPr>
        <p:spPr bwMode="auto">
          <a:xfrm>
            <a:off x="501502" y="692696"/>
            <a:ext cx="8219255" cy="642626"/>
          </a:xfrm>
          <a:prstGeom prst="roundRect">
            <a:avLst>
              <a:gd name="adj" fmla="val 50000"/>
            </a:avLst>
          </a:prstGeom>
          <a:noFill/>
          <a:ln w="9525">
            <a:solidFill>
              <a:srgbClr val="0070C0"/>
            </a:solidFill>
            <a:round/>
            <a:headEnd/>
            <a:tailEnd/>
          </a:ln>
        </p:spPr>
        <p:txBody>
          <a:bodyPr rot="0" vert="horz" wrap="square" lIns="91440" tIns="45720" rIns="91440" bIns="45720" anchor="t" anchorCtr="0" upright="1">
            <a:noAutofit/>
          </a:bodyPr>
          <a:lstStyle/>
          <a:p>
            <a:pPr marL="151765" marR="0" lvl="0" indent="0" algn="r" defTabSz="914400" rtl="1" eaLnBrk="1" fontAlgn="auto" latinLnBrk="0" hangingPunct="1">
              <a:lnSpc>
                <a:spcPct val="115000"/>
              </a:lnSpc>
              <a:spcBef>
                <a:spcPts val="0"/>
              </a:spcBef>
              <a:spcAft>
                <a:spcPts val="60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a:ea typeface="Calibri"/>
                <a:cs typeface="Arial" panose="020B0604020202020204" pitchFamily="34" charset="0"/>
              </a:rPr>
              <a:t>1- </a:t>
            </a:r>
            <a:r>
              <a:rPr kumimoji="0" lang="fa-IR" sz="1800" b="1" i="0" u="none" strike="noStrike" kern="1200" cap="none" spc="0" normalizeH="0" baseline="0" noProof="0" dirty="0">
                <a:ln>
                  <a:noFill/>
                </a:ln>
                <a:solidFill>
                  <a:prstClr val="black"/>
                </a:solidFill>
                <a:effectLst/>
                <a:uLnTx/>
                <a:uFillTx/>
                <a:latin typeface="Calibri"/>
                <a:ea typeface="Calibri"/>
                <a:cs typeface="Arial" panose="020B0604020202020204" pitchFamily="34" charset="0"/>
              </a:rPr>
              <a:t>مبلغ ریالی معافیت مالیاتی حقوق و دستمزد در سال </a:t>
            </a:r>
            <a:r>
              <a:rPr lang="fa-IR" b="1" dirty="0" smtClean="0">
                <a:solidFill>
                  <a:prstClr val="black"/>
                </a:solidFill>
                <a:latin typeface="Calibri"/>
                <a:ea typeface="Calibri"/>
                <a:cs typeface="Arial" panose="020B0604020202020204" pitchFamily="34" charset="0"/>
              </a:rPr>
              <a:t>96</a:t>
            </a:r>
            <a:r>
              <a:rPr kumimoji="0" lang="fa-IR" sz="1800" b="1" i="0" u="none" strike="noStrike" kern="1200" cap="none" spc="0" normalizeH="0" baseline="0" noProof="0" dirty="0" smtClean="0">
                <a:ln>
                  <a:noFill/>
                </a:ln>
                <a:solidFill>
                  <a:prstClr val="black"/>
                </a:solidFill>
                <a:effectLst/>
                <a:uLnTx/>
                <a:uFillTx/>
                <a:latin typeface="Calibri"/>
                <a:ea typeface="Calibri"/>
                <a:cs typeface="Arial" panose="020B0604020202020204" pitchFamily="34" charset="0"/>
              </a:rPr>
              <a:t>  </a:t>
            </a:r>
            <a:r>
              <a:rPr kumimoji="0" lang="fa-IR" sz="1800" b="1" i="0" u="none" strike="noStrike" kern="1200" cap="none" spc="0" normalizeH="0" baseline="0" noProof="0" dirty="0">
                <a:ln>
                  <a:noFill/>
                </a:ln>
                <a:solidFill>
                  <a:prstClr val="black"/>
                </a:solidFill>
                <a:effectLst/>
                <a:uLnTx/>
                <a:uFillTx/>
                <a:latin typeface="Calibri"/>
                <a:ea typeface="Calibri"/>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Calibri"/>
              <a:ea typeface="Calibri"/>
              <a:cs typeface="+mn-cs"/>
            </a:endParaRPr>
          </a:p>
          <a:p>
            <a:pPr marL="0" marR="0" lvl="0" indent="0" algn="ctr" defTabSz="914400" rtl="1" eaLnBrk="1" fontAlgn="auto" latinLnBrk="0" hangingPunct="1">
              <a:lnSpc>
                <a:spcPct val="115000"/>
              </a:lnSpc>
              <a:spcBef>
                <a:spcPts val="0"/>
              </a:spcBef>
              <a:spcAft>
                <a:spcPts val="600"/>
              </a:spcAft>
              <a:buClrTx/>
              <a:buSzTx/>
              <a:buFontTx/>
              <a:buNone/>
              <a:tabLst/>
              <a:defRPr/>
            </a:pPr>
            <a:endParaRPr kumimoji="0" lang="fa-IR" sz="1100" b="1" i="0" u="none" strike="noStrike" kern="0" cap="none" spc="0" normalizeH="0" baseline="0" noProof="0" dirty="0" smtClean="0">
              <a:ln>
                <a:noFill/>
              </a:ln>
              <a:solidFill>
                <a:sysClr val="windowText" lastClr="000000"/>
              </a:solidFill>
              <a:effectLst/>
              <a:uLnTx/>
              <a:uFillTx/>
              <a:latin typeface="B Mitra" panose="00000400000000000000" pitchFamily="2" charset="-78"/>
              <a:ea typeface="Calibri" panose="020F0502020204030204" pitchFamily="34" charset="0"/>
              <a:cs typeface="B Nazanin" panose="00000400000000000000" pitchFamily="2" charset="-78"/>
            </a:endParaRPr>
          </a:p>
          <a:p>
            <a:pPr marL="0" marR="0" lvl="0" indent="0" algn="ctr" defTabSz="914400" rtl="1" eaLnBrk="1" fontAlgn="auto" latinLnBrk="0" hangingPunct="1">
              <a:lnSpc>
                <a:spcPct val="115000"/>
              </a:lnSpc>
              <a:spcBef>
                <a:spcPts val="0"/>
              </a:spcBef>
              <a:spcAft>
                <a:spcPts val="600"/>
              </a:spcAft>
              <a:buClrTx/>
              <a:buSzTx/>
              <a:buFontTx/>
              <a:buNone/>
              <a:tabLst/>
              <a:defRPr/>
            </a:pPr>
            <a:endParaRPr kumimoji="0" lang="fa-IR" sz="1100" b="1" i="0" u="none" strike="noStrike" kern="0" cap="none" spc="0" normalizeH="0" baseline="0" noProof="0" dirty="0" smtClean="0">
              <a:ln>
                <a:noFill/>
              </a:ln>
              <a:solidFill>
                <a:sysClr val="windowText" lastClr="000000"/>
              </a:solidFill>
              <a:effectLst/>
              <a:uLnTx/>
              <a:uFillTx/>
              <a:latin typeface="B Mitra" panose="00000400000000000000" pitchFamily="2" charset="-78"/>
              <a:ea typeface="Calibri" panose="020F0502020204030204" pitchFamily="34" charset="0"/>
              <a:cs typeface="B Nazanin" panose="00000400000000000000" pitchFamily="2" charset="-78"/>
            </a:endParaRPr>
          </a:p>
          <a:p>
            <a:pPr marL="0" marR="0" lvl="0" indent="0" algn="ctr" defTabSz="914400" rtl="1" eaLnBrk="1" fontAlgn="auto" latinLnBrk="0" hangingPunct="1">
              <a:lnSpc>
                <a:spcPct val="115000"/>
              </a:lnSpc>
              <a:spcBef>
                <a:spcPts val="0"/>
              </a:spcBef>
              <a:spcAft>
                <a:spcPts val="600"/>
              </a:spcAft>
              <a:buClrTx/>
              <a:buSzTx/>
              <a:buFontTx/>
              <a:buNone/>
              <a:tabLst/>
              <a:defRPr/>
            </a:pPr>
            <a:endParaRPr kumimoji="0" lang="fa-IR" sz="1100" b="1" i="0" u="none" strike="noStrike" kern="0" cap="none" spc="0" normalizeH="0" baseline="0" noProof="0" dirty="0" smtClean="0">
              <a:ln>
                <a:noFill/>
              </a:ln>
              <a:solidFill>
                <a:sysClr val="windowText" lastClr="000000"/>
              </a:solidFill>
              <a:effectLst/>
              <a:uLnTx/>
              <a:uFillTx/>
              <a:latin typeface="B Mitra" panose="00000400000000000000" pitchFamily="2" charset="-78"/>
              <a:ea typeface="Calibri" panose="020F0502020204030204" pitchFamily="34" charset="0"/>
              <a:cs typeface="B Nazanin" panose="00000400000000000000" pitchFamily="2" charset="-78"/>
            </a:endParaRPr>
          </a:p>
          <a:p>
            <a:pPr marL="168275" marR="0" lvl="0" indent="0" algn="r" defTabSz="914400" rtl="1" eaLnBrk="1" fontAlgn="auto" latinLnBrk="0" hangingPunct="1">
              <a:lnSpc>
                <a:spcPct val="115000"/>
              </a:lnSpc>
              <a:spcBef>
                <a:spcPts val="0"/>
              </a:spcBef>
              <a:spcAft>
                <a:spcPts val="600"/>
              </a:spcAft>
              <a:buClrTx/>
              <a:buSzTx/>
              <a:buFontTx/>
              <a:buNone/>
              <a:tabLst/>
              <a:defRPr/>
            </a:pPr>
            <a:endParaRPr kumimoji="0" lang="fa-IR" sz="1100" b="1" i="0" u="none" strike="noStrike" kern="0" cap="none" spc="0" normalizeH="0" baseline="0" noProof="0" dirty="0">
              <a:ln>
                <a:noFill/>
              </a:ln>
              <a:solidFill>
                <a:sysClr val="windowText" lastClr="000000"/>
              </a:solidFill>
              <a:effectLst/>
              <a:uLnTx/>
              <a:uFillTx/>
              <a:latin typeface="B Mitra" panose="00000400000000000000" pitchFamily="2" charset="-78"/>
              <a:ea typeface="Times New Roman" panose="02020603050405020304" pitchFamily="18" charset="0"/>
              <a:cs typeface="B Nazanin" panose="00000400000000000000" pitchFamily="2" charset="-78"/>
            </a:endParaRPr>
          </a:p>
          <a:p>
            <a:pPr marL="168275" marR="0" lvl="0" indent="0" algn="r" defTabSz="914400" rtl="1" eaLnBrk="1" fontAlgn="auto" latinLnBrk="0" hangingPunct="1">
              <a:lnSpc>
                <a:spcPct val="115000"/>
              </a:lnSpc>
              <a:spcBef>
                <a:spcPts val="0"/>
              </a:spcBef>
              <a:spcAft>
                <a:spcPts val="600"/>
              </a:spcAft>
              <a:buClrTx/>
              <a:buSzTx/>
              <a:buFontTx/>
              <a:buNone/>
              <a:tabLst/>
              <a:defRPr/>
            </a:pPr>
            <a:endParaRPr kumimoji="0" lang="fa-IR" sz="1100" b="1" i="0" u="none" strike="noStrike" kern="0" cap="none" spc="0" normalizeH="0" baseline="0" noProof="0" dirty="0" smtClean="0">
              <a:ln>
                <a:noFill/>
              </a:ln>
              <a:solidFill>
                <a:sysClr val="windowText" lastClr="000000"/>
              </a:solidFill>
              <a:effectLst/>
              <a:uLnTx/>
              <a:uFillTx/>
              <a:latin typeface="B Mitra" panose="00000400000000000000" pitchFamily="2" charset="-78"/>
              <a:ea typeface="Times New Roman" panose="02020603050405020304" pitchFamily="18" charset="0"/>
              <a:cs typeface="B Nazanin" panose="00000400000000000000" pitchFamily="2" charset="-78"/>
            </a:endParaRPr>
          </a:p>
          <a:p>
            <a:pPr marL="168275" marR="0" lvl="0" indent="0" algn="r" defTabSz="914400" rtl="1" eaLnBrk="1" fontAlgn="auto" latinLnBrk="0" hangingPunct="1">
              <a:lnSpc>
                <a:spcPct val="115000"/>
              </a:lnSpc>
              <a:spcBef>
                <a:spcPts val="0"/>
              </a:spcBef>
              <a:spcAft>
                <a:spcPts val="600"/>
              </a:spcAft>
              <a:buClrTx/>
              <a:buSzTx/>
              <a:buFontTx/>
              <a:buNone/>
              <a:tabLst/>
              <a:defRPr/>
            </a:pPr>
            <a:endParaRPr kumimoji="0" lang="fa-IR" sz="1100" b="1" i="0" u="none" strike="noStrike" kern="0" cap="none" spc="0" normalizeH="0" baseline="0" noProof="0" dirty="0" smtClean="0">
              <a:ln>
                <a:noFill/>
              </a:ln>
              <a:solidFill>
                <a:sysClr val="windowText" lastClr="000000"/>
              </a:solidFill>
              <a:effectLst/>
              <a:uLnTx/>
              <a:uFillTx/>
              <a:latin typeface="B Mitra" panose="00000400000000000000" pitchFamily="2" charset="-78"/>
              <a:ea typeface="Times New Roman" panose="02020603050405020304" pitchFamily="18" charset="0"/>
              <a:cs typeface="B Nazanin" panose="00000400000000000000" pitchFamily="2" charset="-78"/>
            </a:endParaRPr>
          </a:p>
          <a:p>
            <a:pPr marL="168275" marR="0" lvl="0" indent="0" algn="r" defTabSz="914400" rtl="1" eaLnBrk="1" fontAlgn="auto" latinLnBrk="0" hangingPunct="1">
              <a:lnSpc>
                <a:spcPct val="115000"/>
              </a:lnSpc>
              <a:spcBef>
                <a:spcPts val="0"/>
              </a:spcBef>
              <a:spcAft>
                <a:spcPts val="600"/>
              </a:spcAft>
              <a:buClrTx/>
              <a:buSzTx/>
              <a:buFontTx/>
              <a:buNone/>
              <a:tabLst/>
              <a:defRPr/>
            </a:pPr>
            <a:endParaRPr kumimoji="0" lang="fa-IR" sz="1100" b="1" i="0" u="none" strike="noStrike" kern="0" cap="none" spc="0" normalizeH="0" baseline="0" noProof="0" dirty="0">
              <a:ln>
                <a:noFill/>
              </a:ln>
              <a:solidFill>
                <a:sysClr val="windowText" lastClr="000000"/>
              </a:solidFill>
              <a:effectLst/>
              <a:uLnTx/>
              <a:uFillTx/>
              <a:latin typeface="B Mitra" panose="00000400000000000000" pitchFamily="2" charset="-78"/>
              <a:ea typeface="Times New Roman" panose="02020603050405020304" pitchFamily="18" charset="0"/>
              <a:cs typeface="B Nazanin" panose="00000400000000000000" pitchFamily="2" charset="-78"/>
            </a:endParaRPr>
          </a:p>
          <a:p>
            <a:pPr marL="168275" marR="0" lvl="0" indent="0" algn="r" defTabSz="914400" rtl="1" eaLnBrk="1" fontAlgn="auto" latinLnBrk="0" hangingPunct="1">
              <a:lnSpc>
                <a:spcPct val="115000"/>
              </a:lnSpc>
              <a:spcBef>
                <a:spcPts val="0"/>
              </a:spcBef>
              <a:spcAft>
                <a:spcPts val="60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a:ea typeface="Calibri"/>
                <a:cs typeface="Arial" panose="020B0604020202020204" pitchFamily="34" charset="0"/>
              </a:rPr>
              <a:t>2- </a:t>
            </a:r>
            <a:r>
              <a:rPr kumimoji="0" lang="fa-IR" sz="1800" b="1" i="0" u="none" strike="noStrike" kern="1200" cap="none" spc="0" normalizeH="0" baseline="0" noProof="0" dirty="0">
                <a:ln>
                  <a:noFill/>
                </a:ln>
                <a:solidFill>
                  <a:prstClr val="black"/>
                </a:solidFill>
                <a:effectLst/>
                <a:uLnTx/>
                <a:uFillTx/>
                <a:latin typeface="Calibri"/>
                <a:ea typeface="Calibri"/>
                <a:cs typeface="Arial" panose="020B0604020202020204" pitchFamily="34" charset="0"/>
              </a:rPr>
              <a:t>درصد مالیات متعلق به حقوق و دستمزد کارگران عادی در هر یک از </a:t>
            </a:r>
            <a:r>
              <a:rPr kumimoji="0" lang="fa-IR" sz="1800" b="1" i="0" u="none" strike="noStrike" kern="1200" cap="none" spc="0" normalizeH="0" baseline="0" noProof="0" dirty="0" smtClean="0">
                <a:ln>
                  <a:noFill/>
                </a:ln>
                <a:solidFill>
                  <a:prstClr val="black"/>
                </a:solidFill>
                <a:effectLst/>
                <a:uLnTx/>
                <a:uFillTx/>
                <a:latin typeface="Calibri"/>
                <a:ea typeface="Calibri"/>
                <a:cs typeface="Arial" panose="020B0604020202020204" pitchFamily="34" charset="0"/>
              </a:rPr>
              <a:t>سطوح </a:t>
            </a:r>
            <a:r>
              <a:rPr kumimoji="0" lang="fa-IR" sz="1800" b="1" i="0" u="none" strike="noStrike" kern="1200" cap="none" spc="0" normalizeH="0" baseline="0" noProof="0" dirty="0">
                <a:ln>
                  <a:noFill/>
                </a:ln>
                <a:solidFill>
                  <a:prstClr val="black"/>
                </a:solidFill>
                <a:effectLst/>
                <a:uLnTx/>
                <a:uFillTx/>
                <a:latin typeface="Calibri"/>
                <a:ea typeface="Calibri"/>
                <a:cs typeface="Arial" panose="020B0604020202020204" pitchFamily="34" charset="0"/>
              </a:rPr>
              <a:t>زیر :</a:t>
            </a:r>
            <a:endParaRPr kumimoji="0" lang="en-US" sz="1800" b="1" i="0" u="none" strike="noStrike" kern="1200" cap="none" spc="0" normalizeH="0" baseline="0" noProof="0" dirty="0">
              <a:ln>
                <a:noFill/>
              </a:ln>
              <a:solidFill>
                <a:prstClr val="black"/>
              </a:solidFill>
              <a:effectLst/>
              <a:uLnTx/>
              <a:uFillTx/>
              <a:latin typeface="Calibri"/>
              <a:ea typeface="Calibri"/>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358702873"/>
              </p:ext>
            </p:extLst>
          </p:nvPr>
        </p:nvGraphicFramePr>
        <p:xfrm>
          <a:off x="1547664" y="1846720"/>
          <a:ext cx="7150942" cy="646176"/>
        </p:xfrm>
        <a:graphic>
          <a:graphicData uri="http://schemas.openxmlformats.org/drawingml/2006/table">
            <a:tbl>
              <a:tblPr rtl="1" firstRow="1" firstCol="1" bandRow="1"/>
              <a:tblGrid>
                <a:gridCol w="2971255">
                  <a:extLst>
                    <a:ext uri="{9D8B030D-6E8A-4147-A177-3AD203B41FA5}">
                      <a16:colId xmlns:a16="http://schemas.microsoft.com/office/drawing/2014/main" val="20000"/>
                    </a:ext>
                  </a:extLst>
                </a:gridCol>
                <a:gridCol w="2062926">
                  <a:extLst>
                    <a:ext uri="{9D8B030D-6E8A-4147-A177-3AD203B41FA5}">
                      <a16:colId xmlns:a16="http://schemas.microsoft.com/office/drawing/2014/main" val="20001"/>
                    </a:ext>
                  </a:extLst>
                </a:gridCol>
                <a:gridCol w="2116761">
                  <a:extLst>
                    <a:ext uri="{9D8B030D-6E8A-4147-A177-3AD203B41FA5}">
                      <a16:colId xmlns:a16="http://schemas.microsoft.com/office/drawing/2014/main" val="20002"/>
                    </a:ext>
                  </a:extLst>
                </a:gridCol>
              </a:tblGrid>
              <a:tr h="0">
                <a:tc>
                  <a:txBody>
                    <a:bodyPr/>
                    <a:lstStyle/>
                    <a:p>
                      <a:pPr algn="ctr" rtl="1">
                        <a:lnSpc>
                          <a:spcPct val="115000"/>
                        </a:lnSpc>
                        <a:spcAft>
                          <a:spcPts val="600"/>
                        </a:spcAft>
                      </a:pPr>
                      <a:r>
                        <a:rPr lang="ar-SA" sz="1600" b="1" dirty="0">
                          <a:effectLst/>
                          <a:latin typeface="B Mitra" panose="00000400000000000000" pitchFamily="2" charset="-78"/>
                          <a:ea typeface="Calibri" panose="020F0502020204030204" pitchFamily="34" charset="0"/>
                          <a:cs typeface="+mn-cs"/>
                        </a:rPr>
                        <a:t>شرح</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600"/>
                        </a:spcAft>
                      </a:pPr>
                      <a:r>
                        <a:rPr lang="ar-SA" sz="1600" b="1">
                          <a:effectLst/>
                          <a:latin typeface="B Mitra" panose="00000400000000000000" pitchFamily="2" charset="-78"/>
                          <a:ea typeface="Calibri" panose="020F0502020204030204" pitchFamily="34" charset="0"/>
                          <a:cs typeface="+mn-cs"/>
                        </a:rPr>
                        <a:t>سالانه</a:t>
                      </a:r>
                      <a:endParaRPr lang="en-US" sz="1600" b="1">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600"/>
                        </a:spcAft>
                      </a:pPr>
                      <a:r>
                        <a:rPr lang="ar-SA" sz="1600" b="1">
                          <a:effectLst/>
                          <a:latin typeface="B Mitra" panose="00000400000000000000" pitchFamily="2" charset="-78"/>
                          <a:ea typeface="Calibri" panose="020F0502020204030204" pitchFamily="34" charset="0"/>
                          <a:cs typeface="+mn-cs"/>
                        </a:rPr>
                        <a:t>ماهانه</a:t>
                      </a:r>
                      <a:endParaRPr lang="en-US" sz="1600" b="1">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652">
                <a:tc>
                  <a:txBody>
                    <a:bodyPr/>
                    <a:lstStyle/>
                    <a:p>
                      <a:pPr algn="r" rtl="1">
                        <a:lnSpc>
                          <a:spcPct val="150000"/>
                        </a:lnSpc>
                        <a:spcAft>
                          <a:spcPts val="600"/>
                        </a:spcAft>
                      </a:pPr>
                      <a:r>
                        <a:rPr lang="ar-SA" sz="1600" b="1" dirty="0">
                          <a:effectLst/>
                          <a:latin typeface="B Mitra" panose="00000400000000000000" pitchFamily="2" charset="-78"/>
                          <a:ea typeface="Calibri" panose="020F0502020204030204" pitchFamily="34" charset="0"/>
                          <a:cs typeface="+mn-cs"/>
                        </a:rPr>
                        <a:t>معافیت مالیاتی حقوق و دستمزد</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600"/>
                        </a:spcAft>
                      </a:pPr>
                      <a:r>
                        <a:rPr lang="fa-IR" sz="1600" b="1" dirty="0" smtClean="0">
                          <a:effectLst/>
                          <a:latin typeface="B Mitra" panose="00000400000000000000" pitchFamily="2" charset="-78"/>
                          <a:ea typeface="Calibri" panose="020F0502020204030204" pitchFamily="34" charset="0"/>
                          <a:cs typeface="+mn-cs"/>
                        </a:rPr>
                        <a:t>240.000.000</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600"/>
                        </a:spcAft>
                      </a:pPr>
                      <a:r>
                        <a:rPr lang="fa-IR" sz="1600" b="1" dirty="0" smtClean="0">
                          <a:effectLst/>
                          <a:latin typeface="B Mitra" panose="00000400000000000000" pitchFamily="2" charset="-78"/>
                          <a:ea typeface="Calibri" panose="020F0502020204030204" pitchFamily="34" charset="0"/>
                          <a:cs typeface="+mn-cs"/>
                        </a:rPr>
                        <a:t>20.000.000</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82506313"/>
              </p:ext>
            </p:extLst>
          </p:nvPr>
        </p:nvGraphicFramePr>
        <p:xfrm>
          <a:off x="1547664" y="3428999"/>
          <a:ext cx="7150942" cy="2767149"/>
        </p:xfrm>
        <a:graphic>
          <a:graphicData uri="http://schemas.openxmlformats.org/drawingml/2006/table">
            <a:tbl>
              <a:tblPr rtl="1" firstRow="1" firstCol="1" bandRow="1"/>
              <a:tblGrid>
                <a:gridCol w="809323">
                  <a:extLst>
                    <a:ext uri="{9D8B030D-6E8A-4147-A177-3AD203B41FA5}">
                      <a16:colId xmlns:a16="http://schemas.microsoft.com/office/drawing/2014/main" val="20000"/>
                    </a:ext>
                  </a:extLst>
                </a:gridCol>
                <a:gridCol w="5308548">
                  <a:extLst>
                    <a:ext uri="{9D8B030D-6E8A-4147-A177-3AD203B41FA5}">
                      <a16:colId xmlns:a16="http://schemas.microsoft.com/office/drawing/2014/main" val="20001"/>
                    </a:ext>
                  </a:extLst>
                </a:gridCol>
                <a:gridCol w="1033071">
                  <a:extLst>
                    <a:ext uri="{9D8B030D-6E8A-4147-A177-3AD203B41FA5}">
                      <a16:colId xmlns:a16="http://schemas.microsoft.com/office/drawing/2014/main" val="20002"/>
                    </a:ext>
                  </a:extLst>
                </a:gridCol>
              </a:tblGrid>
              <a:tr h="249571">
                <a:tc>
                  <a:txBody>
                    <a:bodyPr/>
                    <a:lstStyle/>
                    <a:p>
                      <a:pPr algn="ctr" rtl="1">
                        <a:lnSpc>
                          <a:spcPct val="115000"/>
                        </a:lnSpc>
                        <a:spcAft>
                          <a:spcPts val="600"/>
                        </a:spcAft>
                      </a:pPr>
                      <a:r>
                        <a:rPr lang="ar-SA" sz="1600" b="1">
                          <a:effectLst/>
                          <a:latin typeface="B Mitra" panose="00000400000000000000" pitchFamily="2" charset="-78"/>
                          <a:ea typeface="Calibri" panose="020F0502020204030204" pitchFamily="34" charset="0"/>
                          <a:cs typeface="+mn-cs"/>
                        </a:rPr>
                        <a:t>ردیف</a:t>
                      </a:r>
                      <a:endParaRPr lang="en-US" sz="1600" b="1">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600"/>
                        </a:spcAft>
                      </a:pPr>
                      <a:r>
                        <a:rPr lang="ar-SA" sz="1600" b="1" dirty="0">
                          <a:effectLst/>
                          <a:latin typeface="B Mitra" panose="00000400000000000000" pitchFamily="2" charset="-78"/>
                          <a:ea typeface="Calibri" panose="020F0502020204030204" pitchFamily="34" charset="0"/>
                          <a:cs typeface="+mn-cs"/>
                        </a:rPr>
                        <a:t>شرح</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600"/>
                        </a:spcAft>
                      </a:pPr>
                      <a:r>
                        <a:rPr lang="ar-SA" sz="1600" b="1">
                          <a:effectLst/>
                          <a:latin typeface="B Mitra" panose="00000400000000000000" pitchFamily="2" charset="-78"/>
                          <a:ea typeface="Calibri" panose="020F0502020204030204" pitchFamily="34" charset="0"/>
                          <a:cs typeface="+mn-cs"/>
                        </a:rPr>
                        <a:t>درصد</a:t>
                      </a:r>
                      <a:endParaRPr lang="en-US" sz="1600" b="1">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6439">
                <a:tc>
                  <a:txBody>
                    <a:bodyPr/>
                    <a:lstStyle/>
                    <a:p>
                      <a:pPr algn="ctr" rtl="1">
                        <a:lnSpc>
                          <a:spcPct val="150000"/>
                        </a:lnSpc>
                        <a:spcAft>
                          <a:spcPts val="600"/>
                        </a:spcAft>
                      </a:pPr>
                      <a:r>
                        <a:rPr lang="ar-SA" sz="1600" b="1">
                          <a:effectLst/>
                          <a:latin typeface="B Mitra" panose="00000400000000000000" pitchFamily="2" charset="-78"/>
                          <a:ea typeface="Calibri" panose="020F0502020204030204" pitchFamily="34" charset="0"/>
                          <a:cs typeface="+mn-cs"/>
                        </a:rPr>
                        <a:t>1</a:t>
                      </a:r>
                      <a:endParaRPr lang="en-US" sz="1600" b="1">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ar-SA" sz="1600" b="1" dirty="0">
                          <a:effectLst/>
                          <a:latin typeface="B Mitra" panose="00000400000000000000" pitchFamily="2" charset="-78"/>
                          <a:ea typeface="Calibri" panose="020F0502020204030204" pitchFamily="34" charset="0"/>
                          <a:cs typeface="+mn-cs"/>
                        </a:rPr>
                        <a:t>حقوق تا معادل مبلغ معافیت مالیاتی حقوق</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fa-IR" sz="1600" b="1" dirty="0" smtClean="0">
                          <a:effectLst/>
                          <a:latin typeface="B Mitra" panose="00000400000000000000" pitchFamily="2" charset="-78"/>
                          <a:ea typeface="Calibri" panose="020F0502020204030204" pitchFamily="34" charset="0"/>
                          <a:cs typeface="+mn-cs"/>
                        </a:rPr>
                        <a:t>معاف</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5147">
                <a:tc>
                  <a:txBody>
                    <a:bodyPr/>
                    <a:lstStyle/>
                    <a:p>
                      <a:pPr algn="ctr" rtl="1">
                        <a:lnSpc>
                          <a:spcPct val="150000"/>
                        </a:lnSpc>
                        <a:spcAft>
                          <a:spcPts val="600"/>
                        </a:spcAft>
                      </a:pPr>
                      <a:r>
                        <a:rPr lang="ar-SA" sz="1600" b="1">
                          <a:effectLst/>
                          <a:latin typeface="B Mitra" panose="00000400000000000000" pitchFamily="2" charset="-78"/>
                          <a:ea typeface="Calibri" panose="020F0502020204030204" pitchFamily="34" charset="0"/>
                          <a:cs typeface="+mn-cs"/>
                        </a:rPr>
                        <a:t>2</a:t>
                      </a:r>
                      <a:endParaRPr lang="en-US" sz="1600" b="1">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ar-SA" sz="1600" b="1" dirty="0">
                          <a:effectLst/>
                          <a:latin typeface="B Mitra" panose="00000400000000000000" pitchFamily="2" charset="-78"/>
                          <a:ea typeface="Calibri" panose="020F0502020204030204" pitchFamily="34" charset="0"/>
                          <a:cs typeface="+mn-cs"/>
                        </a:rPr>
                        <a:t>حقوق از مبلغ معافیت مالیاتی حقوق تا 5 برابر آن</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fa-IR" sz="1600" b="1" dirty="0" smtClean="0">
                          <a:effectLst/>
                          <a:latin typeface="B Mitra" panose="00000400000000000000" pitchFamily="2" charset="-78"/>
                          <a:ea typeface="Calibri" panose="020F0502020204030204" pitchFamily="34" charset="0"/>
                          <a:cs typeface="+mn-cs"/>
                        </a:rPr>
                        <a:t>10%</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5147">
                <a:tc>
                  <a:txBody>
                    <a:bodyPr/>
                    <a:lstStyle/>
                    <a:p>
                      <a:pPr algn="ctr" rtl="1">
                        <a:lnSpc>
                          <a:spcPct val="150000"/>
                        </a:lnSpc>
                        <a:spcAft>
                          <a:spcPts val="600"/>
                        </a:spcAft>
                      </a:pPr>
                      <a:r>
                        <a:rPr lang="ar-SA" sz="1600" b="1" dirty="0">
                          <a:effectLst/>
                          <a:latin typeface="B Mitra" panose="00000400000000000000" pitchFamily="2" charset="-78"/>
                          <a:ea typeface="Calibri" panose="020F0502020204030204" pitchFamily="34" charset="0"/>
                          <a:cs typeface="+mn-cs"/>
                        </a:rPr>
                        <a:t>3</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ar-SA" sz="1600" b="1" dirty="0">
                          <a:effectLst/>
                          <a:latin typeface="B Mitra" panose="00000400000000000000" pitchFamily="2" charset="-78"/>
                          <a:ea typeface="Calibri" panose="020F0502020204030204" pitchFamily="34" charset="0"/>
                          <a:cs typeface="+mn-cs"/>
                        </a:rPr>
                        <a:t>حقوق از 5 برابر مبلغ معافیت و بیشتر </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fa-IR" sz="1600" b="1" dirty="0" smtClean="0">
                          <a:effectLst/>
                          <a:latin typeface="B Mitra" panose="00000400000000000000" pitchFamily="2" charset="-78"/>
                          <a:ea typeface="Calibri" panose="020F0502020204030204" pitchFamily="34" charset="0"/>
                          <a:cs typeface="+mn-cs"/>
                        </a:rPr>
                        <a:t>20%</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89898145"/>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AutoShape 269"/>
          <p:cNvSpPr>
            <a:spLocks noChangeArrowheads="1"/>
          </p:cNvSpPr>
          <p:nvPr/>
        </p:nvSpPr>
        <p:spPr bwMode="auto">
          <a:xfrm>
            <a:off x="457202" y="548680"/>
            <a:ext cx="8219255" cy="504056"/>
          </a:xfrm>
          <a:prstGeom prst="roundRect">
            <a:avLst>
              <a:gd name="adj" fmla="val 50000"/>
            </a:avLst>
          </a:prstGeom>
          <a:noFill/>
          <a:ln w="9525">
            <a:solidFill>
              <a:srgbClr val="0070C0"/>
            </a:solidFill>
            <a:round/>
            <a:headEnd/>
            <a:tailEnd/>
          </a:ln>
        </p:spPr>
        <p:txBody>
          <a:bodyPr rot="0" vert="horz" wrap="square" lIns="91440" tIns="45720" rIns="91440" bIns="45720" anchor="t" anchorCtr="0" upright="1">
            <a:noAutofit/>
          </a:bodyPr>
          <a:lstStyle/>
          <a:p>
            <a:pPr marL="151765" marR="0" lvl="0" indent="0" algn="r" defTabSz="914400" rtl="1" eaLnBrk="1" fontAlgn="auto" latinLnBrk="0" hangingPunct="1">
              <a:lnSpc>
                <a:spcPct val="115000"/>
              </a:lnSpc>
              <a:spcBef>
                <a:spcPts val="0"/>
              </a:spcBef>
              <a:spcAft>
                <a:spcPts val="60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alibri"/>
                <a:ea typeface="Calibri"/>
                <a:cs typeface="Arial" panose="020B0604020202020204" pitchFamily="34" charset="0"/>
              </a:rPr>
              <a:t>1- مبلغ ریالی معافیت مالیاتی حقوق و دستمزد در سال جاری  (</a:t>
            </a:r>
            <a:r>
              <a:rPr kumimoji="0" lang="fa-IR" sz="1800" b="1" i="0" u="none" strike="noStrike" kern="1200" cap="none" spc="0" normalizeH="0" baseline="0" noProof="0" dirty="0" smtClean="0">
                <a:ln>
                  <a:noFill/>
                </a:ln>
                <a:solidFill>
                  <a:prstClr val="black"/>
                </a:solidFill>
                <a:effectLst/>
                <a:uLnTx/>
                <a:uFillTx/>
                <a:latin typeface="Calibri"/>
                <a:ea typeface="Calibri"/>
                <a:cs typeface="Arial" panose="020B0604020202020204" pitchFamily="34" charset="0"/>
              </a:rPr>
              <a:t>98): </a:t>
            </a:r>
            <a:endParaRPr kumimoji="0" lang="en-US" sz="1800" b="1" i="0" u="none" strike="noStrike" kern="1200" cap="none" spc="0" normalizeH="0" baseline="0" noProof="0" dirty="0">
              <a:ln>
                <a:noFill/>
              </a:ln>
              <a:solidFill>
                <a:prstClr val="black"/>
              </a:solidFill>
              <a:effectLst/>
              <a:uLnTx/>
              <a:uFillTx/>
              <a:latin typeface="Calibri"/>
              <a:ea typeface="Calibri"/>
              <a:cs typeface="+mn-cs"/>
            </a:endParaRPr>
          </a:p>
          <a:p>
            <a:pPr marL="0" marR="0" lvl="0" indent="0" algn="ctr" defTabSz="914400" rtl="1" eaLnBrk="1" fontAlgn="auto" latinLnBrk="0" hangingPunct="1">
              <a:lnSpc>
                <a:spcPct val="115000"/>
              </a:lnSpc>
              <a:spcBef>
                <a:spcPts val="0"/>
              </a:spcBef>
              <a:spcAft>
                <a:spcPts val="600"/>
              </a:spcAft>
              <a:buClrTx/>
              <a:buSzTx/>
              <a:buFontTx/>
              <a:buNone/>
              <a:tabLst/>
              <a:defRPr/>
            </a:pPr>
            <a:endParaRPr kumimoji="0" lang="fa-IR" sz="1100" b="1" i="0" u="none" strike="noStrike" kern="0" cap="none" spc="0" normalizeH="0" baseline="0" noProof="0" dirty="0">
              <a:ln>
                <a:noFill/>
              </a:ln>
              <a:solidFill>
                <a:sysClr val="windowText" lastClr="000000"/>
              </a:solidFill>
              <a:effectLst/>
              <a:uLnTx/>
              <a:uFillTx/>
              <a:latin typeface="B Mitra" panose="00000400000000000000" pitchFamily="2" charset="-78"/>
              <a:ea typeface="Calibri" panose="020F0502020204030204" pitchFamily="34" charset="0"/>
              <a:cs typeface="B Nazanin" panose="00000400000000000000" pitchFamily="2" charset="-78"/>
            </a:endParaRPr>
          </a:p>
          <a:p>
            <a:pPr marL="0" marR="0" lvl="0" indent="0" algn="ctr" defTabSz="914400" rtl="1" eaLnBrk="1" fontAlgn="auto" latinLnBrk="0" hangingPunct="1">
              <a:lnSpc>
                <a:spcPct val="115000"/>
              </a:lnSpc>
              <a:spcBef>
                <a:spcPts val="0"/>
              </a:spcBef>
              <a:spcAft>
                <a:spcPts val="600"/>
              </a:spcAft>
              <a:buClrTx/>
              <a:buSzTx/>
              <a:buFontTx/>
              <a:buNone/>
              <a:tabLst/>
              <a:defRPr/>
            </a:pPr>
            <a:endParaRPr kumimoji="0" lang="fa-IR" sz="1100" b="1" i="0" u="none" strike="noStrike" kern="0" cap="none" spc="0" normalizeH="0" baseline="0" noProof="0" dirty="0">
              <a:ln>
                <a:noFill/>
              </a:ln>
              <a:solidFill>
                <a:sysClr val="windowText" lastClr="000000"/>
              </a:solidFill>
              <a:effectLst/>
              <a:uLnTx/>
              <a:uFillTx/>
              <a:latin typeface="B Mitra" panose="00000400000000000000" pitchFamily="2" charset="-78"/>
              <a:ea typeface="Calibri" panose="020F0502020204030204" pitchFamily="34" charset="0"/>
              <a:cs typeface="B Nazanin" panose="00000400000000000000" pitchFamily="2" charset="-78"/>
            </a:endParaRPr>
          </a:p>
          <a:p>
            <a:pPr marL="0" marR="0" lvl="0" indent="0" algn="ctr" defTabSz="914400" rtl="1" eaLnBrk="1" fontAlgn="auto" latinLnBrk="0" hangingPunct="1">
              <a:lnSpc>
                <a:spcPct val="115000"/>
              </a:lnSpc>
              <a:spcBef>
                <a:spcPts val="0"/>
              </a:spcBef>
              <a:spcAft>
                <a:spcPts val="600"/>
              </a:spcAft>
              <a:buClrTx/>
              <a:buSzTx/>
              <a:buFontTx/>
              <a:buNone/>
              <a:tabLst/>
              <a:defRPr/>
            </a:pPr>
            <a:endParaRPr kumimoji="0" lang="fa-IR" sz="1100" b="1" i="0" u="none" strike="noStrike" kern="0" cap="none" spc="0" normalizeH="0" baseline="0" noProof="0" dirty="0">
              <a:ln>
                <a:noFill/>
              </a:ln>
              <a:solidFill>
                <a:sysClr val="windowText" lastClr="000000"/>
              </a:solidFill>
              <a:effectLst/>
              <a:uLnTx/>
              <a:uFillTx/>
              <a:latin typeface="B Mitra" panose="00000400000000000000" pitchFamily="2" charset="-78"/>
              <a:ea typeface="Calibri" panose="020F0502020204030204" pitchFamily="34" charset="0"/>
              <a:cs typeface="B Nazanin" panose="00000400000000000000" pitchFamily="2" charset="-78"/>
            </a:endParaRPr>
          </a:p>
          <a:p>
            <a:pPr marL="168275" marR="0" lvl="0" indent="0" algn="r" defTabSz="914400" rtl="1" eaLnBrk="1" fontAlgn="auto" latinLnBrk="0" hangingPunct="1">
              <a:lnSpc>
                <a:spcPct val="115000"/>
              </a:lnSpc>
              <a:spcBef>
                <a:spcPts val="0"/>
              </a:spcBef>
              <a:spcAft>
                <a:spcPts val="600"/>
              </a:spcAft>
              <a:buClrTx/>
              <a:buSzTx/>
              <a:buFontTx/>
              <a:buNone/>
              <a:tabLst/>
              <a:defRPr/>
            </a:pPr>
            <a:endParaRPr kumimoji="0" lang="fa-IR" sz="1100" b="1" i="0" u="none" strike="noStrike" kern="0" cap="none" spc="0" normalizeH="0" baseline="0" noProof="0" dirty="0">
              <a:ln>
                <a:noFill/>
              </a:ln>
              <a:solidFill>
                <a:sysClr val="windowText" lastClr="000000"/>
              </a:solidFill>
              <a:effectLst/>
              <a:uLnTx/>
              <a:uFillTx/>
              <a:latin typeface="B Mitra" panose="00000400000000000000" pitchFamily="2" charset="-78"/>
              <a:ea typeface="Times New Roman" panose="02020603050405020304" pitchFamily="18" charset="0"/>
              <a:cs typeface="B Nazanin" panose="00000400000000000000" pitchFamily="2" charset="-78"/>
            </a:endParaRPr>
          </a:p>
          <a:p>
            <a:pPr marL="168275" marR="0" lvl="0" indent="0" algn="r" defTabSz="914400" rtl="1" eaLnBrk="1" fontAlgn="auto" latinLnBrk="0" hangingPunct="1">
              <a:lnSpc>
                <a:spcPct val="115000"/>
              </a:lnSpc>
              <a:spcBef>
                <a:spcPts val="0"/>
              </a:spcBef>
              <a:spcAft>
                <a:spcPts val="600"/>
              </a:spcAft>
              <a:buClrTx/>
              <a:buSzTx/>
              <a:buFontTx/>
              <a:buNone/>
              <a:tabLst/>
              <a:defRPr/>
            </a:pPr>
            <a:endParaRPr kumimoji="0" lang="fa-IR" sz="1100" b="1" i="0" u="none" strike="noStrike" kern="0" cap="none" spc="0" normalizeH="0" baseline="0" noProof="0" dirty="0">
              <a:ln>
                <a:noFill/>
              </a:ln>
              <a:solidFill>
                <a:sysClr val="windowText" lastClr="000000"/>
              </a:solidFill>
              <a:effectLst/>
              <a:uLnTx/>
              <a:uFillTx/>
              <a:latin typeface="B Mitra" panose="00000400000000000000" pitchFamily="2" charset="-78"/>
              <a:ea typeface="Times New Roman" panose="02020603050405020304" pitchFamily="18" charset="0"/>
              <a:cs typeface="B Nazanin" panose="00000400000000000000" pitchFamily="2" charset="-78"/>
            </a:endParaRPr>
          </a:p>
          <a:p>
            <a:pPr marL="168275" marR="0" lvl="0" indent="0" algn="r" defTabSz="914400" rtl="1" eaLnBrk="1" fontAlgn="auto" latinLnBrk="0" hangingPunct="1">
              <a:lnSpc>
                <a:spcPct val="115000"/>
              </a:lnSpc>
              <a:spcBef>
                <a:spcPts val="0"/>
              </a:spcBef>
              <a:spcAft>
                <a:spcPts val="600"/>
              </a:spcAft>
              <a:buClrTx/>
              <a:buSzTx/>
              <a:buFontTx/>
              <a:buNone/>
              <a:tabLst/>
              <a:defRPr/>
            </a:pPr>
            <a:r>
              <a:rPr lang="fa-IR" b="1" kern="0" dirty="0">
                <a:solidFill>
                  <a:sysClr val="windowText" lastClr="000000"/>
                </a:solidFill>
                <a:latin typeface="Calibri"/>
                <a:ea typeface="Calibri"/>
                <a:cs typeface="B Nazanin" panose="00000400000000000000" pitchFamily="2" charset="-78"/>
              </a:rPr>
              <a:t>2</a:t>
            </a:r>
            <a:r>
              <a:rPr kumimoji="0" lang="fa-IR" sz="1800" b="1" i="0" u="none" strike="noStrike" kern="1200" cap="none" spc="0" normalizeH="0" baseline="0" noProof="0" dirty="0" smtClean="0">
                <a:ln>
                  <a:noFill/>
                </a:ln>
                <a:solidFill>
                  <a:prstClr val="black"/>
                </a:solidFill>
                <a:effectLst/>
                <a:uLnTx/>
                <a:uFillTx/>
                <a:latin typeface="Calibri"/>
                <a:ea typeface="Calibri"/>
                <a:cs typeface="Arial" panose="020B0604020202020204" pitchFamily="34" charset="0"/>
              </a:rPr>
              <a:t>- </a:t>
            </a:r>
            <a:r>
              <a:rPr kumimoji="0" lang="fa-IR" sz="1800" b="1" i="0" u="none" strike="noStrike" kern="1200" cap="none" spc="0" normalizeH="0" baseline="0" noProof="0" dirty="0">
                <a:ln>
                  <a:noFill/>
                </a:ln>
                <a:solidFill>
                  <a:prstClr val="black"/>
                </a:solidFill>
                <a:effectLst/>
                <a:uLnTx/>
                <a:uFillTx/>
                <a:latin typeface="Calibri"/>
                <a:ea typeface="Calibri"/>
                <a:cs typeface="Arial" panose="020B0604020202020204" pitchFamily="34" charset="0"/>
              </a:rPr>
              <a:t>درصد مالیات متعلق به حقوق و دستمزد کارگران عادی در هر یک از سطوح زیر :</a:t>
            </a:r>
            <a:endParaRPr kumimoji="0" lang="en-US" sz="1800" b="1" i="0" u="none" strike="noStrike" kern="1200" cap="none" spc="0" normalizeH="0" baseline="0" noProof="0" dirty="0">
              <a:ln>
                <a:noFill/>
              </a:ln>
              <a:solidFill>
                <a:prstClr val="black"/>
              </a:solidFill>
              <a:effectLst/>
              <a:uLnTx/>
              <a:uFillTx/>
              <a:latin typeface="Calibri"/>
              <a:ea typeface="Calibri"/>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778555715"/>
              </p:ext>
            </p:extLst>
          </p:nvPr>
        </p:nvGraphicFramePr>
        <p:xfrm>
          <a:off x="457205" y="1268760"/>
          <a:ext cx="8219252" cy="1008112"/>
        </p:xfrm>
        <a:graphic>
          <a:graphicData uri="http://schemas.openxmlformats.org/drawingml/2006/table">
            <a:tbl>
              <a:tblPr rtl="1" firstRow="1" firstCol="1" bandRow="1"/>
              <a:tblGrid>
                <a:gridCol w="3415144">
                  <a:extLst>
                    <a:ext uri="{9D8B030D-6E8A-4147-A177-3AD203B41FA5}">
                      <a16:colId xmlns:a16="http://schemas.microsoft.com/office/drawing/2014/main" val="20000"/>
                    </a:ext>
                  </a:extLst>
                </a:gridCol>
                <a:gridCol w="2371114">
                  <a:extLst>
                    <a:ext uri="{9D8B030D-6E8A-4147-A177-3AD203B41FA5}">
                      <a16:colId xmlns:a16="http://schemas.microsoft.com/office/drawing/2014/main" val="20001"/>
                    </a:ext>
                  </a:extLst>
                </a:gridCol>
                <a:gridCol w="2432994">
                  <a:extLst>
                    <a:ext uri="{9D8B030D-6E8A-4147-A177-3AD203B41FA5}">
                      <a16:colId xmlns:a16="http://schemas.microsoft.com/office/drawing/2014/main" val="20002"/>
                    </a:ext>
                  </a:extLst>
                </a:gridCol>
              </a:tblGrid>
              <a:tr h="414577">
                <a:tc>
                  <a:txBody>
                    <a:bodyPr/>
                    <a:lstStyle/>
                    <a:p>
                      <a:pPr algn="ctr" rtl="1">
                        <a:lnSpc>
                          <a:spcPct val="115000"/>
                        </a:lnSpc>
                        <a:spcAft>
                          <a:spcPts val="600"/>
                        </a:spcAft>
                      </a:pPr>
                      <a:r>
                        <a:rPr lang="ar-SA" sz="1600" b="1" dirty="0">
                          <a:effectLst/>
                          <a:latin typeface="B Mitra" panose="00000400000000000000" pitchFamily="2" charset="-78"/>
                          <a:ea typeface="Calibri" panose="020F0502020204030204" pitchFamily="34" charset="0"/>
                          <a:cs typeface="+mn-cs"/>
                        </a:rPr>
                        <a:t>شرح</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600"/>
                        </a:spcAft>
                      </a:pPr>
                      <a:r>
                        <a:rPr lang="ar-SA" sz="1600" b="1">
                          <a:effectLst/>
                          <a:latin typeface="B Mitra" panose="00000400000000000000" pitchFamily="2" charset="-78"/>
                          <a:ea typeface="Calibri" panose="020F0502020204030204" pitchFamily="34" charset="0"/>
                          <a:cs typeface="+mn-cs"/>
                        </a:rPr>
                        <a:t>سالانه</a:t>
                      </a:r>
                      <a:endParaRPr lang="en-US" sz="1600" b="1">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600"/>
                        </a:spcAft>
                      </a:pPr>
                      <a:r>
                        <a:rPr lang="ar-SA" sz="1600" b="1">
                          <a:effectLst/>
                          <a:latin typeface="B Mitra" panose="00000400000000000000" pitchFamily="2" charset="-78"/>
                          <a:ea typeface="Calibri" panose="020F0502020204030204" pitchFamily="34" charset="0"/>
                          <a:cs typeface="+mn-cs"/>
                        </a:rPr>
                        <a:t>ماهانه</a:t>
                      </a:r>
                      <a:endParaRPr lang="en-US" sz="1600" b="1">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3535">
                <a:tc>
                  <a:txBody>
                    <a:bodyPr/>
                    <a:lstStyle/>
                    <a:p>
                      <a:pPr algn="r" rtl="1">
                        <a:lnSpc>
                          <a:spcPct val="150000"/>
                        </a:lnSpc>
                        <a:spcAft>
                          <a:spcPts val="600"/>
                        </a:spcAft>
                      </a:pPr>
                      <a:r>
                        <a:rPr lang="ar-SA" sz="1600" b="1" dirty="0">
                          <a:effectLst/>
                          <a:latin typeface="B Mitra" panose="00000400000000000000" pitchFamily="2" charset="-78"/>
                          <a:ea typeface="Calibri" panose="020F0502020204030204" pitchFamily="34" charset="0"/>
                          <a:cs typeface="+mn-cs"/>
                        </a:rPr>
                        <a:t>معافیت مالیاتی حقوق و دستمزد</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600"/>
                        </a:spcAft>
                      </a:pPr>
                      <a:r>
                        <a:rPr lang="fa-IR" sz="1600" b="1" dirty="0" smtClean="0">
                          <a:effectLst/>
                          <a:latin typeface="B Mitra" panose="00000400000000000000" pitchFamily="2" charset="-78"/>
                          <a:ea typeface="Calibri" panose="020F0502020204030204" pitchFamily="34" charset="0"/>
                          <a:cs typeface="+mn-cs"/>
                        </a:rPr>
                        <a:t>330.000.000</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600"/>
                        </a:spcAft>
                      </a:pPr>
                      <a:r>
                        <a:rPr lang="fa-IR" sz="1600" b="1" dirty="0" smtClean="0">
                          <a:effectLst/>
                          <a:latin typeface="B Mitra" panose="00000400000000000000" pitchFamily="2" charset="-78"/>
                          <a:ea typeface="Calibri" panose="020F0502020204030204" pitchFamily="34" charset="0"/>
                          <a:cs typeface="+mn-cs"/>
                        </a:rPr>
                        <a:t>27.500.000</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4961768"/>
              </p:ext>
            </p:extLst>
          </p:nvPr>
        </p:nvGraphicFramePr>
        <p:xfrm>
          <a:off x="457203" y="2780927"/>
          <a:ext cx="8363269" cy="3291896"/>
        </p:xfrm>
        <a:graphic>
          <a:graphicData uri="http://schemas.openxmlformats.org/drawingml/2006/table">
            <a:tbl>
              <a:tblPr rtl="1" firstRow="1" firstCol="1" bandRow="1"/>
              <a:tblGrid>
                <a:gridCol w="946531">
                  <a:extLst>
                    <a:ext uri="{9D8B030D-6E8A-4147-A177-3AD203B41FA5}">
                      <a16:colId xmlns:a16="http://schemas.microsoft.com/office/drawing/2014/main" val="20000"/>
                    </a:ext>
                  </a:extLst>
                </a:gridCol>
                <a:gridCol w="6208527">
                  <a:extLst>
                    <a:ext uri="{9D8B030D-6E8A-4147-A177-3AD203B41FA5}">
                      <a16:colId xmlns:a16="http://schemas.microsoft.com/office/drawing/2014/main" val="20001"/>
                    </a:ext>
                  </a:extLst>
                </a:gridCol>
                <a:gridCol w="1208211">
                  <a:extLst>
                    <a:ext uri="{9D8B030D-6E8A-4147-A177-3AD203B41FA5}">
                      <a16:colId xmlns:a16="http://schemas.microsoft.com/office/drawing/2014/main" val="20002"/>
                    </a:ext>
                  </a:extLst>
                </a:gridCol>
              </a:tblGrid>
              <a:tr h="267136">
                <a:tc>
                  <a:txBody>
                    <a:bodyPr/>
                    <a:lstStyle/>
                    <a:p>
                      <a:pPr algn="ctr" rtl="1">
                        <a:lnSpc>
                          <a:spcPct val="115000"/>
                        </a:lnSpc>
                        <a:spcAft>
                          <a:spcPts val="600"/>
                        </a:spcAft>
                      </a:pPr>
                      <a:r>
                        <a:rPr lang="ar-SA" sz="1600" b="1" dirty="0">
                          <a:effectLst/>
                          <a:latin typeface="B Mitra" panose="00000400000000000000" pitchFamily="2" charset="-78"/>
                          <a:ea typeface="Calibri" panose="020F0502020204030204" pitchFamily="34" charset="0"/>
                          <a:cs typeface="+mn-cs"/>
                        </a:rPr>
                        <a:t>ردیف</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600"/>
                        </a:spcAft>
                      </a:pPr>
                      <a:r>
                        <a:rPr lang="ar-SA" sz="1600" b="1" dirty="0">
                          <a:effectLst/>
                          <a:latin typeface="B Mitra" panose="00000400000000000000" pitchFamily="2" charset="-78"/>
                          <a:ea typeface="Calibri" panose="020F0502020204030204" pitchFamily="34" charset="0"/>
                          <a:cs typeface="+mn-cs"/>
                        </a:rPr>
                        <a:t>شرح</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600"/>
                        </a:spcAft>
                      </a:pPr>
                      <a:r>
                        <a:rPr lang="ar-SA" sz="1600" b="1">
                          <a:effectLst/>
                          <a:latin typeface="B Mitra" panose="00000400000000000000" pitchFamily="2" charset="-78"/>
                          <a:ea typeface="Calibri" panose="020F0502020204030204" pitchFamily="34" charset="0"/>
                          <a:cs typeface="+mn-cs"/>
                        </a:rPr>
                        <a:t>درصد</a:t>
                      </a:r>
                      <a:endParaRPr lang="en-US" sz="1600" b="1">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4297">
                <a:tc>
                  <a:txBody>
                    <a:bodyPr/>
                    <a:lstStyle/>
                    <a:p>
                      <a:pPr algn="ctr" rtl="1">
                        <a:lnSpc>
                          <a:spcPct val="150000"/>
                        </a:lnSpc>
                        <a:spcAft>
                          <a:spcPts val="600"/>
                        </a:spcAft>
                      </a:pPr>
                      <a:r>
                        <a:rPr lang="ar-SA" sz="1600" b="1" dirty="0">
                          <a:effectLst/>
                          <a:latin typeface="B Mitra" panose="00000400000000000000" pitchFamily="2" charset="-78"/>
                          <a:ea typeface="Calibri" panose="020F0502020204030204" pitchFamily="34" charset="0"/>
                          <a:cs typeface="+mn-cs"/>
                        </a:rPr>
                        <a:t>1</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fa-IR" sz="1600" b="1" dirty="0" smtClean="0">
                          <a:effectLst/>
                          <a:latin typeface="B Mitra" panose="00000400000000000000" pitchFamily="2" charset="-78"/>
                          <a:ea typeface="Calibri" panose="020F0502020204030204" pitchFamily="34" charset="0"/>
                          <a:cs typeface="+mn-cs"/>
                        </a:rPr>
                        <a:t>حقوق از مبلغ معافیت مالیاتی تا 1.5 برابر </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fa-IR" sz="1600" b="1" dirty="0" smtClean="0">
                          <a:effectLst/>
                          <a:latin typeface="B Mitra" panose="00000400000000000000" pitchFamily="2" charset="-78"/>
                          <a:ea typeface="Calibri" panose="020F0502020204030204" pitchFamily="34" charset="0"/>
                          <a:cs typeface="+mn-cs"/>
                        </a:rPr>
                        <a:t>10%</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4297">
                <a:tc>
                  <a:txBody>
                    <a:bodyPr/>
                    <a:lstStyle/>
                    <a:p>
                      <a:pPr algn="ctr" rtl="1">
                        <a:lnSpc>
                          <a:spcPct val="150000"/>
                        </a:lnSpc>
                        <a:spcAft>
                          <a:spcPts val="600"/>
                        </a:spcAft>
                      </a:pPr>
                      <a:r>
                        <a:rPr lang="fa-IR" sz="1600" b="1" dirty="0" smtClean="0">
                          <a:effectLst/>
                          <a:latin typeface="Calibri" panose="020F0502020204030204" pitchFamily="34" charset="0"/>
                          <a:ea typeface="Times New Roman" panose="02020603050405020304" pitchFamily="18" charset="0"/>
                          <a:cs typeface="+mn-cs"/>
                        </a:rPr>
                        <a:t>2</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ar-SA" sz="1600" b="1" dirty="0" smtClean="0">
                          <a:effectLst/>
                          <a:latin typeface="B Mitra" panose="00000400000000000000" pitchFamily="2" charset="-78"/>
                          <a:ea typeface="Calibri" panose="020F0502020204030204" pitchFamily="34" charset="0"/>
                          <a:cs typeface="+mn-cs"/>
                        </a:rPr>
                        <a:t>حقوق از </a:t>
                      </a:r>
                      <a:r>
                        <a:rPr lang="fa-IR" sz="1600" b="1" dirty="0" smtClean="0">
                          <a:effectLst/>
                          <a:latin typeface="B Mitra" panose="00000400000000000000" pitchFamily="2" charset="-78"/>
                          <a:ea typeface="Calibri" panose="020F0502020204030204" pitchFamily="34" charset="0"/>
                          <a:cs typeface="+mn-cs"/>
                        </a:rPr>
                        <a:t>1.5 تا 2.5 برابر</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fa-IR" sz="1600" b="1" dirty="0" smtClean="0">
                          <a:effectLst/>
                          <a:latin typeface="Calibri" panose="020F0502020204030204" pitchFamily="34" charset="0"/>
                          <a:ea typeface="Times New Roman" panose="02020603050405020304" pitchFamily="18" charset="0"/>
                          <a:cs typeface="+mn-cs"/>
                        </a:rPr>
                        <a:t>15%</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739538"/>
                  </a:ext>
                </a:extLst>
              </a:tr>
              <a:tr h="769466">
                <a:tc>
                  <a:txBody>
                    <a:bodyPr/>
                    <a:lstStyle/>
                    <a:p>
                      <a:pPr algn="ctr" rtl="1">
                        <a:lnSpc>
                          <a:spcPct val="150000"/>
                        </a:lnSpc>
                        <a:spcAft>
                          <a:spcPts val="600"/>
                        </a:spcAft>
                      </a:pPr>
                      <a:r>
                        <a:rPr lang="fa-IR" sz="1600" b="1" dirty="0" smtClean="0">
                          <a:effectLst/>
                          <a:latin typeface="Calibri" panose="020F0502020204030204" pitchFamily="34" charset="0"/>
                          <a:ea typeface="Times New Roman" panose="02020603050405020304" pitchFamily="18" charset="0"/>
                          <a:cs typeface="+mn-cs"/>
                        </a:rPr>
                        <a:t>3</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685800" rtl="1" eaLnBrk="1" fontAlgn="auto" latinLnBrk="0" hangingPunct="1">
                        <a:lnSpc>
                          <a:spcPct val="150000"/>
                        </a:lnSpc>
                        <a:spcBef>
                          <a:spcPts val="0"/>
                        </a:spcBef>
                        <a:spcAft>
                          <a:spcPts val="600"/>
                        </a:spcAft>
                        <a:buClrTx/>
                        <a:buSzTx/>
                        <a:buFontTx/>
                        <a:buNone/>
                        <a:tabLst/>
                        <a:defRPr/>
                      </a:pPr>
                      <a:r>
                        <a:rPr lang="ar-SA" sz="1600" b="1" dirty="0" smtClean="0">
                          <a:effectLst/>
                          <a:latin typeface="B Mitra" panose="00000400000000000000" pitchFamily="2" charset="-78"/>
                          <a:ea typeface="Calibri" panose="020F0502020204030204" pitchFamily="34" charset="0"/>
                          <a:cs typeface="+mn-cs"/>
                        </a:rPr>
                        <a:t>حقوق از </a:t>
                      </a:r>
                      <a:r>
                        <a:rPr lang="fa-IR" sz="1600" b="1" dirty="0" smtClean="0">
                          <a:effectLst/>
                          <a:latin typeface="B Mitra" panose="00000400000000000000" pitchFamily="2" charset="-78"/>
                          <a:ea typeface="Calibri" panose="020F0502020204030204" pitchFamily="34" charset="0"/>
                          <a:cs typeface="+mn-cs"/>
                        </a:rPr>
                        <a:t>2.5 تا 4برابر</a:t>
                      </a:r>
                      <a:endParaRPr lang="en-US" sz="1600" b="1" dirty="0" smtClean="0">
                        <a:effectLst/>
                        <a:latin typeface="Calibri" panose="020F0502020204030204" pitchFamily="34" charset="0"/>
                        <a:ea typeface="Times New Roman" panose="02020603050405020304" pitchFamily="18" charset="0"/>
                        <a:cs typeface="+mn-cs"/>
                      </a:endParaRPr>
                    </a:p>
                    <a:p>
                      <a:pPr algn="r" rtl="1">
                        <a:lnSpc>
                          <a:spcPct val="150000"/>
                        </a:lnSpc>
                        <a:spcAft>
                          <a:spcPts val="600"/>
                        </a:spcAft>
                      </a:pP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fa-IR" sz="1600" b="1" dirty="0" smtClean="0">
                          <a:effectLst/>
                          <a:latin typeface="Calibri" panose="020F0502020204030204" pitchFamily="34" charset="0"/>
                          <a:ea typeface="Times New Roman" panose="02020603050405020304" pitchFamily="18" charset="0"/>
                          <a:cs typeface="+mn-cs"/>
                        </a:rPr>
                        <a:t>20%</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068497"/>
                  </a:ext>
                </a:extLst>
              </a:tr>
              <a:tr h="527583">
                <a:tc>
                  <a:txBody>
                    <a:bodyPr/>
                    <a:lstStyle/>
                    <a:p>
                      <a:pPr algn="ctr" rtl="1">
                        <a:lnSpc>
                          <a:spcPct val="150000"/>
                        </a:lnSpc>
                        <a:spcAft>
                          <a:spcPts val="600"/>
                        </a:spcAft>
                      </a:pPr>
                      <a:r>
                        <a:rPr lang="fa-IR" sz="1600" b="1" dirty="0" smtClean="0">
                          <a:effectLst/>
                          <a:latin typeface="Calibri" panose="020F0502020204030204" pitchFamily="34" charset="0"/>
                          <a:ea typeface="Times New Roman" panose="02020603050405020304" pitchFamily="18" charset="0"/>
                          <a:cs typeface="+mn-cs"/>
                        </a:rPr>
                        <a:t>4</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ar-SA" sz="1600" b="1" dirty="0" smtClean="0">
                          <a:effectLst/>
                          <a:latin typeface="B Mitra" panose="00000400000000000000" pitchFamily="2" charset="-78"/>
                          <a:ea typeface="Calibri" panose="020F0502020204030204" pitchFamily="34" charset="0"/>
                          <a:cs typeface="+mn-cs"/>
                        </a:rPr>
                        <a:t>حقوق از </a:t>
                      </a:r>
                      <a:r>
                        <a:rPr lang="fa-IR" sz="1600" b="1" dirty="0" smtClean="0">
                          <a:effectLst/>
                          <a:latin typeface="B Mitra" panose="00000400000000000000" pitchFamily="2" charset="-78"/>
                          <a:ea typeface="Calibri" panose="020F0502020204030204" pitchFamily="34" charset="0"/>
                          <a:cs typeface="+mn-cs"/>
                        </a:rPr>
                        <a:t>4 تا 6 برابر</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fa-IR" sz="1600" b="1" dirty="0" smtClean="0">
                          <a:effectLst/>
                          <a:latin typeface="B Mitra" panose="00000400000000000000" pitchFamily="2" charset="-78"/>
                          <a:ea typeface="Calibri" panose="020F0502020204030204" pitchFamily="34" charset="0"/>
                          <a:cs typeface="+mn-cs"/>
                        </a:rPr>
                        <a:t>25%</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7583">
                <a:tc>
                  <a:txBody>
                    <a:bodyPr/>
                    <a:lstStyle/>
                    <a:p>
                      <a:pPr algn="ctr" rtl="1">
                        <a:lnSpc>
                          <a:spcPct val="150000"/>
                        </a:lnSpc>
                        <a:spcAft>
                          <a:spcPts val="600"/>
                        </a:spcAft>
                      </a:pPr>
                      <a:r>
                        <a:rPr lang="fa-IR" sz="1600" b="1" dirty="0" smtClean="0">
                          <a:effectLst/>
                          <a:latin typeface="Calibri" panose="020F0502020204030204" pitchFamily="34" charset="0"/>
                          <a:ea typeface="Times New Roman" panose="02020603050405020304" pitchFamily="18" charset="0"/>
                          <a:cs typeface="+mn-cs"/>
                        </a:rPr>
                        <a:t>5</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ar-SA" sz="1600" b="1" dirty="0">
                          <a:effectLst/>
                          <a:latin typeface="B Mitra" panose="00000400000000000000" pitchFamily="2" charset="-78"/>
                          <a:ea typeface="Calibri" panose="020F0502020204030204" pitchFamily="34" charset="0"/>
                          <a:cs typeface="+mn-cs"/>
                        </a:rPr>
                        <a:t>حقوق از </a:t>
                      </a:r>
                      <a:r>
                        <a:rPr lang="fa-IR" sz="1600" b="1" dirty="0" smtClean="0">
                          <a:effectLst/>
                          <a:latin typeface="B Mitra" panose="00000400000000000000" pitchFamily="2" charset="-78"/>
                          <a:ea typeface="Calibri" panose="020F0502020204030204" pitchFamily="34" charset="0"/>
                          <a:cs typeface="+mn-cs"/>
                        </a:rPr>
                        <a:t>6</a:t>
                      </a:r>
                      <a:r>
                        <a:rPr lang="ar-SA" sz="1600" b="1" dirty="0" smtClean="0">
                          <a:effectLst/>
                          <a:latin typeface="B Mitra" panose="00000400000000000000" pitchFamily="2" charset="-78"/>
                          <a:ea typeface="Calibri" panose="020F0502020204030204" pitchFamily="34" charset="0"/>
                          <a:cs typeface="+mn-cs"/>
                        </a:rPr>
                        <a:t>برابر </a:t>
                      </a:r>
                      <a:r>
                        <a:rPr lang="ar-SA" sz="1600" b="1" dirty="0">
                          <a:effectLst/>
                          <a:latin typeface="B Mitra" panose="00000400000000000000" pitchFamily="2" charset="-78"/>
                          <a:ea typeface="Calibri" panose="020F0502020204030204" pitchFamily="34" charset="0"/>
                          <a:cs typeface="+mn-cs"/>
                        </a:rPr>
                        <a:t>مبلغ معافیت و بیشتر </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600"/>
                        </a:spcAft>
                      </a:pPr>
                      <a:r>
                        <a:rPr lang="fa-IR" sz="1600" b="1" dirty="0" smtClean="0">
                          <a:effectLst/>
                          <a:latin typeface="B Mitra" panose="00000400000000000000" pitchFamily="2" charset="-78"/>
                          <a:ea typeface="Calibri" panose="020F0502020204030204" pitchFamily="34" charset="0"/>
                          <a:cs typeface="+mn-cs"/>
                        </a:rPr>
                        <a:t>35%</a:t>
                      </a:r>
                      <a:endParaRPr lang="en-US" sz="1600" b="1" dirty="0">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6797791"/>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395536" y="332656"/>
                <a:ext cx="8732869" cy="2784160"/>
              </a:xfrm>
              <a:prstGeom prst="rect">
                <a:avLst/>
              </a:prstGeom>
            </p:spPr>
            <p:txBody>
              <a:bodyPr wrap="square">
                <a:spAutoFit/>
              </a:bodyPr>
              <a:lstStyle/>
              <a:p>
                <a:pPr>
                  <a:lnSpc>
                    <a:spcPct val="150000"/>
                  </a:lnSpc>
                </a:pPr>
                <a:r>
                  <a:rPr lang="fa-IR" sz="5400" b="1" dirty="0">
                    <a:ln w="3175">
                      <a:solidFill>
                        <a:schemeClr val="bg1"/>
                      </a:solidFill>
                    </a:ln>
                    <a:latin typeface="+mj-lt"/>
                    <a:ea typeface="+mj-ea"/>
                    <a:cs typeface="2  Titr" pitchFamily="2" charset="-78"/>
                  </a:rPr>
                  <a:t>نحوه محاسبه مالیات حقوق کارگران </a:t>
                </a:r>
                <a:endParaRPr lang="en-US" sz="5400" b="1" dirty="0">
                  <a:ln w="3175">
                    <a:solidFill>
                      <a:schemeClr val="bg1"/>
                    </a:solidFill>
                  </a:ln>
                  <a:latin typeface="+mj-lt"/>
                  <a:ea typeface="+mj-ea"/>
                  <a:cs typeface="2  Titr" pitchFamily="2" charset="-78"/>
                </a:endParaRPr>
              </a:p>
              <a:p>
                <a:pPr marL="90170" algn="l">
                  <a:lnSpc>
                    <a:spcPct val="150000"/>
                  </a:lnSpc>
                </a:pPr>
                <a:r>
                  <a:rPr lang="fa-IR" sz="1500" b="1" dirty="0">
                    <a:solidFill>
                      <a:srgbClr val="000000"/>
                    </a:solidFill>
                    <a:latin typeface="Tahoma" panose="020B0604030504040204" pitchFamily="34" charset="0"/>
                    <a:ea typeface="Times New Roman" panose="02020603050405020304" pitchFamily="18" charset="0"/>
                  </a:rPr>
                  <a:t>حقوق مشمول مالیات = [ (</a:t>
                </a:r>
                <a14:m>
                  <m:oMath xmlns:m="http://schemas.openxmlformats.org/officeDocument/2006/math">
                    <m:f>
                      <m:fPr>
                        <m:ctrlPr>
                          <a:rPr lang="fa-IR" sz="1500" b="1" i="1">
                            <a:solidFill>
                              <a:srgbClr val="000000"/>
                            </a:solidFill>
                            <a:latin typeface="Cambria Math" panose="02040503050406030204" pitchFamily="18" charset="0"/>
                          </a:rPr>
                        </m:ctrlPr>
                      </m:fPr>
                      <m:num>
                        <m:r>
                          <m:rPr>
                            <m:nor/>
                          </m:rPr>
                          <a:rPr lang="fa-IR" sz="1500" b="1" dirty="0">
                            <a:latin typeface="Calibri" panose="020F0502020204030204" pitchFamily="34" charset="0"/>
                            <a:ea typeface="Times New Roman" panose="02020603050405020304" pitchFamily="18" charset="0"/>
                          </a:rPr>
                          <m:t>2</m:t>
                        </m:r>
                      </m:num>
                      <m:den>
                        <m:r>
                          <m:rPr>
                            <m:nor/>
                          </m:rPr>
                          <a:rPr lang="fa-IR" sz="1500" b="1" dirty="0">
                            <a:latin typeface="Calibri" panose="020F0502020204030204" pitchFamily="34" charset="0"/>
                            <a:ea typeface="Times New Roman" panose="02020603050405020304" pitchFamily="18" charset="0"/>
                          </a:rPr>
                          <m:t>7</m:t>
                        </m:r>
                      </m:den>
                    </m:f>
                  </m:oMath>
                </a14:m>
                <a:r>
                  <a:rPr lang="fa-IR" sz="1500" b="1" dirty="0">
                    <a:solidFill>
                      <a:srgbClr val="000000"/>
                    </a:solidFill>
                    <a:latin typeface="Tahoma" panose="020B0604030504040204" pitchFamily="34" charset="0"/>
                    <a:ea typeface="Times New Roman" panose="02020603050405020304" pitchFamily="18" charset="0"/>
                  </a:rPr>
                  <a:t>× حق بیمه سهم کارگر) + معافیت مالیاتی حقوق] - جمع حقوق و مزایای مشمول مالیات</a:t>
                </a:r>
                <a:endParaRPr lang="en-US" sz="1500" b="1" dirty="0">
                  <a:latin typeface="Calibri" panose="020F0502020204030204" pitchFamily="34" charset="0"/>
                  <a:ea typeface="Calibri" panose="020F0502020204030204" pitchFamily="34" charset="0"/>
                </a:endParaRPr>
              </a:p>
              <a:p>
                <a:pPr marL="90170" algn="l">
                  <a:lnSpc>
                    <a:spcPct val="200000"/>
                  </a:lnSpc>
                </a:pPr>
                <a:r>
                  <a:rPr lang="fa-IR" sz="1500" b="1" dirty="0">
                    <a:solidFill>
                      <a:srgbClr val="000000"/>
                    </a:solidFill>
                    <a:latin typeface="Tahoma" panose="020B0604030504040204" pitchFamily="34" charset="0"/>
                    <a:ea typeface="Times New Roman" panose="02020603050405020304" pitchFamily="18" charset="0"/>
                  </a:rPr>
                  <a:t>مالیات حقوق و دستمزد = نرخ مالیات × حقوق مشمول مالیات</a:t>
                </a:r>
                <a:endParaRPr lang="en-US" sz="1500" b="1" dirty="0">
                  <a:latin typeface="Calibri" panose="020F0502020204030204" pitchFamily="34" charset="0"/>
                  <a:ea typeface="Calibri" panose="020F0502020204030204" pitchFamily="34" charset="0"/>
                </a:endParaRPr>
              </a:p>
              <a:p>
                <a:pPr marR="275590">
                  <a:lnSpc>
                    <a:spcPct val="150000"/>
                  </a:lnSpc>
                </a:pPr>
                <a:r>
                  <a:rPr lang="fa-IR" b="1" dirty="0">
                    <a:latin typeface="Calibri" panose="020F0502020204030204" pitchFamily="34" charset="0"/>
                    <a:ea typeface="Times New Roman" panose="02020603050405020304" pitchFamily="18" charset="0"/>
                    <a:cs typeface="2  Koodak" panose="00000700000000000000" pitchFamily="2" charset="-78"/>
                  </a:rPr>
                  <a:t> </a:t>
                </a:r>
                <a:endParaRPr lang="en-US" dirty="0">
                  <a:latin typeface="Calibri" panose="020F0502020204030204" pitchFamily="34" charset="0"/>
                  <a:ea typeface="Times New Roman" panose="02020603050405020304" pitchFamily="18" charset="0"/>
                  <a:cs typeface="2  Koodak" panose="00000700000000000000" pitchFamily="2" charset="-78"/>
                </a:endParaRPr>
              </a:p>
            </p:txBody>
          </p:sp>
        </mc:Choice>
        <mc:Fallback xmlns="">
          <p:sp>
            <p:nvSpPr>
              <p:cNvPr id="5" name="Rectangle 4"/>
              <p:cNvSpPr>
                <a:spLocks noRot="1" noChangeAspect="1" noMove="1" noResize="1" noEditPoints="1" noAdjustHandles="1" noChangeArrowheads="1" noChangeShapeType="1" noTextEdit="1"/>
              </p:cNvSpPr>
              <p:nvPr/>
            </p:nvSpPr>
            <p:spPr>
              <a:xfrm>
                <a:off x="395536" y="332656"/>
                <a:ext cx="8732869" cy="2784160"/>
              </a:xfrm>
              <a:prstGeom prst="rect">
                <a:avLst/>
              </a:prstGeom>
              <a:blipFill>
                <a:blip r:embed="rId3"/>
                <a:stretch>
                  <a:fillRect l="-279" r="-559" b="-1535"/>
                </a:stretch>
              </a:blipFill>
            </p:spPr>
            <p:txBody>
              <a:bodyPr/>
              <a:lstStyle/>
              <a:p>
                <a:r>
                  <a:rPr lang="en-US">
                    <a:noFill/>
                  </a:rPr>
                  <a:t> </a:t>
                </a:r>
              </a:p>
            </p:txBody>
          </p:sp>
        </mc:Fallback>
      </mc:AlternateContent>
      <p:sp>
        <p:nvSpPr>
          <p:cNvPr id="7" name="Rectangle 1"/>
          <p:cNvSpPr>
            <a:spLocks noChangeArrowheads="1"/>
          </p:cNvSpPr>
          <p:nvPr/>
        </p:nvSpPr>
        <p:spPr bwMode="auto">
          <a:xfrm>
            <a:off x="729036" y="2894166"/>
            <a:ext cx="830179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fa-IR" sz="1400" b="1" dirty="0">
              <a:latin typeface="Calibri" panose="020F0502020204030204" pitchFamily="34" charset="0"/>
              <a:ea typeface="Times New Roman" panose="02020603050405020304" pitchFamily="18" charset="0"/>
            </a:endParaRPr>
          </a:p>
          <a:p>
            <a:pPr eaLnBrk="0" fontAlgn="base" hangingPunct="0">
              <a:spcBef>
                <a:spcPct val="0"/>
              </a:spcBef>
              <a:spcAft>
                <a:spcPct val="0"/>
              </a:spcAft>
            </a:pPr>
            <a:endParaRPr lang="fa-IR" sz="1400" b="1" dirty="0">
              <a:latin typeface="Calibri" panose="020F0502020204030204" pitchFamily="34" charset="0"/>
              <a:ea typeface="Times New Roman" panose="02020603050405020304" pitchFamily="18" charset="0"/>
            </a:endParaRPr>
          </a:p>
          <a:p>
            <a:pPr eaLnBrk="0" fontAlgn="base" hangingPunct="0">
              <a:spcBef>
                <a:spcPct val="0"/>
              </a:spcBef>
              <a:spcAft>
                <a:spcPct val="0"/>
              </a:spcAft>
            </a:pPr>
            <a:endParaRPr lang="fa-IR" sz="1400" b="1" dirty="0">
              <a:latin typeface="Calibri" panose="020F0502020204030204" pitchFamily="34" charset="0"/>
              <a:ea typeface="Times New Roman" panose="02020603050405020304" pitchFamily="18" charset="0"/>
            </a:endParaRPr>
          </a:p>
          <a:p>
            <a:pPr eaLnBrk="0" fontAlgn="base" hangingPunct="0">
              <a:spcBef>
                <a:spcPct val="0"/>
              </a:spcBef>
              <a:spcAft>
                <a:spcPct val="0"/>
              </a:spcAft>
            </a:pPr>
            <a:r>
              <a:rPr lang="fa-IR" b="1" dirty="0">
                <a:latin typeface="Calibri" panose="020F0502020204030204" pitchFamily="34" charset="0"/>
                <a:ea typeface="Times New Roman" panose="02020603050405020304" pitchFamily="18" charset="0"/>
              </a:rPr>
              <a:t>صدور سند حسابداری مربوط به مالیات حقوق و دستمزد( با صرف نظر از سایر کسور حقوق):</a:t>
            </a:r>
            <a:endParaRPr lang="en-US" b="1" dirty="0"/>
          </a:p>
        </p:txBody>
      </p:sp>
      <p:sp>
        <p:nvSpPr>
          <p:cNvPr id="2" name="Rectangle 1"/>
          <p:cNvSpPr/>
          <p:nvPr/>
        </p:nvSpPr>
        <p:spPr>
          <a:xfrm>
            <a:off x="2086406" y="4005064"/>
            <a:ext cx="6750497" cy="2031325"/>
          </a:xfrm>
          <a:prstGeom prst="rect">
            <a:avLst/>
          </a:prstGeom>
        </p:spPr>
        <p:txBody>
          <a:bodyPr wrap="square">
            <a:spAutoFit/>
          </a:bodyPr>
          <a:lstStyle/>
          <a:p>
            <a:r>
              <a:rPr lang="fa-IR" b="1" dirty="0"/>
              <a:t>هزینه حقوق ودستمزد-حقوق ومزایا                               ***</a:t>
            </a:r>
          </a:p>
          <a:p>
            <a:r>
              <a:rPr lang="fa-IR" b="1" dirty="0"/>
              <a:t>هزینه حقوق ودستمزد-بیمه سهم </a:t>
            </a:r>
            <a:r>
              <a:rPr lang="fa-IR" b="1" dirty="0" smtClean="0"/>
              <a:t>کارفرما                         ***</a:t>
            </a:r>
            <a:endParaRPr lang="fa-IR" sz="1600" dirty="0"/>
          </a:p>
          <a:p>
            <a:endParaRPr lang="fa-IR" b="1" dirty="0"/>
          </a:p>
          <a:p>
            <a:r>
              <a:rPr lang="fa-IR" b="1" dirty="0"/>
              <a:t>                  سایر حسابهای پرداختنی-سازمان تامین اجتماعی                    ***  </a:t>
            </a:r>
            <a:r>
              <a:rPr lang="fa-IR" b="1" dirty="0" smtClean="0"/>
              <a:t>           </a:t>
            </a:r>
            <a:endParaRPr lang="fa-IR" b="1" dirty="0"/>
          </a:p>
          <a:p>
            <a:r>
              <a:rPr lang="fa-IR" b="1" dirty="0"/>
              <a:t>                  سایر حساب های پرداختنی-حقوق </a:t>
            </a:r>
            <a:r>
              <a:rPr lang="fa-IR" b="1" dirty="0" smtClean="0"/>
              <a:t>پرداختنی                          ***</a:t>
            </a:r>
          </a:p>
          <a:p>
            <a:r>
              <a:rPr lang="fa-IR" b="1" dirty="0" smtClean="0"/>
              <a:t>                  </a:t>
            </a:r>
            <a:r>
              <a:rPr lang="fa-IR" b="1" dirty="0" smtClean="0">
                <a:solidFill>
                  <a:srgbClr val="FF0000"/>
                </a:solidFill>
              </a:rPr>
              <a:t>سایر حساب های پرداختنی –اداره امور مالیاتی                      ***</a:t>
            </a:r>
          </a:p>
          <a:p>
            <a:r>
              <a:rPr lang="fa-IR" b="1" dirty="0" smtClean="0"/>
              <a:t>ثبت </a:t>
            </a:r>
            <a:r>
              <a:rPr lang="fa-IR" b="1" dirty="0"/>
              <a:t>بابت </a:t>
            </a:r>
            <a:r>
              <a:rPr lang="fa-IR" b="1" dirty="0" smtClean="0"/>
              <a:t>هزینه حقوق ودستمزد،بیمه و مالیات ماه </a:t>
            </a:r>
            <a:r>
              <a:rPr lang="fa-IR" b="1" dirty="0"/>
              <a:t>........</a:t>
            </a:r>
          </a:p>
        </p:txBody>
      </p:sp>
    </p:spTree>
    <p:extLst>
      <p:ext uri="{BB962C8B-B14F-4D97-AF65-F5344CB8AC3E}">
        <p14:creationId xmlns:p14="http://schemas.microsoft.com/office/powerpoint/2010/main" val="2689265104"/>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 y="476672"/>
            <a:ext cx="9144000" cy="5184576"/>
          </a:xfrm>
        </p:spPr>
        <p:txBody>
          <a:bodyPr>
            <a:normAutofit fontScale="90000"/>
          </a:bodyPr>
          <a:lstStyle/>
          <a:p>
            <a:pPr algn="r" rtl="1"/>
            <a:r>
              <a:rPr lang="fa-IR" sz="4400" b="1" dirty="0" smtClean="0">
                <a:solidFill>
                  <a:srgbClr val="002060"/>
                </a:solidFill>
                <a:latin typeface="Aldhabi" panose="01000000000000000000" pitchFamily="2" charset="-78"/>
                <a:cs typeface="Aldhabi" panose="01000000000000000000" pitchFamily="2" charset="-78"/>
              </a:rPr>
              <a:t>وظایف شرکت ها در قبال سازمان تامین اجتماعی </a:t>
            </a:r>
            <a:r>
              <a:rPr lang="fa-IR" dirty="0" smtClean="0"/>
              <a:t/>
            </a:r>
            <a:br>
              <a:rPr lang="fa-IR" dirty="0" smtClean="0"/>
            </a:br>
            <a:r>
              <a:rPr lang="fa-IR" sz="2000" b="1" dirty="0" smtClean="0">
                <a:cs typeface="+mn-cs"/>
              </a:rPr>
              <a:t>هرشرکت تازه تاسیس باید نزد سازمان تامین اجتماعی تشکیل پرونده داده وکد کارگاه دریافت نماید تا بتواند براساس کد کارگاهی دریافتی،کارکانان خودرا نزد سازمان تامین اجتماعی ثبت نام وبیمه نماید برای این کار باید موارد زیر را انجام دهد</a:t>
            </a:r>
            <a:br>
              <a:rPr lang="fa-IR" sz="2000" b="1" dirty="0" smtClean="0">
                <a:cs typeface="+mn-cs"/>
              </a:rPr>
            </a:br>
            <a:r>
              <a:rPr lang="fa-IR" sz="2200" b="1" dirty="0" smtClean="0">
                <a:solidFill>
                  <a:srgbClr val="002060"/>
                </a:solidFill>
                <a:latin typeface="2  Nazanin"/>
                <a:cs typeface="+mn-cs"/>
              </a:rPr>
              <a:t>1)تشکیل پرونده بیمه ای واخذ شماره  کار گاه</a:t>
            </a:r>
            <a:r>
              <a:rPr lang="fa-IR" sz="2000" b="1" dirty="0" smtClean="0">
                <a:cs typeface="+mn-cs"/>
              </a:rPr>
              <a:t/>
            </a:r>
            <a:br>
              <a:rPr lang="fa-IR" sz="2000" b="1" dirty="0" smtClean="0">
                <a:cs typeface="+mn-cs"/>
              </a:rPr>
            </a:br>
            <a:r>
              <a:rPr lang="fa-IR" sz="2000" b="1" dirty="0" smtClean="0">
                <a:cs typeface="+mn-cs"/>
              </a:rPr>
              <a:t>کارفرمایان باید ظرف مدت </a:t>
            </a:r>
            <a:r>
              <a:rPr lang="fa-IR" sz="2000" b="1" u="sng" dirty="0" smtClean="0">
                <a:cs typeface="+mn-cs"/>
              </a:rPr>
              <a:t>15 روز </a:t>
            </a:r>
            <a:r>
              <a:rPr lang="fa-IR" sz="2000" b="1" dirty="0" smtClean="0">
                <a:cs typeface="+mn-cs"/>
              </a:rPr>
              <a:t>از تاریخ تاسیس به منظور بیمه کردن کارکنان خود به نزدیکترین شعبه تامین اجتماعی واقع در محدوده عملکرد کارگاه مراجعه و با ارائه مدارک کد کارگاه دریافت نماید</a:t>
            </a:r>
            <a:br>
              <a:rPr lang="fa-IR" sz="2000" b="1" dirty="0" smtClean="0">
                <a:cs typeface="+mn-cs"/>
              </a:rPr>
            </a:br>
            <a:r>
              <a:rPr lang="fa-IR" sz="2000" b="1" dirty="0" smtClean="0">
                <a:solidFill>
                  <a:srgbClr val="002060"/>
                </a:solidFill>
                <a:cs typeface="+mn-cs"/>
              </a:rPr>
              <a:t>2)نام نویسی کارکنان ودریافت شماره بیمه آنها</a:t>
            </a:r>
            <a:r>
              <a:rPr lang="fa-IR" sz="1800" b="1" dirty="0" smtClean="0">
                <a:cs typeface="+mn-cs"/>
              </a:rPr>
              <a:t/>
            </a:r>
            <a:br>
              <a:rPr lang="fa-IR" sz="1800" b="1" dirty="0" smtClean="0">
                <a:cs typeface="+mn-cs"/>
              </a:rPr>
            </a:br>
            <a:r>
              <a:rPr lang="fa-IR" sz="2000" b="1" dirty="0" smtClean="0">
                <a:cs typeface="+mn-cs"/>
              </a:rPr>
              <a:t>اگر شخصی برای اولین بار قصد بیمه شدن را داشته باشد کارفرما باید با مراجعه به سازمان تامین اجتماعی  وپر نمودن فرم مخصوص نام نویسی وارائه مدارک خواسته شده به نام نویسی کارکنان بیمه نشده اقدام و شماره بیمه آنها را درج درلیست بیمه ارسالی خود درج کند</a:t>
            </a:r>
            <a:br>
              <a:rPr lang="fa-IR" sz="2000" b="1" dirty="0" smtClean="0">
                <a:cs typeface="+mn-cs"/>
              </a:rPr>
            </a:br>
            <a:r>
              <a:rPr lang="fa-IR" sz="2000" b="1" dirty="0" smtClean="0">
                <a:solidFill>
                  <a:srgbClr val="002060"/>
                </a:solidFill>
                <a:cs typeface="+mn-cs"/>
              </a:rPr>
              <a:t>3)تهیه لیست بیمه</a:t>
            </a:r>
            <a:r>
              <a:rPr lang="fa-IR" sz="1800" b="1" dirty="0" smtClean="0">
                <a:cs typeface="+mn-cs"/>
              </a:rPr>
              <a:t/>
            </a:r>
            <a:br>
              <a:rPr lang="fa-IR" sz="1800" b="1" dirty="0" smtClean="0">
                <a:cs typeface="+mn-cs"/>
              </a:rPr>
            </a:br>
            <a:r>
              <a:rPr lang="fa-IR" sz="2000" b="1" dirty="0" smtClean="0">
                <a:cs typeface="+mn-cs"/>
              </a:rPr>
              <a:t>حسابدارن برای اینکه بیمه کارکنان شرکت را به سازمان تامین اجتماعی پرداخت نمایند باید فهرستی از موارد مورد نیاز تهیه وبه همراه چک مربوطه به سازمان ارسال گردد</a:t>
            </a:r>
            <a:br>
              <a:rPr lang="fa-IR" sz="2000" b="1" dirty="0" smtClean="0">
                <a:cs typeface="+mn-cs"/>
              </a:rPr>
            </a:br>
            <a:r>
              <a:rPr lang="fa-IR" sz="2000" b="1" dirty="0" smtClean="0">
                <a:solidFill>
                  <a:srgbClr val="002060"/>
                </a:solidFill>
                <a:cs typeface="+mn-cs"/>
              </a:rPr>
              <a:t>4)ارسال لیست بیمه</a:t>
            </a:r>
            <a:r>
              <a:rPr lang="fa-IR" sz="1800" b="1" dirty="0" smtClean="0">
                <a:cs typeface="+mn-cs"/>
              </a:rPr>
              <a:t/>
            </a:r>
            <a:br>
              <a:rPr lang="fa-IR" sz="1800" b="1" dirty="0" smtClean="0">
                <a:cs typeface="+mn-cs"/>
              </a:rPr>
            </a:br>
            <a:r>
              <a:rPr lang="fa-IR" sz="2000" b="1" dirty="0" smtClean="0">
                <a:cs typeface="+mn-cs"/>
              </a:rPr>
              <a:t>کارفرما مکلف است هر ماه لیست کارگران مشمول قانون تامین اجتماعی که در استخدام یا دراختیار دارند </a:t>
            </a:r>
            <a:r>
              <a:rPr lang="fa-IR" sz="2000" b="1" u="sng" dirty="0" smtClean="0">
                <a:cs typeface="+mn-cs"/>
              </a:rPr>
              <a:t>حداکثر تا آخرین روز ماه بعد </a:t>
            </a:r>
            <a:r>
              <a:rPr lang="fa-IR" sz="2000" b="1" dirty="0" smtClean="0">
                <a:cs typeface="+mn-cs"/>
              </a:rPr>
              <a:t>به سازمان تامین اجتماعی ارسال نماید لیست حقوق ودستمزد حسابداران شرکت در پایان هر ماه باید اقدام به تهیه لیست حقوق ودستمزد کارکنان نموده ومیزان بیمه قابل  پرداخت را محاسبه ومبلغ ان را به صورت چک صادر وبه همراه لیست به سازمان تامین اجتماعی شعبه مربوطه ارسال نمایند</a:t>
            </a:r>
            <a:endParaRPr lang="en-US" sz="2000" b="1" dirty="0">
              <a:cs typeface="+mn-cs"/>
            </a:endParaRPr>
          </a:p>
        </p:txBody>
      </p:sp>
    </p:spTree>
    <p:extLst>
      <p:ext uri="{BB962C8B-B14F-4D97-AF65-F5344CB8AC3E}">
        <p14:creationId xmlns:p14="http://schemas.microsoft.com/office/powerpoint/2010/main" val="176272545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4548129"/>
              </p:ext>
            </p:extLst>
          </p:nvPr>
        </p:nvGraphicFramePr>
        <p:xfrm>
          <a:off x="2667002" y="1652056"/>
          <a:ext cx="4245611" cy="916576"/>
        </p:xfrm>
        <a:graphic>
          <a:graphicData uri="http://schemas.openxmlformats.org/drawingml/2006/table">
            <a:tbl>
              <a:tblPr rtl="1" firstRow="1" firstCol="1" bandRow="1">
                <a:tableStyleId>{10A1B5D5-9B99-4C35-A422-299274C87663}</a:tableStyleId>
              </a:tblPr>
              <a:tblGrid>
                <a:gridCol w="2052779">
                  <a:extLst>
                    <a:ext uri="{9D8B030D-6E8A-4147-A177-3AD203B41FA5}">
                      <a16:colId xmlns:a16="http://schemas.microsoft.com/office/drawing/2014/main" val="20000"/>
                    </a:ext>
                  </a:extLst>
                </a:gridCol>
                <a:gridCol w="2192832">
                  <a:extLst>
                    <a:ext uri="{9D8B030D-6E8A-4147-A177-3AD203B41FA5}">
                      <a16:colId xmlns:a16="http://schemas.microsoft.com/office/drawing/2014/main" val="20001"/>
                    </a:ext>
                  </a:extLst>
                </a:gridCol>
              </a:tblGrid>
              <a:tr h="564268">
                <a:tc>
                  <a:txBody>
                    <a:bodyPr/>
                    <a:lstStyle/>
                    <a:p>
                      <a:pPr marL="13970" marR="2540" algn="ctr" rtl="1">
                        <a:lnSpc>
                          <a:spcPct val="115000"/>
                        </a:lnSpc>
                        <a:spcAft>
                          <a:spcPts val="0"/>
                        </a:spcAft>
                        <a:tabLst>
                          <a:tab pos="1193800" algn="l"/>
                        </a:tabLst>
                      </a:pPr>
                      <a:r>
                        <a:rPr lang="ar-SA" sz="1600" b="1" dirty="0">
                          <a:solidFill>
                            <a:schemeClr val="tx1"/>
                          </a:solidFill>
                          <a:effectLst/>
                          <a:cs typeface="+mn-cs"/>
                        </a:rPr>
                        <a:t>جمع حقوق و مزایای مشمول </a:t>
                      </a:r>
                      <a:endParaRPr lang="en-US" sz="1600" b="1"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590" marR="21590" algn="ctr" rtl="1">
                        <a:lnSpc>
                          <a:spcPct val="115000"/>
                        </a:lnSpc>
                        <a:spcAft>
                          <a:spcPts val="0"/>
                        </a:spcAft>
                        <a:tabLst>
                          <a:tab pos="1284605" algn="l"/>
                        </a:tabLst>
                      </a:pPr>
                      <a:r>
                        <a:rPr lang="ar-SA" sz="1600" b="1" dirty="0">
                          <a:solidFill>
                            <a:schemeClr val="tx1"/>
                          </a:solidFill>
                          <a:effectLst/>
                          <a:cs typeface="+mn-cs"/>
                        </a:rPr>
                        <a:t>معافیات مالیاتی ماهانه حقوق</a:t>
                      </a:r>
                      <a:endParaRPr lang="en-US" sz="1600" b="1"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2308">
                <a:tc>
                  <a:txBody>
                    <a:bodyPr/>
                    <a:lstStyle/>
                    <a:p>
                      <a:pPr marL="336550" marR="275590" algn="ctr" rtl="1">
                        <a:lnSpc>
                          <a:spcPct val="115000"/>
                        </a:lnSpc>
                        <a:spcAft>
                          <a:spcPts val="0"/>
                        </a:spcAft>
                      </a:pPr>
                      <a:r>
                        <a:rPr lang="fa-IR" sz="1600" b="1" dirty="0" smtClean="0">
                          <a:solidFill>
                            <a:schemeClr val="tx1"/>
                          </a:solidFill>
                          <a:effectLst/>
                          <a:latin typeface="Calibri" panose="020F0502020204030204" pitchFamily="34" charset="0"/>
                          <a:ea typeface="Times New Roman" panose="02020603050405020304" pitchFamily="18" charset="0"/>
                          <a:cs typeface="+mn-cs"/>
                        </a:rPr>
                        <a:t>۳۰/۰۰۰/۰۰۰</a:t>
                      </a:r>
                      <a:endParaRPr lang="en-US" sz="1600" b="1"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6550" marR="275590" algn="ctr" rtl="1">
                        <a:lnSpc>
                          <a:spcPct val="115000"/>
                        </a:lnSpc>
                        <a:spcAft>
                          <a:spcPts val="0"/>
                        </a:spcAft>
                      </a:pPr>
                      <a:r>
                        <a:rPr lang="fa-IR" sz="1600" b="1" dirty="0" smtClean="0">
                          <a:solidFill>
                            <a:schemeClr val="tx1"/>
                          </a:solidFill>
                          <a:effectLst/>
                          <a:latin typeface="Calibri" panose="020F0502020204030204" pitchFamily="34" charset="0"/>
                          <a:ea typeface="Times New Roman" panose="02020603050405020304" pitchFamily="18" charset="0"/>
                          <a:cs typeface="+mn-cs"/>
                        </a:rPr>
                        <a:t>۲۰/۰۰۰/۰۰۰</a:t>
                      </a:r>
                      <a:endParaRPr lang="en-US" sz="1600" b="1"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215098" y="717957"/>
            <a:ext cx="867645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1284288"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1284288"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1284288"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1284288"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1284288"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1284288"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1284288"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1284288"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1284288" algn="l"/>
              </a:tabLst>
              <a:defRPr>
                <a:solidFill>
                  <a:schemeClr val="tx1"/>
                </a:solidFill>
                <a:latin typeface="Arial" panose="020B0604020202020204" pitchFamily="34" charset="0"/>
              </a:defRPr>
            </a:lvl9pPr>
          </a:lstStyle>
          <a:p>
            <a:pPr algn="r" rtl="1"/>
            <a:r>
              <a:rPr lang="fa-IR" sz="2000" b="1" dirty="0">
                <a:ln w="3175">
                  <a:solidFill>
                    <a:srgbClr val="0070C0"/>
                  </a:solidFill>
                </a:ln>
                <a:latin typeface="Calibri"/>
                <a:ea typeface="Times New Roman"/>
              </a:rPr>
              <a:t>مثال : </a:t>
            </a:r>
            <a:r>
              <a:rPr lang="fa-IR" b="1" dirty="0">
                <a:latin typeface="Calibri" panose="020F0502020204030204" pitchFamily="34" charset="0"/>
                <a:ea typeface="Times New Roman" panose="02020603050405020304" pitchFamily="18" charset="0"/>
              </a:rPr>
              <a:t>اطلاعات زیر مربوط به حقوق آقای شادمان در «شرکت کردستان» در اردیبهشت ماه سال 1396 است :</a:t>
            </a:r>
            <a:endParaRPr lang="en-US" b="1" dirty="0"/>
          </a:p>
          <a:p>
            <a:pPr algn="r"/>
            <a:endParaRPr lang="en-US" b="1" dirty="0"/>
          </a:p>
        </p:txBody>
      </p:sp>
      <p:sp>
        <p:nvSpPr>
          <p:cNvPr id="6" name="Rectangle 3"/>
          <p:cNvSpPr>
            <a:spLocks noChangeArrowheads="1"/>
          </p:cNvSpPr>
          <p:nvPr/>
        </p:nvSpPr>
        <p:spPr bwMode="auto">
          <a:xfrm>
            <a:off x="197956" y="2193163"/>
            <a:ext cx="869359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fa-IR" sz="1600" b="1" dirty="0">
              <a:latin typeface="Calibri" panose="020F0502020204030204" pitchFamily="34" charset="0"/>
              <a:ea typeface="Times New Roman" panose="02020603050405020304" pitchFamily="18" charset="0"/>
            </a:endParaRPr>
          </a:p>
          <a:p>
            <a:pPr eaLnBrk="0" fontAlgn="base" hangingPunct="0">
              <a:spcBef>
                <a:spcPct val="0"/>
              </a:spcBef>
              <a:spcAft>
                <a:spcPct val="0"/>
              </a:spcAft>
            </a:pPr>
            <a:endParaRPr lang="fa-IR" sz="1600" b="1" dirty="0">
              <a:latin typeface="Calibri" panose="020F0502020204030204" pitchFamily="34" charset="0"/>
              <a:ea typeface="Times New Roman" panose="02020603050405020304" pitchFamily="18" charset="0"/>
            </a:endParaRPr>
          </a:p>
          <a:p>
            <a:pPr eaLnBrk="0" fontAlgn="base" hangingPunct="0">
              <a:spcBef>
                <a:spcPct val="0"/>
              </a:spcBef>
              <a:spcAft>
                <a:spcPct val="0"/>
              </a:spcAft>
            </a:pPr>
            <a:r>
              <a:rPr lang="fa-IR" b="1" dirty="0">
                <a:latin typeface="Calibri" panose="020F0502020204030204" pitchFamily="34" charset="0"/>
                <a:ea typeface="Times New Roman" panose="02020603050405020304" pitchFamily="18" charset="0"/>
              </a:rPr>
              <a:t>محاسبه و سند مربوط به مالیات حقوق این کارگر ( با صرف نظراز سایر کسور حقوق) به ترتیب زیر خواهد بود :</a:t>
            </a:r>
            <a:endParaRPr lang="en-US" b="1" dirty="0"/>
          </a:p>
          <a:p>
            <a:pPr rtl="0" eaLnBrk="0" fontAlgn="base" hangingPunct="0">
              <a:spcBef>
                <a:spcPct val="0"/>
              </a:spcBef>
              <a:spcAft>
                <a:spcPct val="0"/>
              </a:spcAft>
            </a:pPr>
            <a:endParaRPr lang="en-US" sz="1600" b="1" dirty="0">
              <a:latin typeface="Arial" panose="020B0604020202020204" pitchFamily="34" charset="0"/>
            </a:endParaRPr>
          </a:p>
        </p:txBody>
      </p:sp>
      <p:sp>
        <p:nvSpPr>
          <p:cNvPr id="8" name="Rectangle 4"/>
          <p:cNvSpPr>
            <a:spLocks noChangeArrowheads="1"/>
          </p:cNvSpPr>
          <p:nvPr/>
        </p:nvSpPr>
        <p:spPr bwMode="auto">
          <a:xfrm>
            <a:off x="0" y="2568634"/>
            <a:ext cx="883931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fa-IR" sz="2000" b="1" dirty="0">
              <a:latin typeface="Calibri" panose="020F0502020204030204" pitchFamily="34" charset="0"/>
              <a:ea typeface="Times New Roman" panose="02020603050405020304" pitchFamily="18" charset="0"/>
            </a:endParaRPr>
          </a:p>
          <a:p>
            <a:pPr eaLnBrk="0" fontAlgn="base" hangingPunct="0">
              <a:spcBef>
                <a:spcPct val="0"/>
              </a:spcBef>
              <a:spcAft>
                <a:spcPct val="0"/>
              </a:spcAft>
            </a:pPr>
            <a:endParaRPr lang="fa-IR" sz="2000" b="1" dirty="0">
              <a:latin typeface="Calibri" panose="020F0502020204030204" pitchFamily="34" charset="0"/>
              <a:ea typeface="Times New Roman" panose="02020603050405020304" pitchFamily="18" charset="0"/>
            </a:endParaRPr>
          </a:p>
          <a:p>
            <a:pPr eaLnBrk="0" fontAlgn="base" hangingPunct="0">
              <a:spcBef>
                <a:spcPct val="0"/>
              </a:spcBef>
              <a:spcAft>
                <a:spcPct val="0"/>
              </a:spcAft>
            </a:pPr>
            <a:endParaRPr lang="fa-IR" sz="2000" b="1" dirty="0">
              <a:latin typeface="Calibri" panose="020F0502020204030204" pitchFamily="34" charset="0"/>
              <a:ea typeface="Times New Roman" panose="02020603050405020304" pitchFamily="18" charset="0"/>
            </a:endParaRPr>
          </a:p>
          <a:p>
            <a:pPr eaLnBrk="0" fontAlgn="base" hangingPunct="0">
              <a:spcBef>
                <a:spcPct val="0"/>
              </a:spcBef>
              <a:spcAft>
                <a:spcPct val="0"/>
              </a:spcAft>
            </a:pPr>
            <a:r>
              <a:rPr lang="fa-IR" sz="2000" b="1" dirty="0">
                <a:ln w="3175">
                  <a:solidFill>
                    <a:srgbClr val="0070C0"/>
                  </a:solidFill>
                </a:ln>
                <a:latin typeface="Calibri"/>
                <a:ea typeface="Times New Roman"/>
              </a:rPr>
              <a:t>حل:</a:t>
            </a:r>
            <a:r>
              <a:rPr lang="fa-IR" sz="2000" b="1" dirty="0">
                <a:solidFill>
                  <a:srgbClr val="FF0000"/>
                </a:solidFill>
                <a:latin typeface="Calibri" panose="020F0502020204030204" pitchFamily="34" charset="0"/>
                <a:ea typeface="Times New Roman" panose="02020603050405020304" pitchFamily="18" charset="0"/>
              </a:rPr>
              <a:t>                                                                                                                              </a:t>
            </a:r>
            <a:endParaRPr lang="en-US" sz="2000" b="1" dirty="0"/>
          </a:p>
          <a:p>
            <a:pPr eaLnBrk="0" fontAlgn="base" hangingPunct="0">
              <a:spcBef>
                <a:spcPct val="0"/>
              </a:spcBef>
              <a:spcAft>
                <a:spcPct val="0"/>
              </a:spcAft>
            </a:pPr>
            <a:r>
              <a:rPr lang="fa-IR" sz="2000" b="1" dirty="0">
                <a:latin typeface="B Mitra" panose="00000400000000000000" pitchFamily="2" charset="-78"/>
                <a:ea typeface="Times New Roman" panose="02020603050405020304" pitchFamily="18" charset="0"/>
              </a:rPr>
              <a:t>       </a:t>
            </a:r>
          </a:p>
          <a:p>
            <a:pPr eaLnBrk="0" fontAlgn="base" hangingPunct="0">
              <a:spcBef>
                <a:spcPct val="0"/>
              </a:spcBef>
              <a:spcAft>
                <a:spcPct val="0"/>
              </a:spcAft>
            </a:pPr>
            <a:r>
              <a:rPr lang="fa-IR" sz="2000" b="1" dirty="0">
                <a:latin typeface="B Mitra" panose="00000400000000000000" pitchFamily="2" charset="-78"/>
                <a:ea typeface="Times New Roman" panose="02020603050405020304" pitchFamily="18" charset="0"/>
              </a:rPr>
              <a:t>حقوق و دستمزد مشمول مالیات </a:t>
            </a:r>
          </a:p>
          <a:p>
            <a:pPr eaLnBrk="0" fontAlgn="base" hangingPunct="0">
              <a:spcBef>
                <a:spcPct val="0"/>
              </a:spcBef>
              <a:spcAft>
                <a:spcPct val="0"/>
              </a:spcAft>
            </a:pPr>
            <a:endParaRPr lang="fa-IR" sz="2000" b="1" dirty="0">
              <a:latin typeface="B Mitra" panose="00000400000000000000" pitchFamily="2" charset="-78"/>
              <a:ea typeface="Times New Roman" panose="02020603050405020304" pitchFamily="18" charset="0"/>
            </a:endParaRPr>
          </a:p>
          <a:p>
            <a:pPr eaLnBrk="0" fontAlgn="base" hangingPunct="0">
              <a:spcBef>
                <a:spcPct val="0"/>
              </a:spcBef>
              <a:spcAft>
                <a:spcPct val="0"/>
              </a:spcAft>
            </a:pPr>
            <a:r>
              <a:rPr lang="fa-IR" sz="2000" b="1" dirty="0">
                <a:latin typeface="B Mitra" panose="00000400000000000000" pitchFamily="2" charset="-78"/>
                <a:ea typeface="Times New Roman" panose="02020603050405020304" pitchFamily="18" charset="0"/>
              </a:rPr>
              <a:t> </a:t>
            </a:r>
          </a:p>
          <a:p>
            <a:pPr eaLnBrk="0" fontAlgn="base" hangingPunct="0">
              <a:spcBef>
                <a:spcPct val="0"/>
              </a:spcBef>
              <a:spcAft>
                <a:spcPct val="0"/>
              </a:spcAft>
            </a:pPr>
            <a:r>
              <a:rPr lang="fa-IR" sz="2000" b="1" dirty="0">
                <a:latin typeface="B Mitra" panose="00000400000000000000" pitchFamily="2" charset="-78"/>
                <a:ea typeface="Times New Roman" panose="02020603050405020304" pitchFamily="18" charset="0"/>
              </a:rPr>
              <a:t>   </a:t>
            </a:r>
          </a:p>
          <a:p>
            <a:pPr eaLnBrk="0" fontAlgn="base" hangingPunct="0">
              <a:spcBef>
                <a:spcPct val="0"/>
              </a:spcBef>
              <a:spcAft>
                <a:spcPct val="0"/>
              </a:spcAft>
            </a:pPr>
            <a:endParaRPr lang="fa-IR" sz="2000" b="1" dirty="0">
              <a:latin typeface="B Mitra" panose="00000400000000000000" pitchFamily="2" charset="-78"/>
              <a:ea typeface="Times New Roman" panose="02020603050405020304" pitchFamily="18" charset="0"/>
            </a:endParaRPr>
          </a:p>
          <a:p>
            <a:pPr eaLnBrk="0" fontAlgn="base" hangingPunct="0">
              <a:spcBef>
                <a:spcPct val="0"/>
              </a:spcBef>
              <a:spcAft>
                <a:spcPct val="0"/>
              </a:spcAft>
            </a:pPr>
            <a:endParaRPr lang="fa-IR" sz="2000" b="1" dirty="0">
              <a:latin typeface="B Mitra" panose="00000400000000000000" pitchFamily="2" charset="-78"/>
              <a:ea typeface="Times New Roman" panose="02020603050405020304" pitchFamily="18" charset="0"/>
            </a:endParaRPr>
          </a:p>
          <a:p>
            <a:pPr eaLnBrk="0" fontAlgn="base" hangingPunct="0">
              <a:spcBef>
                <a:spcPct val="0"/>
              </a:spcBef>
              <a:spcAft>
                <a:spcPct val="0"/>
              </a:spcAft>
            </a:pPr>
            <a:endParaRPr lang="fa-IR" sz="2000" b="1" dirty="0">
              <a:latin typeface="B Mitra" panose="00000400000000000000" pitchFamily="2" charset="-78"/>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152400" y="4038602"/>
                <a:ext cx="6164560" cy="546881"/>
              </a:xfrm>
              <a:prstGeom prst="rect">
                <a:avLst/>
              </a:prstGeom>
              <a:noFill/>
            </p:spPr>
            <p:txBody>
              <a:bodyPr wrap="square" rtlCol="1">
                <a:spAutoFit/>
              </a:bodyPr>
              <a:lstStyle/>
              <a:p>
                <a:r>
                  <a:rPr lang="fa-IR" b="1" dirty="0"/>
                  <a:t>9,400,000</a:t>
                </a:r>
                <a:r>
                  <a:rPr lang="fa-IR" sz="2400" b="1" dirty="0"/>
                  <a:t>=</a:t>
                </a:r>
                <a:r>
                  <a:rPr lang="fa-IR" b="1" dirty="0"/>
                  <a:t>[ (2,100,000× </a:t>
                </a:r>
                <a14:m>
                  <m:oMath xmlns:m="http://schemas.openxmlformats.org/officeDocument/2006/math">
                    <m:f>
                      <m:fPr>
                        <m:ctrlPr>
                          <a:rPr lang="fa-IR" b="1" i="1">
                            <a:solidFill>
                              <a:srgbClr val="000000"/>
                            </a:solidFill>
                            <a:latin typeface="Cambria Math" panose="02040503050406030204" pitchFamily="18" charset="0"/>
                          </a:rPr>
                        </m:ctrlPr>
                      </m:fPr>
                      <m:num>
                        <m:r>
                          <m:rPr>
                            <m:nor/>
                          </m:rPr>
                          <a:rPr lang="fa-IR" b="1" dirty="0">
                            <a:latin typeface="Calibri" panose="020F0502020204030204" pitchFamily="34" charset="0"/>
                            <a:ea typeface="Times New Roman" panose="02020603050405020304" pitchFamily="18" charset="0"/>
                          </a:rPr>
                          <m:t>2</m:t>
                        </m:r>
                      </m:num>
                      <m:den>
                        <m:r>
                          <m:rPr>
                            <m:nor/>
                          </m:rPr>
                          <a:rPr lang="fa-IR" b="1" dirty="0">
                            <a:latin typeface="Calibri" panose="020F0502020204030204" pitchFamily="34" charset="0"/>
                            <a:ea typeface="Times New Roman" panose="02020603050405020304" pitchFamily="18" charset="0"/>
                          </a:rPr>
                          <m:t>7</m:t>
                        </m:r>
                      </m:den>
                    </m:f>
                  </m:oMath>
                </a14:m>
                <a:r>
                  <a:rPr lang="fa-IR" b="1" dirty="0"/>
                  <a:t> ) +20.000.000] – 30,000,000</a:t>
                </a:r>
              </a:p>
            </p:txBody>
          </p:sp>
        </mc:Choice>
        <mc:Fallback xmlns="">
          <p:sp>
            <p:nvSpPr>
              <p:cNvPr id="12" name="TextBox 11"/>
              <p:cNvSpPr txBox="1">
                <a:spLocks noRot="1" noChangeAspect="1" noMove="1" noResize="1" noEditPoints="1" noAdjustHandles="1" noChangeArrowheads="1" noChangeShapeType="1" noTextEdit="1"/>
              </p:cNvSpPr>
              <p:nvPr/>
            </p:nvSpPr>
            <p:spPr>
              <a:xfrm>
                <a:off x="-152400" y="4038602"/>
                <a:ext cx="6164560" cy="546881"/>
              </a:xfrm>
              <a:prstGeom prst="rect">
                <a:avLst/>
              </a:prstGeom>
              <a:blipFill>
                <a:blip r:embed="rId3"/>
                <a:stretch>
                  <a:fillRect t="-2247" r="-890" b="-15730"/>
                </a:stretch>
              </a:blipFill>
            </p:spPr>
            <p:txBody>
              <a:bodyPr/>
              <a:lstStyle/>
              <a:p>
                <a:r>
                  <a:rPr lang="en-US">
                    <a:noFill/>
                  </a:rPr>
                  <a:t> </a:t>
                </a:r>
              </a:p>
            </p:txBody>
          </p:sp>
        </mc:Fallback>
      </mc:AlternateContent>
      <p:sp>
        <p:nvSpPr>
          <p:cNvPr id="13" name="Rectangle 12"/>
          <p:cNvSpPr/>
          <p:nvPr/>
        </p:nvSpPr>
        <p:spPr>
          <a:xfrm>
            <a:off x="395124" y="4610973"/>
            <a:ext cx="4248885" cy="461665"/>
          </a:xfrm>
          <a:prstGeom prst="rect">
            <a:avLst/>
          </a:prstGeom>
        </p:spPr>
        <p:txBody>
          <a:bodyPr wrap="square">
            <a:spAutoFit/>
          </a:bodyPr>
          <a:lstStyle/>
          <a:p>
            <a:pPr algn="l"/>
            <a:r>
              <a:rPr lang="fa-IR" sz="2000" b="1" dirty="0"/>
              <a:t>940,000</a:t>
            </a:r>
            <a:r>
              <a:rPr lang="fa-IR" sz="2400" b="1" dirty="0"/>
              <a:t>=</a:t>
            </a:r>
            <a:r>
              <a:rPr lang="fa-IR" sz="2000" b="1" dirty="0"/>
              <a:t> % 10 ×9,400,000</a:t>
            </a:r>
          </a:p>
        </p:txBody>
      </p:sp>
      <p:sp>
        <p:nvSpPr>
          <p:cNvPr id="14" name="TextBox 13"/>
          <p:cNvSpPr txBox="1"/>
          <p:nvPr/>
        </p:nvSpPr>
        <p:spPr>
          <a:xfrm>
            <a:off x="6275605" y="4610971"/>
            <a:ext cx="2592288" cy="400110"/>
          </a:xfrm>
          <a:prstGeom prst="rect">
            <a:avLst/>
          </a:prstGeom>
          <a:noFill/>
        </p:spPr>
        <p:txBody>
          <a:bodyPr wrap="square" rtlCol="1">
            <a:spAutoFit/>
          </a:bodyPr>
          <a:lstStyle/>
          <a:p>
            <a:r>
              <a:rPr lang="fa-IR" sz="2000" b="1" dirty="0"/>
              <a:t>مالیات حقوق و دستمزد</a:t>
            </a:r>
          </a:p>
        </p:txBody>
      </p:sp>
      <p:sp>
        <p:nvSpPr>
          <p:cNvPr id="2" name="Rectangle 1"/>
          <p:cNvSpPr/>
          <p:nvPr/>
        </p:nvSpPr>
        <p:spPr>
          <a:xfrm>
            <a:off x="124217" y="3657600"/>
            <a:ext cx="2281395" cy="369332"/>
          </a:xfrm>
          <a:prstGeom prst="rect">
            <a:avLst/>
          </a:prstGeom>
        </p:spPr>
        <p:txBody>
          <a:bodyPr wrap="none">
            <a:spAutoFit/>
          </a:bodyPr>
          <a:lstStyle/>
          <a:p>
            <a:r>
              <a:rPr lang="fa-IR" b="1" dirty="0">
                <a:latin typeface="Calibri" panose="020F0502020204030204" pitchFamily="34" charset="0"/>
                <a:ea typeface="Times New Roman" panose="02020603050405020304" pitchFamily="18" charset="0"/>
              </a:rPr>
              <a:t>(30,000,000</a:t>
            </a:r>
            <a:r>
              <a:rPr lang="fa-IR" b="1" dirty="0">
                <a:latin typeface="B Mitra" panose="00000400000000000000" pitchFamily="2" charset="-78"/>
                <a:ea typeface="Times New Roman" panose="02020603050405020304" pitchFamily="18" charset="0"/>
              </a:rPr>
              <a:t>×</a:t>
            </a:r>
            <a:r>
              <a:rPr lang="fa-IR" b="1" dirty="0">
                <a:latin typeface="Calibri" panose="020F0502020204030204" pitchFamily="34" charset="0"/>
                <a:ea typeface="Times New Roman" panose="02020603050405020304" pitchFamily="18" charset="0"/>
              </a:rPr>
              <a:t> % 7  ) </a:t>
            </a:r>
            <a:endParaRPr lang="fa-IR" b="1" dirty="0"/>
          </a:p>
        </p:txBody>
      </p:sp>
      <p:cxnSp>
        <p:nvCxnSpPr>
          <p:cNvPr id="11" name="Straight Connector 10"/>
          <p:cNvCxnSpPr/>
          <p:nvPr/>
        </p:nvCxnSpPr>
        <p:spPr>
          <a:xfrm>
            <a:off x="2405610" y="3842266"/>
            <a:ext cx="163299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4038600" y="3842266"/>
            <a:ext cx="0" cy="19633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4472552"/>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562472" y="913837"/>
            <a:ext cx="8330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a-IR" b="1" dirty="0">
                <a:latin typeface="Calibri" panose="020F0502020204030204" pitchFamily="34" charset="0"/>
                <a:ea typeface="Times New Roman" panose="02020603050405020304" pitchFamily="18" charset="0"/>
              </a:rPr>
              <a:t>سند حسابداری هزینه حقوق و دستمزد، بیمه و مالیات:</a:t>
            </a:r>
            <a:endParaRPr lang="en-US" dirty="0"/>
          </a:p>
        </p:txBody>
      </p:sp>
      <p:sp>
        <p:nvSpPr>
          <p:cNvPr id="5" name="Rectangle 4"/>
          <p:cNvSpPr/>
          <p:nvPr/>
        </p:nvSpPr>
        <p:spPr>
          <a:xfrm>
            <a:off x="0" y="1720840"/>
            <a:ext cx="9144000" cy="2031325"/>
          </a:xfrm>
          <a:prstGeom prst="rect">
            <a:avLst/>
          </a:prstGeom>
        </p:spPr>
        <p:txBody>
          <a:bodyPr wrap="square">
            <a:spAutoFit/>
          </a:bodyPr>
          <a:lstStyle/>
          <a:p>
            <a:r>
              <a:rPr lang="fa-IR" b="1" dirty="0"/>
              <a:t>هزینه حقوق ودستمزد-حقوق ومزایا                               </a:t>
            </a:r>
            <a:r>
              <a:rPr lang="fa-IR" b="1" dirty="0" smtClean="0"/>
              <a:t>30.000.000</a:t>
            </a:r>
            <a:endParaRPr lang="fa-IR" b="1" dirty="0"/>
          </a:p>
          <a:p>
            <a:r>
              <a:rPr lang="fa-IR" b="1" dirty="0"/>
              <a:t>هزینه حقوق ودستمزد-بیمه سهم کارفرما                         </a:t>
            </a:r>
            <a:r>
              <a:rPr lang="fa-IR" b="1" dirty="0" smtClean="0"/>
              <a:t>6.900.000</a:t>
            </a:r>
            <a:endParaRPr lang="fa-IR" dirty="0"/>
          </a:p>
          <a:p>
            <a:endParaRPr lang="fa-IR" b="1" dirty="0"/>
          </a:p>
          <a:p>
            <a:r>
              <a:rPr lang="fa-IR" b="1" dirty="0"/>
              <a:t>          </a:t>
            </a:r>
            <a:r>
              <a:rPr lang="fa-IR" b="1" dirty="0" smtClean="0"/>
              <a:t>         </a:t>
            </a:r>
            <a:r>
              <a:rPr lang="fa-IR" b="1" dirty="0"/>
              <a:t>سایر حسابهای پرداختنی-سازمان تامین اجتماعی                   </a:t>
            </a:r>
            <a:r>
              <a:rPr lang="fa-IR" b="1" dirty="0" smtClean="0"/>
              <a:t>9.000.000</a:t>
            </a:r>
            <a:endParaRPr lang="fa-IR" b="1" dirty="0"/>
          </a:p>
          <a:p>
            <a:r>
              <a:rPr lang="fa-IR" b="1" dirty="0"/>
              <a:t>         </a:t>
            </a:r>
            <a:r>
              <a:rPr lang="fa-IR" b="1" dirty="0" smtClean="0"/>
              <a:t>         </a:t>
            </a:r>
            <a:r>
              <a:rPr lang="fa-IR" b="1" dirty="0"/>
              <a:t>سایر حساب های پرداختنی-حقوق پرداختنی                          </a:t>
            </a:r>
            <a:r>
              <a:rPr lang="fa-IR" b="1" dirty="0" smtClean="0"/>
              <a:t>36.900.000</a:t>
            </a:r>
            <a:endParaRPr lang="fa-IR" b="1" dirty="0"/>
          </a:p>
          <a:p>
            <a:r>
              <a:rPr lang="fa-IR" b="1" dirty="0"/>
              <a:t>                  </a:t>
            </a:r>
            <a:r>
              <a:rPr lang="fa-IR" b="1" dirty="0">
                <a:solidFill>
                  <a:srgbClr val="FF0000"/>
                </a:solidFill>
              </a:rPr>
              <a:t>سایر حساب های پرداختنی –اداره امور مالیاتی                      </a:t>
            </a:r>
            <a:r>
              <a:rPr lang="fa-IR" b="1" dirty="0" smtClean="0">
                <a:solidFill>
                  <a:srgbClr val="FF0000"/>
                </a:solidFill>
              </a:rPr>
              <a:t>940.000</a:t>
            </a:r>
            <a:endParaRPr lang="fa-IR" b="1" dirty="0">
              <a:solidFill>
                <a:srgbClr val="FF0000"/>
              </a:solidFill>
            </a:endParaRPr>
          </a:p>
          <a:p>
            <a:r>
              <a:rPr lang="fa-IR" b="1" dirty="0"/>
              <a:t>ثبت بابت هزینه حقوق ودستمزد،بیمه و مالیات ماه ........</a:t>
            </a:r>
          </a:p>
        </p:txBody>
      </p:sp>
    </p:spTree>
    <p:extLst>
      <p:ext uri="{BB962C8B-B14F-4D97-AF65-F5344CB8AC3E}">
        <p14:creationId xmlns:p14="http://schemas.microsoft.com/office/powerpoint/2010/main" val="3752369971"/>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00" y="1052736"/>
            <a:ext cx="8869680" cy="4832092"/>
          </a:xfrm>
          <a:prstGeom prst="rect">
            <a:avLst/>
          </a:prstGeom>
        </p:spPr>
        <p:txBody>
          <a:bodyPr wrap="square">
            <a:spAutoFit/>
          </a:bodyPr>
          <a:lstStyle/>
          <a:p>
            <a:pPr>
              <a:lnSpc>
                <a:spcPct val="200000"/>
              </a:lnSpc>
            </a:pPr>
            <a:r>
              <a:rPr lang="fa-IR" sz="5400" b="1" dirty="0">
                <a:ln w="3175">
                  <a:solidFill>
                    <a:schemeClr val="bg1"/>
                  </a:solidFill>
                </a:ln>
                <a:latin typeface="+mj-lt"/>
                <a:ea typeface="+mj-ea"/>
                <a:cs typeface="2  Titr" pitchFamily="2" charset="-78"/>
              </a:rPr>
              <a:t>اسناد حسابداری مربوط به حسابداری حقوق ودستمزد : </a:t>
            </a:r>
          </a:p>
          <a:p>
            <a:pPr>
              <a:lnSpc>
                <a:spcPct val="200000"/>
              </a:lnSpc>
            </a:pPr>
            <a:r>
              <a:rPr lang="fa-IR" sz="2000" b="1" dirty="0">
                <a:latin typeface="Arial" panose="020B0604020202020204" pitchFamily="34" charset="0"/>
                <a:ea typeface="Times New Roman" panose="02020603050405020304" pitchFamily="18" charset="0"/>
              </a:rPr>
              <a:t>در اینجا کلیه</a:t>
            </a:r>
            <a:r>
              <a:rPr lang="fa-IR" sz="2000" b="1" baseline="30000" dirty="0">
                <a:latin typeface="Arial" panose="020B0604020202020204" pitchFamily="34" charset="0"/>
                <a:ea typeface="Times New Roman" panose="02020603050405020304" pitchFamily="18" charset="0"/>
              </a:rPr>
              <a:t>ء</a:t>
            </a:r>
            <a:r>
              <a:rPr lang="fa-IR" sz="2000" b="1" dirty="0">
                <a:latin typeface="Arial" panose="020B0604020202020204" pitchFamily="34" charset="0"/>
                <a:ea typeface="Times New Roman" panose="02020603050405020304" pitchFamily="18" charset="0"/>
              </a:rPr>
              <a:t> ثبت های مربوط به حقوق و دستمزد را مرور می کنیم .بطور کلی ثبت های مربوط به </a:t>
            </a:r>
          </a:p>
          <a:p>
            <a:pPr>
              <a:lnSpc>
                <a:spcPct val="200000"/>
              </a:lnSpc>
            </a:pPr>
            <a:r>
              <a:rPr lang="fa-IR" sz="2000" b="1" dirty="0">
                <a:latin typeface="Arial" panose="020B0604020202020204" pitchFamily="34" charset="0"/>
                <a:ea typeface="Times New Roman" panose="02020603050405020304" pitchFamily="18" charset="0"/>
              </a:rPr>
              <a:t>حقوق و دستمزد کارگران شامل مراحل زیر می باشد :</a:t>
            </a:r>
            <a:r>
              <a:rPr lang="en-US" sz="2000" b="1" dirty="0">
                <a:latin typeface="B Nazanin" panose="00000400000000000000" pitchFamily="2" charset="-78"/>
                <a:ea typeface="Times New Roman" panose="02020603050405020304" pitchFamily="18" charset="0"/>
              </a:rPr>
              <a:t> </a:t>
            </a:r>
            <a:endParaRPr lang="fa-IR" sz="2000" b="1" dirty="0">
              <a:latin typeface="B Nazanin" panose="00000400000000000000" pitchFamily="2" charset="-78"/>
              <a:ea typeface="Times New Roman" panose="02020603050405020304" pitchFamily="18" charset="0"/>
            </a:endParaRPr>
          </a:p>
          <a:p>
            <a:pPr marL="241300" marR="269875" rtl="0">
              <a:lnSpc>
                <a:spcPct val="200000"/>
              </a:lnSpc>
              <a:tabLst>
                <a:tab pos="3780790" algn="l"/>
              </a:tabLst>
            </a:pPr>
            <a:r>
              <a:rPr lang="fa-IR" sz="2000" b="1" dirty="0">
                <a:latin typeface="B Nazanin" panose="00000400000000000000" pitchFamily="2" charset="-78"/>
                <a:ea typeface="Times New Roman" panose="02020603050405020304" pitchFamily="18" charset="0"/>
              </a:rPr>
              <a:t>مرحله 1: ثبت های طی ماه       </a:t>
            </a:r>
            <a:endParaRPr lang="fa-IR" sz="2000" b="1" dirty="0">
              <a:latin typeface="Arial" panose="020B0604020202020204" pitchFamily="34" charset="0"/>
              <a:ea typeface="Times New Roman" panose="02020603050405020304" pitchFamily="18" charset="0"/>
            </a:endParaRPr>
          </a:p>
          <a:p>
            <a:pPr marL="241300" marR="269875" rtl="0">
              <a:lnSpc>
                <a:spcPct val="200000"/>
              </a:lnSpc>
              <a:tabLst>
                <a:tab pos="3780790" algn="l"/>
              </a:tabLst>
            </a:pPr>
            <a:r>
              <a:rPr lang="fa-IR" sz="2000" b="1" dirty="0">
                <a:latin typeface="Arial" panose="020B0604020202020204" pitchFamily="34" charset="0"/>
                <a:ea typeface="Times New Roman" panose="02020603050405020304" pitchFamily="18" charset="0"/>
              </a:rPr>
              <a:t>مرحله 2: ثبت های لیست حقوق و دستمزد در پایان ماه     </a:t>
            </a:r>
            <a:r>
              <a:rPr lang="en-US" sz="2000" b="1" dirty="0">
                <a:latin typeface="Arial" panose="020B0604020202020204" pitchFamily="34" charset="0"/>
                <a:ea typeface="Times New Roman" panose="02020603050405020304" pitchFamily="18" charset="0"/>
              </a:rPr>
              <a:t> </a:t>
            </a:r>
            <a:r>
              <a:rPr lang="en-US" sz="2000" b="1" dirty="0">
                <a:latin typeface="B Nazanin" panose="00000400000000000000" pitchFamily="2" charset="-78"/>
                <a:ea typeface="Times New Roman" panose="02020603050405020304" pitchFamily="18" charset="0"/>
              </a:rPr>
              <a:t> </a:t>
            </a:r>
            <a:endParaRPr lang="fa-IR" sz="2000" b="1" dirty="0">
              <a:latin typeface="B Nazanin" panose="00000400000000000000" pitchFamily="2" charset="-78"/>
              <a:ea typeface="Times New Roman" panose="02020603050405020304" pitchFamily="18" charset="0"/>
            </a:endParaRPr>
          </a:p>
          <a:p>
            <a:pPr marL="241300" marR="269875" rtl="0">
              <a:lnSpc>
                <a:spcPct val="200000"/>
              </a:lnSpc>
              <a:tabLst>
                <a:tab pos="3780790" algn="l"/>
              </a:tabLst>
            </a:pPr>
            <a:r>
              <a:rPr lang="fa-IR" sz="2000" b="1" dirty="0">
                <a:latin typeface="B Nazanin" panose="00000400000000000000" pitchFamily="2" charset="-78"/>
                <a:ea typeface="Times New Roman" panose="02020603050405020304" pitchFamily="18" charset="0"/>
              </a:rPr>
              <a:t>مرحله 3 : ثبت های پرداخت های مربوط به حقوق و دستمزد    </a:t>
            </a:r>
            <a:endParaRPr lang="fa-IR" sz="20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38934627"/>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755576" y="1816751"/>
            <a:ext cx="811345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3781425"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3781425"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3781425"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3781425"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3781425"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3781425"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3781425"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3781425"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3781425" algn="l"/>
              </a:tabLst>
              <a:defRPr>
                <a:solidFill>
                  <a:schemeClr val="tx1"/>
                </a:solidFill>
                <a:latin typeface="Arial" panose="020B0604020202020204" pitchFamily="34" charset="0"/>
              </a:defRPr>
            </a:lvl9pPr>
          </a:lstStyle>
          <a:p>
            <a:pPr lvl="0" algn="r"/>
            <a:r>
              <a:rPr lang="fa-IR" sz="2400" b="1" dirty="0" smtClean="0">
                <a:ln w="3175">
                  <a:solidFill>
                    <a:srgbClr val="0070C0"/>
                  </a:solidFill>
                </a:ln>
                <a:latin typeface="Calibri"/>
                <a:ea typeface="Times New Roman"/>
              </a:rPr>
              <a:t>1) </a:t>
            </a:r>
            <a:r>
              <a:rPr lang="fa-IR" sz="2400" b="1" dirty="0">
                <a:ln w="3175">
                  <a:solidFill>
                    <a:srgbClr val="0070C0"/>
                  </a:solidFill>
                </a:ln>
                <a:latin typeface="Calibri"/>
                <a:ea typeface="Times New Roman"/>
              </a:rPr>
              <a:t>صدور سند پرداخت مساعده به پرسنل:</a:t>
            </a:r>
            <a:endParaRPr lang="en-US" sz="2400" b="1" dirty="0">
              <a:ln w="3175">
                <a:solidFill>
                  <a:srgbClr val="0070C0"/>
                </a:solidFill>
              </a:ln>
              <a:latin typeface="Calibri"/>
              <a:ea typeface="Times New Roman"/>
            </a:endParaRPr>
          </a:p>
          <a:p>
            <a:pPr algn="r"/>
            <a:endParaRPr lang="en-US" sz="2000" dirty="0"/>
          </a:p>
        </p:txBody>
      </p:sp>
      <p:sp>
        <p:nvSpPr>
          <p:cNvPr id="2" name="Rectangle 1"/>
          <p:cNvSpPr/>
          <p:nvPr/>
        </p:nvSpPr>
        <p:spPr>
          <a:xfrm>
            <a:off x="2681394" y="188643"/>
            <a:ext cx="6187633" cy="1446550"/>
          </a:xfrm>
          <a:prstGeom prst="rect">
            <a:avLst/>
          </a:prstGeom>
        </p:spPr>
        <p:txBody>
          <a:bodyPr wrap="square">
            <a:spAutoFit/>
          </a:bodyPr>
          <a:lstStyle/>
          <a:p>
            <a:endParaRPr lang="fa-IR" sz="4400" b="1" dirty="0" smtClean="0">
              <a:ln w="3175">
                <a:solidFill>
                  <a:schemeClr val="bg1"/>
                </a:solidFill>
              </a:ln>
              <a:latin typeface="+mj-lt"/>
              <a:ea typeface="+mj-ea"/>
              <a:cs typeface="2  Titr" pitchFamily="2" charset="-78"/>
            </a:endParaRPr>
          </a:p>
          <a:p>
            <a:r>
              <a:rPr lang="fa-IR" sz="4400" b="1" dirty="0" smtClean="0">
                <a:ln w="3175">
                  <a:solidFill>
                    <a:schemeClr val="bg1"/>
                  </a:solidFill>
                </a:ln>
                <a:latin typeface="+mj-lt"/>
                <a:ea typeface="+mj-ea"/>
                <a:cs typeface="2  Titr" pitchFamily="2" charset="-78"/>
              </a:rPr>
              <a:t>مرحله </a:t>
            </a:r>
            <a:r>
              <a:rPr lang="fa-IR" sz="4400" b="1" dirty="0">
                <a:ln w="3175">
                  <a:solidFill>
                    <a:schemeClr val="bg1"/>
                  </a:solidFill>
                </a:ln>
                <a:latin typeface="+mj-lt"/>
                <a:ea typeface="+mj-ea"/>
                <a:cs typeface="2  Titr" pitchFamily="2" charset="-78"/>
              </a:rPr>
              <a:t>1) اسناد حسابداری مربوط به حقوق ، طی ماه : </a:t>
            </a:r>
          </a:p>
        </p:txBody>
      </p:sp>
      <p:sp>
        <p:nvSpPr>
          <p:cNvPr id="6" name="Rectangle 5"/>
          <p:cNvSpPr/>
          <p:nvPr/>
        </p:nvSpPr>
        <p:spPr>
          <a:xfrm>
            <a:off x="467546" y="980728"/>
            <a:ext cx="8496942" cy="923330"/>
          </a:xfrm>
          <a:prstGeom prst="rect">
            <a:avLst/>
          </a:prstGeom>
        </p:spPr>
        <p:txBody>
          <a:bodyPr wrap="square">
            <a:spAutoFit/>
          </a:bodyPr>
          <a:lstStyle/>
          <a:p>
            <a:pPr rtl="0"/>
            <a:endParaRPr lang="fa-IR" b="1" dirty="0" smtClean="0">
              <a:latin typeface="Arial" panose="020B0604020202020204" pitchFamily="34" charset="0"/>
              <a:ea typeface="Times New Roman" panose="02020603050405020304" pitchFamily="18" charset="0"/>
            </a:endParaRPr>
          </a:p>
          <a:p>
            <a:pPr rtl="0"/>
            <a:endParaRPr lang="fa-IR" b="1" dirty="0">
              <a:latin typeface="Arial" panose="020B0604020202020204" pitchFamily="34" charset="0"/>
              <a:ea typeface="Times New Roman" panose="02020603050405020304" pitchFamily="18" charset="0"/>
            </a:endParaRPr>
          </a:p>
          <a:p>
            <a:pPr rtl="0"/>
            <a:r>
              <a:rPr lang="fa-IR" b="1" dirty="0" smtClean="0">
                <a:latin typeface="Arial" panose="020B0604020202020204" pitchFamily="34" charset="0"/>
                <a:ea typeface="Times New Roman" panose="02020603050405020304" pitchFamily="18" charset="0"/>
              </a:rPr>
              <a:t>ممکن </a:t>
            </a:r>
            <a:r>
              <a:rPr lang="fa-IR" b="1" dirty="0">
                <a:latin typeface="Arial" panose="020B0604020202020204" pitchFamily="34" charset="0"/>
                <a:ea typeface="Times New Roman" panose="02020603050405020304" pitchFamily="18" charset="0"/>
              </a:rPr>
              <a:t>است طی ماه مبالغی تحت عنوان «مساعده» یا « وام » و نظایر آن به کارگران پرداخت شود :</a:t>
            </a:r>
            <a:endParaRPr lang="en-US" b="1" dirty="0">
              <a:latin typeface="Arial" panose="020B0604020202020204" pitchFamily="34" charset="0"/>
              <a:ea typeface="Times New Roman" panose="02020603050405020304" pitchFamily="18" charset="0"/>
            </a:endParaRPr>
          </a:p>
        </p:txBody>
      </p:sp>
      <p:sp>
        <p:nvSpPr>
          <p:cNvPr id="8" name="Rectangle 7"/>
          <p:cNvSpPr/>
          <p:nvPr/>
        </p:nvSpPr>
        <p:spPr>
          <a:xfrm>
            <a:off x="3162801" y="2228384"/>
            <a:ext cx="5801687" cy="369332"/>
          </a:xfrm>
          <a:prstGeom prst="rect">
            <a:avLst/>
          </a:prstGeom>
        </p:spPr>
        <p:txBody>
          <a:bodyPr wrap="square">
            <a:spAutoFit/>
          </a:bodyPr>
          <a:lstStyle/>
          <a:p>
            <a:r>
              <a:rPr lang="fa-IR" b="1" dirty="0">
                <a:latin typeface="Arial" panose="020B0604020202020204" pitchFamily="34" charset="0"/>
              </a:rPr>
              <a:t>سایر حسابهای دریافتنی-  </a:t>
            </a:r>
            <a:r>
              <a:rPr lang="fa-IR" b="1" dirty="0" smtClean="0">
                <a:latin typeface="Arial" panose="020B0604020202020204" pitchFamily="34" charset="0"/>
              </a:rPr>
              <a:t>مساعده            *** </a:t>
            </a:r>
            <a:endParaRPr lang="en-US" dirty="0"/>
          </a:p>
        </p:txBody>
      </p:sp>
      <p:sp>
        <p:nvSpPr>
          <p:cNvPr id="9" name="Rectangle 8"/>
          <p:cNvSpPr/>
          <p:nvPr/>
        </p:nvSpPr>
        <p:spPr>
          <a:xfrm>
            <a:off x="3732495" y="2698030"/>
            <a:ext cx="4079865" cy="369332"/>
          </a:xfrm>
          <a:prstGeom prst="rect">
            <a:avLst/>
          </a:prstGeom>
        </p:spPr>
        <p:txBody>
          <a:bodyPr wrap="square">
            <a:spAutoFit/>
          </a:bodyPr>
          <a:lstStyle/>
          <a:p>
            <a:r>
              <a:rPr lang="fa-IR" b="1" dirty="0">
                <a:latin typeface="Arial" panose="020B0604020202020204" pitchFamily="34" charset="0"/>
              </a:rPr>
              <a:t> </a:t>
            </a:r>
            <a:r>
              <a:rPr lang="fa-IR" b="1" dirty="0">
                <a:latin typeface="Calibri" panose="020F0502020204030204" pitchFamily="34" charset="0"/>
              </a:rPr>
              <a:t>موجودی نقد -  </a:t>
            </a:r>
            <a:r>
              <a:rPr lang="fa-IR" b="1" dirty="0" smtClean="0">
                <a:latin typeface="Arial" panose="020B0604020202020204" pitchFamily="34" charset="0"/>
              </a:rPr>
              <a:t>بانک               ***</a:t>
            </a:r>
            <a:endParaRPr lang="en-US" dirty="0"/>
          </a:p>
        </p:txBody>
      </p:sp>
      <p:sp>
        <p:nvSpPr>
          <p:cNvPr id="11" name="Rectangle 10"/>
          <p:cNvSpPr/>
          <p:nvPr/>
        </p:nvSpPr>
        <p:spPr>
          <a:xfrm>
            <a:off x="3130428" y="3212976"/>
            <a:ext cx="5738599" cy="461665"/>
          </a:xfrm>
          <a:prstGeom prst="rect">
            <a:avLst/>
          </a:prstGeom>
        </p:spPr>
        <p:txBody>
          <a:bodyPr wrap="square">
            <a:spAutoFit/>
          </a:bodyPr>
          <a:lstStyle/>
          <a:p>
            <a:r>
              <a:rPr lang="fa-IR" sz="2400" b="1" dirty="0">
                <a:ln w="3175">
                  <a:solidFill>
                    <a:srgbClr val="0070C0"/>
                  </a:solidFill>
                </a:ln>
                <a:ea typeface="Times New Roman"/>
              </a:rPr>
              <a:t>2) صدور سند پرداخت وام به پرسنل:</a:t>
            </a:r>
            <a:endParaRPr lang="en-US" sz="2400" b="1" dirty="0">
              <a:ln w="3175">
                <a:solidFill>
                  <a:srgbClr val="0070C0"/>
                </a:solidFill>
              </a:ln>
              <a:ea typeface="Times New Roman"/>
            </a:endParaRPr>
          </a:p>
        </p:txBody>
      </p:sp>
      <p:sp>
        <p:nvSpPr>
          <p:cNvPr id="12" name="Rectangle 11"/>
          <p:cNvSpPr/>
          <p:nvPr/>
        </p:nvSpPr>
        <p:spPr>
          <a:xfrm>
            <a:off x="2643428" y="3244334"/>
            <a:ext cx="6500572" cy="1477328"/>
          </a:xfrm>
          <a:prstGeom prst="rect">
            <a:avLst/>
          </a:prstGeom>
        </p:spPr>
        <p:txBody>
          <a:bodyPr wrap="square">
            <a:spAutoFit/>
          </a:bodyPr>
          <a:lstStyle/>
          <a:p>
            <a:endParaRPr lang="fa-IR" b="1" dirty="0" smtClean="0">
              <a:latin typeface="Arial" panose="020B0604020202020204" pitchFamily="34" charset="0"/>
            </a:endParaRPr>
          </a:p>
          <a:p>
            <a:endParaRPr lang="fa-IR" b="1" dirty="0" smtClean="0">
              <a:latin typeface="Arial" panose="020B0604020202020204" pitchFamily="34" charset="0"/>
            </a:endParaRPr>
          </a:p>
          <a:p>
            <a:r>
              <a:rPr lang="fa-IR" b="1" dirty="0" smtClean="0">
                <a:latin typeface="Arial" panose="020B0604020202020204" pitchFamily="34" charset="0"/>
              </a:rPr>
              <a:t>سایر </a:t>
            </a:r>
            <a:r>
              <a:rPr lang="fa-IR" b="1" dirty="0">
                <a:latin typeface="Arial" panose="020B0604020202020204" pitchFamily="34" charset="0"/>
              </a:rPr>
              <a:t>حسابهای دریافتنی-  </a:t>
            </a:r>
            <a:r>
              <a:rPr lang="fa-IR" b="1" dirty="0" smtClean="0">
                <a:latin typeface="Arial" panose="020B0604020202020204" pitchFamily="34" charset="0"/>
              </a:rPr>
              <a:t>وام کارکنان            ***</a:t>
            </a:r>
          </a:p>
          <a:p>
            <a:r>
              <a:rPr lang="fa-IR" b="1" dirty="0" smtClean="0">
                <a:latin typeface="Arial" panose="020B0604020202020204" pitchFamily="34" charset="0"/>
              </a:rPr>
              <a:t>                           </a:t>
            </a:r>
          </a:p>
          <a:p>
            <a:r>
              <a:rPr lang="fa-IR" b="1" dirty="0">
                <a:latin typeface="Arial" panose="020B0604020202020204" pitchFamily="34" charset="0"/>
              </a:rPr>
              <a:t> </a:t>
            </a:r>
            <a:r>
              <a:rPr lang="fa-IR" b="1" dirty="0" smtClean="0">
                <a:latin typeface="Arial" panose="020B0604020202020204" pitchFamily="34" charset="0"/>
              </a:rPr>
              <a:t>                           موجودی نقد –بانک         ***       </a:t>
            </a:r>
            <a:endParaRPr lang="en-US" dirty="0"/>
          </a:p>
        </p:txBody>
      </p:sp>
    </p:spTree>
    <p:extLst>
      <p:ext uri="{BB962C8B-B14F-4D97-AF65-F5344CB8AC3E}">
        <p14:creationId xmlns:p14="http://schemas.microsoft.com/office/powerpoint/2010/main" val="3066738334"/>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453840" y="729836"/>
            <a:ext cx="8438640" cy="353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3781425"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3781425"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3781425"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3781425"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3781425"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3781425"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3781425"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3781425"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3781425" algn="l"/>
              </a:tabLst>
              <a:defRPr>
                <a:solidFill>
                  <a:schemeClr val="tx1"/>
                </a:solidFill>
                <a:latin typeface="Arial" panose="020B0604020202020204" pitchFamily="34" charset="0"/>
              </a:defRPr>
            </a:lvl9pPr>
          </a:lstStyle>
          <a:p>
            <a:pPr lvl="0" algn="r" rtl="1">
              <a:lnSpc>
                <a:spcPct val="150000"/>
              </a:lnSpc>
            </a:pPr>
            <a:r>
              <a:rPr lang="fa-IR" sz="4800" b="1" dirty="0">
                <a:ln w="3175">
                  <a:solidFill>
                    <a:schemeClr val="bg1"/>
                  </a:solidFill>
                </a:ln>
                <a:latin typeface="+mj-lt"/>
                <a:ea typeface="+mj-ea"/>
                <a:cs typeface="2  Titr" pitchFamily="2" charset="-78"/>
              </a:rPr>
              <a:t>مرحله 2) اسناد حسابداری مربوط به لیست حقوق و دستمزد:</a:t>
            </a:r>
          </a:p>
          <a:p>
            <a:pPr lvl="0" algn="r" rtl="1">
              <a:lnSpc>
                <a:spcPct val="150000"/>
              </a:lnSpc>
            </a:pPr>
            <a:endParaRPr lang="fa-IR" sz="2000" b="1" dirty="0">
              <a:ln w="3175">
                <a:solidFill>
                  <a:schemeClr val="bg1"/>
                </a:solidFill>
              </a:ln>
              <a:latin typeface="+mj-lt"/>
              <a:ea typeface="+mj-ea"/>
              <a:cs typeface="2  Titr" pitchFamily="2" charset="-78"/>
            </a:endParaRPr>
          </a:p>
          <a:p>
            <a:pPr lvl="0" algn="r" rtl="1">
              <a:lnSpc>
                <a:spcPct val="150000"/>
              </a:lnSpc>
            </a:pPr>
            <a:endParaRPr lang="fa-IR" sz="100" b="1" dirty="0">
              <a:ln w="3175">
                <a:solidFill>
                  <a:schemeClr val="bg1"/>
                </a:solidFill>
              </a:ln>
              <a:latin typeface="+mj-lt"/>
              <a:ea typeface="+mj-ea"/>
              <a:cs typeface="2  Titr" pitchFamily="2" charset="-78"/>
            </a:endParaRPr>
          </a:p>
          <a:p>
            <a:pPr marL="241300" marR="180340" algn="r" rtl="1">
              <a:lnSpc>
                <a:spcPct val="150000"/>
              </a:lnSpc>
              <a:spcAft>
                <a:spcPts val="0"/>
              </a:spcAft>
              <a:tabLst>
                <a:tab pos="3780790" algn="l"/>
              </a:tabLst>
            </a:pPr>
            <a:r>
              <a:rPr lang="fa-IR" sz="2000" b="1" dirty="0">
                <a:ea typeface="Times New Roman" panose="02020603050405020304" pitchFamily="18" charset="0"/>
              </a:rPr>
              <a:t>در پایان هر ماه پس از تنظیم و تکمیل لیست حقوق و دستمزد کارگران  و مشخص شدن مبلغ ناخالص و خالص حقوق و کسور مربوط به آن ، ثبت های مربوط به لیست حقوق که شامل ثبت لیست و ثبت بیمه اجتماعی و بیمه بیکاری است ، انجام می گیرد :</a:t>
            </a:r>
          </a:p>
          <a:p>
            <a:pPr marL="241300" marR="180340" algn="r" rtl="1">
              <a:lnSpc>
                <a:spcPct val="150000"/>
              </a:lnSpc>
              <a:spcAft>
                <a:spcPts val="0"/>
              </a:spcAft>
              <a:tabLst>
                <a:tab pos="3780790" algn="l"/>
              </a:tabLst>
            </a:pPr>
            <a:endParaRPr lang="en-US" sz="2000" dirty="0">
              <a:cs typeface="2  Koodak" panose="00000700000000000000" pitchFamily="2" charset="-78"/>
            </a:endParaRPr>
          </a:p>
        </p:txBody>
      </p:sp>
    </p:spTree>
    <p:extLst>
      <p:ext uri="{BB962C8B-B14F-4D97-AF65-F5344CB8AC3E}">
        <p14:creationId xmlns:p14="http://schemas.microsoft.com/office/powerpoint/2010/main" val="3565533815"/>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27584" y="1997839"/>
            <a:ext cx="8064896" cy="2862322"/>
          </a:xfrm>
          <a:prstGeom prst="rect">
            <a:avLst/>
          </a:prstGeom>
        </p:spPr>
        <p:txBody>
          <a:bodyPr wrap="square">
            <a:spAutoFit/>
          </a:bodyPr>
          <a:lstStyle/>
          <a:p>
            <a:pPr algn="just">
              <a:lnSpc>
                <a:spcPct val="125000"/>
              </a:lnSpc>
            </a:pPr>
            <a:r>
              <a:rPr lang="fa-IR" b="1" dirty="0">
                <a:latin typeface="Arial" panose="020B0604020202020204" pitchFamily="34" charset="0"/>
              </a:rPr>
              <a:t>هزینه حقوق ودستمزد-حقوق و </a:t>
            </a:r>
            <a:r>
              <a:rPr lang="fa-IR" b="1" dirty="0" smtClean="0">
                <a:latin typeface="Arial" panose="020B0604020202020204" pitchFamily="34" charset="0"/>
              </a:rPr>
              <a:t>مزایا                       ***</a:t>
            </a:r>
            <a:endParaRPr lang="fa-IR" b="1" dirty="0">
              <a:latin typeface="Arial" panose="020B0604020202020204" pitchFamily="34" charset="0"/>
            </a:endParaRPr>
          </a:p>
          <a:p>
            <a:pPr algn="just">
              <a:lnSpc>
                <a:spcPct val="125000"/>
              </a:lnSpc>
            </a:pPr>
            <a:r>
              <a:rPr lang="fa-IR" b="1" dirty="0">
                <a:latin typeface="Arial" panose="020B0604020202020204" pitchFamily="34" charset="0"/>
              </a:rPr>
              <a:t>           سایر حسابهای پرداختنی سازمان تامین </a:t>
            </a:r>
            <a:r>
              <a:rPr lang="fa-IR" b="1" dirty="0" smtClean="0">
                <a:latin typeface="Arial" panose="020B0604020202020204" pitchFamily="34" charset="0"/>
              </a:rPr>
              <a:t>اجتماعی                ***</a:t>
            </a:r>
            <a:endParaRPr lang="fa-IR" b="1" dirty="0">
              <a:latin typeface="Arial" panose="020B0604020202020204" pitchFamily="34" charset="0"/>
            </a:endParaRPr>
          </a:p>
          <a:p>
            <a:pPr algn="just">
              <a:lnSpc>
                <a:spcPct val="125000"/>
              </a:lnSpc>
            </a:pPr>
            <a:r>
              <a:rPr lang="fa-IR" b="1" dirty="0">
                <a:latin typeface="Arial" panose="020B0604020202020204" pitchFamily="34" charset="0"/>
              </a:rPr>
              <a:t>    (</a:t>
            </a:r>
            <a:r>
              <a:rPr lang="fa-IR" b="1" dirty="0" smtClean="0">
                <a:latin typeface="Arial" panose="020B0604020202020204" pitchFamily="34" charset="0"/>
              </a:rPr>
              <a:t>1)   </a:t>
            </a:r>
            <a:r>
              <a:rPr lang="fa-IR" b="1" dirty="0">
                <a:latin typeface="Arial" panose="020B0604020202020204" pitchFamily="34" charset="0"/>
              </a:rPr>
              <a:t>سایر حسابهای پرداختنی –اداره امور </a:t>
            </a:r>
            <a:r>
              <a:rPr lang="fa-IR" b="1" dirty="0" smtClean="0">
                <a:latin typeface="Arial" panose="020B0604020202020204" pitchFamily="34" charset="0"/>
              </a:rPr>
              <a:t>مالیاتی                    ***</a:t>
            </a:r>
            <a:endParaRPr lang="fa-IR" b="1" dirty="0">
              <a:latin typeface="Arial" panose="020B0604020202020204" pitchFamily="34" charset="0"/>
            </a:endParaRPr>
          </a:p>
          <a:p>
            <a:pPr algn="just">
              <a:lnSpc>
                <a:spcPct val="125000"/>
              </a:lnSpc>
            </a:pPr>
            <a:r>
              <a:rPr lang="fa-IR" b="1" dirty="0">
                <a:latin typeface="Arial" panose="020B0604020202020204" pitchFamily="34" charset="0"/>
              </a:rPr>
              <a:t>           سایر حسابهای پرداختنی-صندوق </a:t>
            </a:r>
            <a:r>
              <a:rPr lang="fa-IR" b="1" dirty="0" smtClean="0">
                <a:latin typeface="Arial" panose="020B0604020202020204" pitchFamily="34" charset="0"/>
              </a:rPr>
              <a:t>اجرا                            ***</a:t>
            </a:r>
            <a:endParaRPr lang="fa-IR" b="1" dirty="0">
              <a:latin typeface="Arial" panose="020B0604020202020204" pitchFamily="34" charset="0"/>
            </a:endParaRPr>
          </a:p>
          <a:p>
            <a:pPr algn="just">
              <a:lnSpc>
                <a:spcPct val="125000"/>
              </a:lnSpc>
            </a:pPr>
            <a:r>
              <a:rPr lang="fa-IR" b="1" dirty="0">
                <a:latin typeface="Arial" panose="020B0604020202020204" pitchFamily="34" charset="0"/>
              </a:rPr>
              <a:t>      (2) سایر حسابهای پرداختنی-قسط </a:t>
            </a:r>
            <a:r>
              <a:rPr lang="fa-IR" b="1" dirty="0" smtClean="0">
                <a:latin typeface="Arial" panose="020B0604020202020204" pitchFamily="34" charset="0"/>
              </a:rPr>
              <a:t>تعاونی                            ***</a:t>
            </a:r>
            <a:endParaRPr lang="fa-IR" b="1" dirty="0">
              <a:latin typeface="Arial" panose="020B0604020202020204" pitchFamily="34" charset="0"/>
            </a:endParaRPr>
          </a:p>
          <a:p>
            <a:pPr algn="just">
              <a:lnSpc>
                <a:spcPct val="125000"/>
              </a:lnSpc>
            </a:pPr>
            <a:r>
              <a:rPr lang="fa-IR" b="1" dirty="0">
                <a:latin typeface="Arial" panose="020B0604020202020204" pitchFamily="34" charset="0"/>
              </a:rPr>
              <a:t>    </a:t>
            </a:r>
            <a:r>
              <a:rPr lang="fa-IR" b="1" dirty="0" smtClean="0">
                <a:latin typeface="Arial" panose="020B0604020202020204" pitchFamily="34" charset="0"/>
              </a:rPr>
              <a:t>        </a:t>
            </a:r>
            <a:r>
              <a:rPr lang="fa-IR" b="1" dirty="0">
                <a:latin typeface="Arial" panose="020B0604020202020204" pitchFamily="34" charset="0"/>
              </a:rPr>
              <a:t>سایر حسابهای دریافتنی –</a:t>
            </a:r>
            <a:r>
              <a:rPr lang="fa-IR" b="1" dirty="0" smtClean="0">
                <a:latin typeface="Arial" panose="020B0604020202020204" pitchFamily="34" charset="0"/>
              </a:rPr>
              <a:t>مساعده                               ***</a:t>
            </a:r>
            <a:endParaRPr lang="fa-IR" b="1" dirty="0">
              <a:latin typeface="Arial" panose="020B0604020202020204" pitchFamily="34" charset="0"/>
            </a:endParaRPr>
          </a:p>
          <a:p>
            <a:pPr algn="just">
              <a:lnSpc>
                <a:spcPct val="125000"/>
              </a:lnSpc>
            </a:pPr>
            <a:r>
              <a:rPr lang="fa-IR" b="1" dirty="0">
                <a:latin typeface="Arial" panose="020B0604020202020204" pitchFamily="34" charset="0"/>
              </a:rPr>
              <a:t> </a:t>
            </a:r>
            <a:r>
              <a:rPr lang="fa-IR" b="1" dirty="0" smtClean="0">
                <a:latin typeface="Arial" panose="020B0604020202020204" pitchFamily="34" charset="0"/>
              </a:rPr>
              <a:t>(3)      </a:t>
            </a:r>
            <a:r>
              <a:rPr lang="fa-IR" b="1" dirty="0">
                <a:latin typeface="Arial" panose="020B0604020202020204" pitchFamily="34" charset="0"/>
              </a:rPr>
              <a:t>سایر حسابهای دریافتنی-وام </a:t>
            </a:r>
            <a:r>
              <a:rPr lang="fa-IR" b="1" dirty="0" smtClean="0">
                <a:latin typeface="Arial" panose="020B0604020202020204" pitchFamily="34" charset="0"/>
              </a:rPr>
              <a:t>کارکنان                             ***</a:t>
            </a:r>
            <a:endParaRPr lang="fa-IR" b="1" dirty="0">
              <a:latin typeface="Arial" panose="020B0604020202020204" pitchFamily="34" charset="0"/>
            </a:endParaRPr>
          </a:p>
          <a:p>
            <a:pPr algn="just">
              <a:lnSpc>
                <a:spcPct val="125000"/>
              </a:lnSpc>
            </a:pPr>
            <a:r>
              <a:rPr lang="fa-IR" b="1" dirty="0">
                <a:latin typeface="Arial" panose="020B0604020202020204" pitchFamily="34" charset="0"/>
              </a:rPr>
              <a:t>      </a:t>
            </a:r>
            <a:r>
              <a:rPr lang="fa-IR" b="1" dirty="0" smtClean="0">
                <a:latin typeface="Arial" panose="020B0604020202020204" pitchFamily="34" charset="0"/>
              </a:rPr>
              <a:t>      </a:t>
            </a:r>
            <a:r>
              <a:rPr lang="fa-IR" b="1" dirty="0">
                <a:latin typeface="Arial" panose="020B0604020202020204" pitchFamily="34" charset="0"/>
              </a:rPr>
              <a:t>سایر حسابهای پرداختنی-حقوق پرداختنی               </a:t>
            </a:r>
            <a:r>
              <a:rPr lang="fa-IR" b="1" dirty="0" smtClean="0">
                <a:latin typeface="Arial" panose="020B0604020202020204" pitchFamily="34" charset="0"/>
              </a:rPr>
              <a:t>        ***</a:t>
            </a:r>
            <a:endParaRPr lang="en-US" b="1" dirty="0">
              <a:latin typeface="Calibri" panose="020F0502020204030204" pitchFamily="34" charset="0"/>
            </a:endParaRPr>
          </a:p>
        </p:txBody>
      </p:sp>
      <p:sp>
        <p:nvSpPr>
          <p:cNvPr id="3" name="Rectangle 2"/>
          <p:cNvSpPr/>
          <p:nvPr/>
        </p:nvSpPr>
        <p:spPr>
          <a:xfrm>
            <a:off x="3027347" y="980728"/>
            <a:ext cx="5865133" cy="461665"/>
          </a:xfrm>
          <a:prstGeom prst="rect">
            <a:avLst/>
          </a:prstGeom>
        </p:spPr>
        <p:txBody>
          <a:bodyPr wrap="square">
            <a:spAutoFit/>
          </a:bodyPr>
          <a:lstStyle/>
          <a:p>
            <a:r>
              <a:rPr lang="fa-IR" sz="2400" b="1" dirty="0">
                <a:ln w="3175">
                  <a:solidFill>
                    <a:srgbClr val="0070C0"/>
                  </a:solidFill>
                </a:ln>
                <a:solidFill>
                  <a:prstClr val="black"/>
                </a:solidFill>
                <a:ea typeface="Times New Roman"/>
              </a:rPr>
              <a:t>1) صدور سند لیست حقوق و دستمزد:</a:t>
            </a:r>
            <a:endParaRPr lang="en-US" sz="2400" dirty="0"/>
          </a:p>
        </p:txBody>
      </p:sp>
      <p:sp>
        <p:nvSpPr>
          <p:cNvPr id="5" name="AutoShape 305"/>
          <p:cNvSpPr>
            <a:spLocks/>
          </p:cNvSpPr>
          <p:nvPr/>
        </p:nvSpPr>
        <p:spPr bwMode="auto">
          <a:xfrm>
            <a:off x="8100392" y="3789040"/>
            <a:ext cx="216024" cy="1071120"/>
          </a:xfrm>
          <a:prstGeom prst="rightBrace">
            <a:avLst>
              <a:gd name="adj1" fmla="val 59848"/>
              <a:gd name="adj2" fmla="val 4190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fa-IR" b="1"/>
          </a:p>
        </p:txBody>
      </p:sp>
      <p:sp>
        <p:nvSpPr>
          <p:cNvPr id="6" name="AutoShape 305"/>
          <p:cNvSpPr>
            <a:spLocks/>
          </p:cNvSpPr>
          <p:nvPr/>
        </p:nvSpPr>
        <p:spPr bwMode="auto">
          <a:xfrm>
            <a:off x="8100392" y="2420888"/>
            <a:ext cx="216024" cy="936104"/>
          </a:xfrm>
          <a:prstGeom prst="rightBrace">
            <a:avLst>
              <a:gd name="adj1" fmla="val 59848"/>
              <a:gd name="adj2" fmla="val 4190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fa-IR" b="1"/>
          </a:p>
        </p:txBody>
      </p:sp>
      <p:sp>
        <p:nvSpPr>
          <p:cNvPr id="4" name="Rectangle 3"/>
          <p:cNvSpPr/>
          <p:nvPr/>
        </p:nvSpPr>
        <p:spPr>
          <a:xfrm rot="10800000" flipV="1">
            <a:off x="395536" y="4262899"/>
            <a:ext cx="8748464" cy="2062103"/>
          </a:xfrm>
          <a:prstGeom prst="rect">
            <a:avLst/>
          </a:prstGeom>
        </p:spPr>
        <p:txBody>
          <a:bodyPr wrap="square">
            <a:spAutoFit/>
          </a:bodyPr>
          <a:lstStyle/>
          <a:p>
            <a:pPr marL="241300">
              <a:lnSpc>
                <a:spcPct val="200000"/>
              </a:lnSpc>
              <a:tabLst>
                <a:tab pos="3780790" algn="l"/>
              </a:tabLst>
            </a:pPr>
            <a:endParaRPr lang="fa-IR" sz="1600" b="1" dirty="0" smtClean="0">
              <a:latin typeface="Arial" panose="020B0604020202020204" pitchFamily="34" charset="0"/>
              <a:ea typeface="Times New Roman" panose="02020603050405020304" pitchFamily="18" charset="0"/>
            </a:endParaRPr>
          </a:p>
          <a:p>
            <a:pPr marL="241300">
              <a:lnSpc>
                <a:spcPct val="200000"/>
              </a:lnSpc>
              <a:tabLst>
                <a:tab pos="3780790" algn="l"/>
              </a:tabLst>
            </a:pPr>
            <a:r>
              <a:rPr lang="fa-IR" sz="1600" b="1" dirty="0" smtClean="0">
                <a:latin typeface="Arial" panose="020B0604020202020204" pitchFamily="34" charset="0"/>
                <a:ea typeface="Times New Roman" panose="02020603050405020304" pitchFamily="18" charset="0"/>
              </a:rPr>
              <a:t>(</a:t>
            </a:r>
            <a:r>
              <a:rPr lang="fa-IR" sz="1600" b="1" dirty="0">
                <a:latin typeface="Arial" panose="020B0604020202020204" pitchFamily="34" charset="0"/>
                <a:ea typeface="Times New Roman" panose="02020603050405020304" pitchFamily="18" charset="0"/>
              </a:rPr>
              <a:t>1) کسور قانونی </a:t>
            </a:r>
          </a:p>
          <a:p>
            <a:pPr marL="241300">
              <a:lnSpc>
                <a:spcPct val="200000"/>
              </a:lnSpc>
              <a:tabLst>
                <a:tab pos="3780790" algn="l"/>
              </a:tabLst>
            </a:pPr>
            <a:r>
              <a:rPr lang="fa-IR" sz="1600" b="1" dirty="0">
                <a:latin typeface="Arial" panose="020B0604020202020204" pitchFamily="34" charset="0"/>
                <a:ea typeface="Times New Roman" panose="02020603050405020304" pitchFamily="18" charset="0"/>
              </a:rPr>
              <a:t>(2) اگر شرکت تعاونی شخصیت حقوقی خارج از شرکت باشد ، از عنوان سایر حساب های پرداختنی استفاده میشود.  </a:t>
            </a:r>
          </a:p>
          <a:p>
            <a:pPr marL="241300">
              <a:lnSpc>
                <a:spcPct val="200000"/>
              </a:lnSpc>
              <a:tabLst>
                <a:tab pos="3780790" algn="l"/>
              </a:tabLst>
            </a:pPr>
            <a:r>
              <a:rPr lang="fa-IR" sz="1600" b="1" dirty="0">
                <a:latin typeface="Arial" panose="020B0604020202020204" pitchFamily="34" charset="0"/>
                <a:ea typeface="Times New Roman" panose="02020603050405020304" pitchFamily="18" charset="0"/>
              </a:rPr>
              <a:t>(3) کسور توافقی ( ممکن است کسور توافقی دیگری نیز وجود داشته باشد. مانند قسط مسکن و ... )</a:t>
            </a:r>
          </a:p>
        </p:txBody>
      </p:sp>
    </p:spTree>
    <p:extLst>
      <p:ext uri="{BB962C8B-B14F-4D97-AF65-F5344CB8AC3E}">
        <p14:creationId xmlns:p14="http://schemas.microsoft.com/office/powerpoint/2010/main" val="2186389461"/>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331640" y="615738"/>
            <a:ext cx="7578080" cy="461665"/>
          </a:xfrm>
          <a:prstGeom prst="rect">
            <a:avLst/>
          </a:prstGeom>
        </p:spPr>
        <p:txBody>
          <a:bodyPr wrap="square">
            <a:spAutoFit/>
          </a:bodyPr>
          <a:lstStyle/>
          <a:p>
            <a:r>
              <a:rPr lang="fa-IR" sz="2400" b="1" dirty="0">
                <a:ln w="3175">
                  <a:solidFill>
                    <a:srgbClr val="0070C0"/>
                  </a:solidFill>
                </a:ln>
                <a:latin typeface="Calibri"/>
                <a:ea typeface="Times New Roman"/>
              </a:rPr>
              <a:t>۲) صدور سند هزینه بیمه اجتماعی و  بیمه بیکاری سهم کارفرما : </a:t>
            </a:r>
          </a:p>
        </p:txBody>
      </p:sp>
      <p:sp>
        <p:nvSpPr>
          <p:cNvPr id="8" name="Rectangle 7"/>
          <p:cNvSpPr/>
          <p:nvPr/>
        </p:nvSpPr>
        <p:spPr>
          <a:xfrm>
            <a:off x="742073" y="2071645"/>
            <a:ext cx="8406481" cy="4873642"/>
          </a:xfrm>
          <a:prstGeom prst="rect">
            <a:avLst/>
          </a:prstGeom>
        </p:spPr>
        <p:txBody>
          <a:bodyPr wrap="square">
            <a:spAutoFit/>
          </a:bodyPr>
          <a:lstStyle/>
          <a:p>
            <a:pPr marL="241300">
              <a:lnSpc>
                <a:spcPct val="115000"/>
              </a:lnSpc>
              <a:tabLst>
                <a:tab pos="3780790" algn="l"/>
                <a:tab pos="6453505" algn="r"/>
              </a:tabLst>
            </a:pPr>
            <a:r>
              <a:rPr lang="fa-IR" b="1" dirty="0" smtClean="0">
                <a:solidFill>
                  <a:srgbClr val="FF0000"/>
                </a:solidFill>
                <a:latin typeface="Arial" panose="020B0604020202020204" pitchFamily="34" charset="0"/>
                <a:ea typeface="Times New Roman" panose="02020603050405020304" pitchFamily="18" charset="0"/>
              </a:rPr>
              <a:t>(1)  (</a:t>
            </a:r>
            <a:r>
              <a:rPr lang="fa-IR" b="1" dirty="0">
                <a:solidFill>
                  <a:srgbClr val="FF0000"/>
                </a:solidFill>
                <a:latin typeface="Arial" panose="020B0604020202020204" pitchFamily="34" charset="0"/>
                <a:ea typeface="Times New Roman" panose="02020603050405020304" pitchFamily="18" charset="0"/>
              </a:rPr>
              <a:t>23% × حقوق و مزایای مشمول </a:t>
            </a:r>
            <a:r>
              <a:rPr lang="fa-IR" b="1" dirty="0" smtClean="0">
                <a:solidFill>
                  <a:srgbClr val="FF0000"/>
                </a:solidFill>
                <a:latin typeface="Arial" panose="020B0604020202020204" pitchFamily="34" charset="0"/>
                <a:ea typeface="Times New Roman" panose="02020603050405020304" pitchFamily="18" charset="0"/>
              </a:rPr>
              <a:t>بیمه)</a:t>
            </a:r>
            <a:endParaRPr lang="fa-IR" b="1" dirty="0" smtClean="0">
              <a:latin typeface="Calibri" panose="020F0502020204030204" pitchFamily="34" charset="0"/>
              <a:ea typeface="Times New Roman" panose="02020603050405020304" pitchFamily="18" charset="0"/>
            </a:endParaRPr>
          </a:p>
          <a:p>
            <a:pPr marL="241300">
              <a:lnSpc>
                <a:spcPct val="115000"/>
              </a:lnSpc>
              <a:tabLst>
                <a:tab pos="3780790" algn="l"/>
                <a:tab pos="6453505" algn="r"/>
              </a:tabLst>
            </a:pPr>
            <a:r>
              <a:rPr lang="fa-IR" b="1" dirty="0" smtClean="0">
                <a:latin typeface="Arial" panose="020B0604020202020204" pitchFamily="34" charset="0"/>
                <a:ea typeface="Times New Roman" panose="02020603050405020304" pitchFamily="18" charset="0"/>
              </a:rPr>
              <a:t> </a:t>
            </a:r>
            <a:r>
              <a:rPr lang="fa-IR" sz="2000" b="1" dirty="0" smtClean="0">
                <a:ln w="3175">
                  <a:solidFill>
                    <a:srgbClr val="0070C0"/>
                  </a:solidFill>
                </a:ln>
                <a:latin typeface="Calibri"/>
                <a:ea typeface="Times New Roman"/>
              </a:rPr>
              <a:t>نکته : </a:t>
            </a:r>
            <a:r>
              <a:rPr lang="fa-IR" b="1" dirty="0" smtClean="0">
                <a:latin typeface="Arial" panose="020B0604020202020204" pitchFamily="34" charset="0"/>
                <a:ea typeface="Times New Roman" panose="02020603050405020304" pitchFamily="18" charset="0"/>
              </a:rPr>
              <a:t>در بسیاری از شرکت ها ثبت 1 و 2 فوق ، بصورت ثبت مرکب وترکیبی تنظیم می گردد.</a:t>
            </a:r>
          </a:p>
          <a:p>
            <a:r>
              <a:rPr lang="fa-IR" b="1" dirty="0" smtClean="0">
                <a:latin typeface="Arial" panose="020B0604020202020204" pitchFamily="34" charset="0"/>
                <a:ea typeface="Times New Roman" panose="02020603050405020304" pitchFamily="18" charset="0"/>
              </a:rPr>
              <a:t>هزینه حقوق پایه                     ***</a:t>
            </a:r>
          </a:p>
          <a:p>
            <a:r>
              <a:rPr lang="fa-IR" b="1" dirty="0" smtClean="0">
                <a:latin typeface="Arial" panose="020B0604020202020204" pitchFamily="34" charset="0"/>
                <a:ea typeface="Times New Roman" panose="02020603050405020304" pitchFamily="18" charset="0"/>
              </a:rPr>
              <a:t>هزینه اضافه کاری                   ***</a:t>
            </a:r>
          </a:p>
          <a:p>
            <a:r>
              <a:rPr lang="fa-IR" b="1" dirty="0" smtClean="0">
                <a:latin typeface="Arial" panose="020B0604020202020204" pitchFamily="34" charset="0"/>
                <a:ea typeface="Times New Roman" panose="02020603050405020304" pitchFamily="18" charset="0"/>
              </a:rPr>
              <a:t>هزینه حق اولاد                      ***</a:t>
            </a:r>
          </a:p>
          <a:p>
            <a:r>
              <a:rPr lang="fa-IR" b="1" dirty="0" smtClean="0">
                <a:latin typeface="Arial" panose="020B0604020202020204" pitchFamily="34" charset="0"/>
                <a:ea typeface="Times New Roman" panose="02020603050405020304" pitchFamily="18" charset="0"/>
              </a:rPr>
              <a:t>هزینه حق مسکن وخواربار        ***</a:t>
            </a:r>
          </a:p>
          <a:p>
            <a:r>
              <a:rPr lang="fa-IR" b="1" dirty="0" smtClean="0">
                <a:latin typeface="Arial" panose="020B0604020202020204" pitchFamily="34" charset="0"/>
                <a:ea typeface="Times New Roman" panose="02020603050405020304" pitchFamily="18" charset="0"/>
              </a:rPr>
              <a:t>هزینه حق بن                        ***</a:t>
            </a:r>
          </a:p>
          <a:p>
            <a:r>
              <a:rPr lang="fa-IR" b="1" dirty="0" smtClean="0">
                <a:latin typeface="Arial" panose="020B0604020202020204" pitchFamily="34" charset="0"/>
                <a:ea typeface="Times New Roman" panose="02020603050405020304" pitchFamily="18" charset="0"/>
              </a:rPr>
              <a:t>هزینه ماموریت                      ***</a:t>
            </a:r>
          </a:p>
          <a:p>
            <a:r>
              <a:rPr lang="fa-IR" b="1" dirty="0" smtClean="0">
                <a:latin typeface="Arial" panose="020B0604020202020204" pitchFamily="34" charset="0"/>
                <a:ea typeface="Times New Roman" panose="02020603050405020304" pitchFamily="18" charset="0"/>
              </a:rPr>
              <a:t>هزینه بیمه سهم کارفرما(23%)  ***</a:t>
            </a:r>
          </a:p>
          <a:p>
            <a:r>
              <a:rPr lang="fa-IR" b="1" dirty="0" smtClean="0">
                <a:latin typeface="Arial" panose="020B0604020202020204" pitchFamily="34" charset="0"/>
                <a:ea typeface="Times New Roman" panose="02020603050405020304" pitchFamily="18" charset="0"/>
              </a:rPr>
              <a:t>                                  حقوق پرداختنی                 ***</a:t>
            </a:r>
          </a:p>
          <a:p>
            <a:r>
              <a:rPr lang="fa-IR" b="1" dirty="0" smtClean="0">
                <a:latin typeface="Arial" panose="020B0604020202020204" pitchFamily="34" charset="0"/>
                <a:ea typeface="Times New Roman" panose="02020603050405020304" pitchFamily="18" charset="0"/>
              </a:rPr>
              <a:t>                                  مالیات پرداختنی                ***</a:t>
            </a:r>
          </a:p>
          <a:p>
            <a:r>
              <a:rPr lang="fa-IR" b="1" dirty="0" smtClean="0">
                <a:latin typeface="Arial" panose="020B0604020202020204" pitchFamily="34" charset="0"/>
                <a:ea typeface="Times New Roman" panose="02020603050405020304" pitchFamily="18" charset="0"/>
              </a:rPr>
              <a:t>                                  بیمه پرداختنی (30%)        ***</a:t>
            </a:r>
          </a:p>
          <a:p>
            <a:r>
              <a:rPr lang="fa-IR" b="1" dirty="0" smtClean="0">
                <a:latin typeface="Arial" panose="020B0604020202020204" pitchFamily="34" charset="0"/>
                <a:ea typeface="Times New Roman" panose="02020603050405020304" pitchFamily="18" charset="0"/>
              </a:rPr>
              <a:t>                                   مساعده                         ***</a:t>
            </a:r>
          </a:p>
          <a:p>
            <a:r>
              <a:rPr lang="fa-IR" b="1" dirty="0" smtClean="0">
                <a:latin typeface="Arial" panose="020B0604020202020204" pitchFamily="34" charset="0"/>
                <a:ea typeface="Times New Roman" panose="02020603050405020304" pitchFamily="18" charset="0"/>
              </a:rPr>
              <a:t>                                   وام کارکنان                    ***</a:t>
            </a:r>
          </a:p>
          <a:p>
            <a:endParaRPr lang="fa-IR" b="1" dirty="0" smtClean="0">
              <a:latin typeface="Arial" panose="020B0604020202020204" pitchFamily="34" charset="0"/>
              <a:ea typeface="Times New Roman" panose="02020603050405020304" pitchFamily="18" charset="0"/>
            </a:endParaRPr>
          </a:p>
          <a:p>
            <a:endParaRPr lang="fa-IR" b="1" dirty="0" smtClean="0">
              <a:latin typeface="Arial" panose="020B0604020202020204" pitchFamily="34" charset="0"/>
              <a:ea typeface="Times New Roman" panose="02020603050405020304" pitchFamily="18" charset="0"/>
            </a:endParaRPr>
          </a:p>
          <a:p>
            <a:endParaRPr lang="fa-IR" b="1" dirty="0"/>
          </a:p>
        </p:txBody>
      </p:sp>
      <p:sp>
        <p:nvSpPr>
          <p:cNvPr id="2" name="Rectangle 1"/>
          <p:cNvSpPr/>
          <p:nvPr/>
        </p:nvSpPr>
        <p:spPr>
          <a:xfrm>
            <a:off x="2339752" y="1112859"/>
            <a:ext cx="6717362" cy="923330"/>
          </a:xfrm>
          <a:prstGeom prst="rect">
            <a:avLst/>
          </a:prstGeom>
        </p:spPr>
        <p:txBody>
          <a:bodyPr wrap="square">
            <a:spAutoFit/>
          </a:bodyPr>
          <a:lstStyle/>
          <a:p>
            <a:r>
              <a:rPr lang="fa-IR" b="1" dirty="0" smtClean="0">
                <a:latin typeface="Arial" panose="020B0604020202020204" pitchFamily="34" charset="0"/>
              </a:rPr>
              <a:t>هزینه حقوق ودستمزد –بیمه سهم کارفرما              ***</a:t>
            </a:r>
            <a:r>
              <a:rPr lang="fa-IR" b="1" dirty="0" smtClean="0">
                <a:solidFill>
                  <a:srgbClr val="FF0000"/>
                </a:solidFill>
                <a:latin typeface="Arial" panose="020B0604020202020204" pitchFamily="34" charset="0"/>
              </a:rPr>
              <a:t>(1)</a:t>
            </a:r>
            <a:endParaRPr lang="fa-IR" b="1" dirty="0">
              <a:solidFill>
                <a:srgbClr val="FF0000"/>
              </a:solidFill>
              <a:latin typeface="Arial" panose="020B0604020202020204" pitchFamily="34" charset="0"/>
            </a:endParaRPr>
          </a:p>
          <a:p>
            <a:r>
              <a:rPr lang="fa-IR" b="1" dirty="0">
                <a:latin typeface="Arial" panose="020B0604020202020204" pitchFamily="34" charset="0"/>
              </a:rPr>
              <a:t>                           </a:t>
            </a:r>
          </a:p>
          <a:p>
            <a:r>
              <a:rPr lang="fa-IR" b="1" dirty="0">
                <a:latin typeface="Arial" panose="020B0604020202020204" pitchFamily="34" charset="0"/>
              </a:rPr>
              <a:t>                            </a:t>
            </a:r>
            <a:r>
              <a:rPr lang="fa-IR" b="1" dirty="0" smtClean="0">
                <a:latin typeface="Arial" panose="020B0604020202020204" pitchFamily="34" charset="0"/>
              </a:rPr>
              <a:t>سایر حسابهای پرداختنی–سازمان تامین اجتماعی            </a:t>
            </a:r>
            <a:r>
              <a:rPr lang="fa-IR" b="1" dirty="0">
                <a:latin typeface="Arial" panose="020B0604020202020204" pitchFamily="34" charset="0"/>
              </a:rPr>
              <a:t>*** </a:t>
            </a:r>
            <a:endParaRPr lang="en-US" dirty="0"/>
          </a:p>
        </p:txBody>
      </p:sp>
    </p:spTree>
    <p:extLst>
      <p:ext uri="{BB962C8B-B14F-4D97-AF65-F5344CB8AC3E}">
        <p14:creationId xmlns:p14="http://schemas.microsoft.com/office/powerpoint/2010/main" val="3357658103"/>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683568" y="559133"/>
            <a:ext cx="820891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6096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6096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6096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6096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6096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6096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6096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6096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609600" algn="l"/>
              </a:tabLst>
              <a:defRPr>
                <a:solidFill>
                  <a:schemeClr val="tx1"/>
                </a:solidFill>
                <a:latin typeface="Arial" panose="020B0604020202020204" pitchFamily="34" charset="0"/>
              </a:defRPr>
            </a:lvl9pPr>
          </a:lstStyle>
          <a:p>
            <a:pPr algn="r" rtl="1"/>
            <a:r>
              <a:rPr lang="fa-IR" altLang="fa-IR" sz="4000" b="1" dirty="0">
                <a:ln w="3175">
                  <a:solidFill>
                    <a:schemeClr val="bg1"/>
                  </a:solidFill>
                </a:ln>
                <a:latin typeface="+mj-lt"/>
                <a:ea typeface="+mj-ea"/>
                <a:cs typeface="2  Titr" pitchFamily="2" charset="-78"/>
              </a:rPr>
              <a:t>مرحله 3) اسناد حسابداری پرداخت های مربوط به حقوق و دستمزد : </a:t>
            </a:r>
            <a:endParaRPr lang="fa-IR" altLang="fa-IR" sz="4000" b="1" dirty="0">
              <a:latin typeface="Calibri" panose="020F0502020204030204" pitchFamily="34" charset="0"/>
              <a:ea typeface="Times New Roman" panose="02020603050405020304" pitchFamily="18" charset="0"/>
              <a:cs typeface="2  Koodak" panose="00000700000000000000" pitchFamily="2" charset="-78"/>
            </a:endParaRPr>
          </a:p>
          <a:p>
            <a:pPr algn="r" rtl="1"/>
            <a:endParaRPr lang="fa-IR" altLang="fa-IR" sz="2000" b="1" dirty="0">
              <a:latin typeface="Calibri" panose="020F0502020204030204" pitchFamily="34" charset="0"/>
              <a:ea typeface="Times New Roman" panose="02020603050405020304" pitchFamily="18" charset="0"/>
              <a:cs typeface="2  Koodak" panose="00000700000000000000" pitchFamily="2" charset="-78"/>
            </a:endParaRPr>
          </a:p>
          <a:p>
            <a:pPr algn="r" rtl="1"/>
            <a:r>
              <a:rPr lang="fa-IR" altLang="fa-IR" sz="2800" b="1" dirty="0">
                <a:ln w="3175">
                  <a:solidFill>
                    <a:srgbClr val="0070C0"/>
                  </a:solidFill>
                </a:ln>
                <a:latin typeface="Calibri"/>
                <a:ea typeface="Times New Roman"/>
              </a:rPr>
              <a:t>1</a:t>
            </a:r>
            <a:r>
              <a:rPr lang="fa-IR" altLang="fa-IR" b="1" dirty="0">
                <a:ln w="3175">
                  <a:solidFill>
                    <a:srgbClr val="0070C0"/>
                  </a:solidFill>
                </a:ln>
                <a:latin typeface="Calibri"/>
                <a:ea typeface="Times New Roman"/>
              </a:rPr>
              <a:t>) صدور سند پرداخت حقوق کارگران</a:t>
            </a:r>
            <a:r>
              <a:rPr lang="fa-IR" altLang="fa-IR" sz="2800" b="1" dirty="0">
                <a:ln w="3175">
                  <a:solidFill>
                    <a:srgbClr val="0070C0"/>
                  </a:solidFill>
                </a:ln>
                <a:latin typeface="Calibri"/>
                <a:ea typeface="Times New Roman"/>
              </a:rPr>
              <a:t> </a:t>
            </a:r>
            <a:r>
              <a:rPr lang="fa-IR" altLang="fa-IR" sz="2800" b="1" dirty="0" smtClean="0">
                <a:ln w="3175">
                  <a:solidFill>
                    <a:srgbClr val="0070C0"/>
                  </a:solidFill>
                </a:ln>
                <a:latin typeface="Calibri"/>
                <a:ea typeface="Times New Roman"/>
              </a:rPr>
              <a:t>:</a:t>
            </a:r>
            <a:endParaRPr lang="en-US" altLang="fa-IR" sz="2800" b="1" dirty="0">
              <a:ln w="3175">
                <a:solidFill>
                  <a:srgbClr val="0070C0"/>
                </a:solidFill>
              </a:ln>
              <a:latin typeface="Calibri"/>
              <a:ea typeface="Times New Roman"/>
            </a:endParaRPr>
          </a:p>
        </p:txBody>
      </p:sp>
      <p:sp>
        <p:nvSpPr>
          <p:cNvPr id="2" name="Rectangle 1"/>
          <p:cNvSpPr/>
          <p:nvPr/>
        </p:nvSpPr>
        <p:spPr>
          <a:xfrm>
            <a:off x="2286000" y="2276872"/>
            <a:ext cx="6606480" cy="923330"/>
          </a:xfrm>
          <a:prstGeom prst="rect">
            <a:avLst/>
          </a:prstGeom>
        </p:spPr>
        <p:txBody>
          <a:bodyPr wrap="square">
            <a:spAutoFit/>
          </a:bodyPr>
          <a:lstStyle/>
          <a:p>
            <a:r>
              <a:rPr lang="fa-IR" b="1" dirty="0">
                <a:latin typeface="Arial" panose="020B0604020202020204" pitchFamily="34" charset="0"/>
              </a:rPr>
              <a:t>سایر حسابهای </a:t>
            </a:r>
            <a:r>
              <a:rPr lang="fa-IR" b="1" dirty="0" smtClean="0">
                <a:latin typeface="Arial" panose="020B0604020202020204" pitchFamily="34" charset="0"/>
              </a:rPr>
              <a:t>پرداختنی-  حقوق پرداختنی                 ***</a:t>
            </a:r>
            <a:endParaRPr lang="fa-IR" b="1" dirty="0">
              <a:latin typeface="Arial" panose="020B0604020202020204" pitchFamily="34" charset="0"/>
            </a:endParaRPr>
          </a:p>
          <a:p>
            <a:r>
              <a:rPr lang="fa-IR" b="1" dirty="0">
                <a:latin typeface="Arial" panose="020B0604020202020204" pitchFamily="34" charset="0"/>
              </a:rPr>
              <a:t>                           </a:t>
            </a:r>
          </a:p>
          <a:p>
            <a:r>
              <a:rPr lang="fa-IR" b="1" dirty="0">
                <a:latin typeface="Arial" panose="020B0604020202020204" pitchFamily="34" charset="0"/>
              </a:rPr>
              <a:t>                            </a:t>
            </a:r>
            <a:r>
              <a:rPr lang="fa-IR" b="1" dirty="0" smtClean="0">
                <a:latin typeface="Arial" panose="020B0604020202020204" pitchFamily="34" charset="0"/>
              </a:rPr>
              <a:t>موجودی </a:t>
            </a:r>
            <a:r>
              <a:rPr lang="fa-IR" b="1" dirty="0">
                <a:latin typeface="Arial" panose="020B0604020202020204" pitchFamily="34" charset="0"/>
              </a:rPr>
              <a:t>نقد –بانک    </a:t>
            </a:r>
            <a:r>
              <a:rPr lang="fa-IR" b="1" dirty="0" smtClean="0">
                <a:latin typeface="Arial" panose="020B0604020202020204" pitchFamily="34" charset="0"/>
              </a:rPr>
              <a:t>                         </a:t>
            </a:r>
            <a:r>
              <a:rPr lang="fa-IR" b="1" dirty="0">
                <a:latin typeface="Arial" panose="020B0604020202020204" pitchFamily="34" charset="0"/>
              </a:rPr>
              <a:t>*** </a:t>
            </a:r>
            <a:endParaRPr lang="en-US" dirty="0"/>
          </a:p>
        </p:txBody>
      </p:sp>
      <p:sp>
        <p:nvSpPr>
          <p:cNvPr id="3" name="Rectangle 2"/>
          <p:cNvSpPr/>
          <p:nvPr/>
        </p:nvSpPr>
        <p:spPr>
          <a:xfrm rot="10800000" flipV="1">
            <a:off x="1259632" y="4275384"/>
            <a:ext cx="7632848" cy="1200329"/>
          </a:xfrm>
          <a:prstGeom prst="rect">
            <a:avLst/>
          </a:prstGeom>
        </p:spPr>
        <p:txBody>
          <a:bodyPr wrap="square">
            <a:spAutoFit/>
          </a:bodyPr>
          <a:lstStyle/>
          <a:p>
            <a:endParaRPr lang="fa-IR" b="1" dirty="0" smtClean="0">
              <a:latin typeface="Arial" panose="020B0604020202020204" pitchFamily="34" charset="0"/>
            </a:endParaRPr>
          </a:p>
          <a:p>
            <a:r>
              <a:rPr lang="fa-IR" b="1" dirty="0" smtClean="0">
                <a:latin typeface="Arial" panose="020B0604020202020204" pitchFamily="34" charset="0"/>
              </a:rPr>
              <a:t>سایر </a:t>
            </a:r>
            <a:r>
              <a:rPr lang="fa-IR" b="1" dirty="0">
                <a:latin typeface="Arial" panose="020B0604020202020204" pitchFamily="34" charset="0"/>
              </a:rPr>
              <a:t>حسابهای </a:t>
            </a:r>
            <a:r>
              <a:rPr lang="fa-IR" b="1" dirty="0" smtClean="0">
                <a:latin typeface="Arial" panose="020B0604020202020204" pitchFamily="34" charset="0"/>
              </a:rPr>
              <a:t>پرداختنی-  سازمان تامین اجتماعی            </a:t>
            </a:r>
            <a:r>
              <a:rPr lang="fa-IR" b="1" dirty="0">
                <a:latin typeface="Arial" panose="020B0604020202020204" pitchFamily="34" charset="0"/>
              </a:rPr>
              <a:t>***</a:t>
            </a:r>
          </a:p>
          <a:p>
            <a:r>
              <a:rPr lang="fa-IR" b="1" dirty="0">
                <a:latin typeface="Arial" panose="020B0604020202020204" pitchFamily="34" charset="0"/>
              </a:rPr>
              <a:t>                           </a:t>
            </a:r>
          </a:p>
          <a:p>
            <a:r>
              <a:rPr lang="fa-IR" b="1" dirty="0">
                <a:latin typeface="Arial" panose="020B0604020202020204" pitchFamily="34" charset="0"/>
              </a:rPr>
              <a:t>                            موجودی نقد –بانک     </a:t>
            </a:r>
            <a:r>
              <a:rPr lang="fa-IR" b="1" dirty="0" smtClean="0">
                <a:latin typeface="Arial" panose="020B0604020202020204" pitchFamily="34" charset="0"/>
              </a:rPr>
              <a:t>                          </a:t>
            </a:r>
            <a:r>
              <a:rPr lang="fa-IR" b="1" dirty="0">
                <a:latin typeface="Arial" panose="020B0604020202020204" pitchFamily="34" charset="0"/>
              </a:rPr>
              <a:t>*** </a:t>
            </a:r>
            <a:endParaRPr lang="en-US" dirty="0"/>
          </a:p>
        </p:txBody>
      </p:sp>
      <p:sp>
        <p:nvSpPr>
          <p:cNvPr id="6" name="Rectangle 5"/>
          <p:cNvSpPr/>
          <p:nvPr/>
        </p:nvSpPr>
        <p:spPr>
          <a:xfrm>
            <a:off x="2285999" y="2913017"/>
            <a:ext cx="6635931" cy="1477328"/>
          </a:xfrm>
          <a:prstGeom prst="rect">
            <a:avLst/>
          </a:prstGeom>
        </p:spPr>
        <p:txBody>
          <a:bodyPr wrap="square">
            <a:spAutoFit/>
          </a:bodyPr>
          <a:lstStyle/>
          <a:p>
            <a:pPr eaLnBrk="0" fontAlgn="base" hangingPunct="0">
              <a:spcBef>
                <a:spcPct val="0"/>
              </a:spcBef>
              <a:spcAft>
                <a:spcPct val="0"/>
              </a:spcAft>
            </a:pPr>
            <a:endParaRPr lang="fa-IR" altLang="fa-IR" b="1" dirty="0" smtClean="0">
              <a:ln w="3175">
                <a:solidFill>
                  <a:srgbClr val="0070C0"/>
                </a:solidFill>
              </a:ln>
              <a:ea typeface="Times New Roman"/>
            </a:endParaRPr>
          </a:p>
          <a:p>
            <a:pPr eaLnBrk="0" fontAlgn="base" hangingPunct="0">
              <a:spcBef>
                <a:spcPct val="0"/>
              </a:spcBef>
              <a:spcAft>
                <a:spcPct val="0"/>
              </a:spcAft>
            </a:pPr>
            <a:endParaRPr lang="fa-IR" altLang="fa-IR" b="1" dirty="0">
              <a:ln w="3175">
                <a:solidFill>
                  <a:srgbClr val="0070C0"/>
                </a:solidFill>
              </a:ln>
              <a:ea typeface="Times New Roman"/>
            </a:endParaRPr>
          </a:p>
          <a:p>
            <a:pPr eaLnBrk="0" fontAlgn="base" hangingPunct="0">
              <a:spcBef>
                <a:spcPct val="0"/>
              </a:spcBef>
              <a:spcAft>
                <a:spcPct val="0"/>
              </a:spcAft>
            </a:pPr>
            <a:r>
              <a:rPr lang="fa-IR" altLang="fa-IR" b="1" dirty="0" smtClean="0">
                <a:ln w="3175">
                  <a:solidFill>
                    <a:srgbClr val="0070C0"/>
                  </a:solidFill>
                </a:ln>
                <a:ea typeface="Times New Roman"/>
              </a:rPr>
              <a:t>2) </a:t>
            </a:r>
            <a:r>
              <a:rPr lang="fa-IR" altLang="fa-IR" b="1" dirty="0">
                <a:ln w="3175">
                  <a:solidFill>
                    <a:srgbClr val="0070C0"/>
                  </a:solidFill>
                </a:ln>
                <a:ea typeface="Times New Roman"/>
              </a:rPr>
              <a:t>صدور سند پرداخت حق بیمه مربوط به حقوق به سازمان تامین اجتماعی: </a:t>
            </a:r>
          </a:p>
          <a:p>
            <a:pPr eaLnBrk="0" fontAlgn="base" hangingPunct="0">
              <a:lnSpc>
                <a:spcPct val="200000"/>
              </a:lnSpc>
              <a:spcBef>
                <a:spcPct val="0"/>
              </a:spcBef>
              <a:spcAft>
                <a:spcPct val="0"/>
              </a:spcAft>
            </a:pPr>
            <a:r>
              <a:rPr lang="fa-IR" altLang="fa-IR" b="1" dirty="0">
                <a:solidFill>
                  <a:srgbClr val="0070C0"/>
                </a:solidFill>
                <a:latin typeface="Calibri" panose="020F0502020204030204" pitchFamily="34" charset="0"/>
                <a:ea typeface="Times New Roman" panose="02020603050405020304" pitchFamily="18" charset="0"/>
              </a:rPr>
              <a:t>( معادل مانده سایرحسابهای پرداختنی-سازمان تامین اجتماعی)</a:t>
            </a:r>
            <a:endParaRPr lang="en-US" altLang="fa-IR" b="1" dirty="0">
              <a:solidFill>
                <a:srgbClr val="0070C0"/>
              </a:solidFill>
            </a:endParaRPr>
          </a:p>
        </p:txBody>
      </p:sp>
    </p:spTree>
    <p:extLst>
      <p:ext uri="{BB962C8B-B14F-4D97-AF65-F5344CB8AC3E}">
        <p14:creationId xmlns:p14="http://schemas.microsoft.com/office/powerpoint/2010/main" val="570386202"/>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683568" y="713021"/>
            <a:ext cx="846043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6096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6096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6096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6096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6096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6096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6096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6096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609600"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609600" algn="l"/>
              </a:tabLst>
              <a:defRPr/>
            </a:pPr>
            <a:endParaRPr kumimoji="0" lang="fa-IR" altLang="fa-IR" sz="2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2  Koodak" panose="00000700000000000000" pitchFamily="2" charset="-78"/>
            </a:endParaRPr>
          </a:p>
          <a:p>
            <a:pPr lvl="0" algn="r" rtl="1"/>
            <a:r>
              <a:rPr kumimoji="0" lang="fa-IR" altLang="fa-IR" sz="2800" b="1" i="0" u="none" strike="noStrike" kern="1200" cap="none" spc="0" normalizeH="0" baseline="0" noProof="0" dirty="0" smtClean="0">
                <a:ln w="3175">
                  <a:solidFill>
                    <a:srgbClr val="0070C0"/>
                  </a:solidFill>
                </a:ln>
                <a:solidFill>
                  <a:prstClr val="black"/>
                </a:solidFill>
                <a:effectLst/>
                <a:uLnTx/>
                <a:uFillTx/>
                <a:latin typeface="Calibri"/>
                <a:ea typeface="Times New Roman"/>
                <a:cs typeface="Arial" panose="020B0604020202020204" pitchFamily="34" charset="0"/>
              </a:rPr>
              <a:t>3) </a:t>
            </a:r>
            <a:r>
              <a:rPr lang="fa-IR" altLang="fa-IR" sz="2800" b="1" dirty="0">
                <a:ln w="3175">
                  <a:solidFill>
                    <a:srgbClr val="0070C0"/>
                  </a:solidFill>
                </a:ln>
                <a:latin typeface="Calibri"/>
                <a:ea typeface="Times New Roman"/>
              </a:rPr>
              <a:t>صدور سند پرداخت مالیات حقوق به اداره امور مالیاتی </a:t>
            </a:r>
            <a:r>
              <a:rPr kumimoji="0" lang="fa-IR" altLang="fa-IR" sz="2800" b="1" i="0" u="none" strike="noStrike" kern="1200" cap="none" spc="0" normalizeH="0" baseline="0" noProof="0" dirty="0" smtClean="0">
                <a:ln w="3175">
                  <a:solidFill>
                    <a:srgbClr val="0070C0"/>
                  </a:solidFill>
                </a:ln>
                <a:solidFill>
                  <a:prstClr val="black"/>
                </a:solidFill>
                <a:effectLst/>
                <a:uLnTx/>
                <a:uFillTx/>
                <a:latin typeface="Calibri"/>
                <a:ea typeface="Times New Roman"/>
                <a:cs typeface="Arial" panose="020B0604020202020204" pitchFamily="34" charset="0"/>
              </a:rPr>
              <a:t>:</a:t>
            </a:r>
            <a:endParaRPr kumimoji="0" lang="en-US" altLang="fa-IR" sz="2800" b="1" i="0" u="none" strike="noStrike" kern="1200" cap="none" spc="0" normalizeH="0" baseline="0" noProof="0" dirty="0">
              <a:ln w="3175">
                <a:solidFill>
                  <a:srgbClr val="0070C0"/>
                </a:solidFill>
              </a:ln>
              <a:solidFill>
                <a:prstClr val="black"/>
              </a:solidFill>
              <a:effectLst/>
              <a:uLnTx/>
              <a:uFillTx/>
              <a:latin typeface="Calibri"/>
              <a:ea typeface="Times New Roman"/>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609600" algn="l"/>
              </a:tabLst>
              <a:defRPr/>
            </a:pPr>
            <a:endParaRPr kumimoji="0" lang="en-US" altLang="fa-IR" sz="2000" b="0" i="0" u="none" strike="noStrike" kern="1200" cap="none" spc="0" normalizeH="0" baseline="0" noProof="0" dirty="0">
              <a:ln>
                <a:noFill/>
              </a:ln>
              <a:solidFill>
                <a:prstClr val="black"/>
              </a:solidFill>
              <a:effectLst/>
              <a:uLnTx/>
              <a:uFillTx/>
              <a:latin typeface="Arial" panose="020B0604020202020204" pitchFamily="34" charset="0"/>
              <a:ea typeface="+mn-ea"/>
              <a:cs typeface="2  Koodak" panose="00000700000000000000" pitchFamily="2" charset="-78"/>
            </a:endParaRPr>
          </a:p>
        </p:txBody>
      </p:sp>
      <p:sp>
        <p:nvSpPr>
          <p:cNvPr id="2" name="Rectangle 1"/>
          <p:cNvSpPr/>
          <p:nvPr/>
        </p:nvSpPr>
        <p:spPr>
          <a:xfrm>
            <a:off x="2286000" y="1695565"/>
            <a:ext cx="6606480" cy="92333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سایر حسابهای </a:t>
            </a:r>
            <a:r>
              <a:rPr kumimoji="0" lang="fa-IR"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پرداختنی-  اداره</a:t>
            </a:r>
            <a:r>
              <a:rPr kumimoji="0" lang="fa-IR" sz="18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امور مالیاتی             </a:t>
            </a:r>
            <a:r>
              <a:rPr kumimoji="0" lang="fa-IR"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fa-I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a-IR"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موجودی </a:t>
            </a:r>
            <a:r>
              <a:rPr kumimoji="0" lang="fa-I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نقد –بانک    </a:t>
            </a:r>
            <a:r>
              <a:rPr kumimoji="0" lang="fa-IR"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fa-I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rot="10800000" flipV="1">
            <a:off x="1321296" y="3001274"/>
            <a:ext cx="7776864" cy="1200329"/>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سایر </a:t>
            </a:r>
            <a:r>
              <a:rPr kumimoji="0" lang="fa-I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حسابهای </a:t>
            </a:r>
            <a:r>
              <a:rPr kumimoji="0" lang="fa-IR"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پرداختنی-  صندوق</a:t>
            </a:r>
            <a:r>
              <a:rPr kumimoji="0" lang="fa-IR" sz="18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اجرا     </a:t>
            </a:r>
            <a:r>
              <a:rPr kumimoji="0" lang="fa-IR"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lang="fa-IR" b="1" dirty="0" smtClean="0">
                <a:solidFill>
                  <a:prstClr val="black"/>
                </a:solidFill>
                <a:latin typeface="Arial" panose="020B0604020202020204" pitchFamily="34" charset="0"/>
                <a:cs typeface="Arial" panose="020B0604020202020204" pitchFamily="34" charset="0"/>
              </a:rPr>
              <a:t>سایر حسابهای پرداختنی-قسط نعاونی        ***</a:t>
            </a:r>
            <a:endParaRPr kumimoji="0" lang="fa-I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a-IR"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fa-I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موجودی نقد –بانک     </a:t>
            </a:r>
            <a:r>
              <a:rPr kumimoji="0" lang="fa-IR"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fa-I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2285999" y="1851794"/>
            <a:ext cx="6858001" cy="1661993"/>
          </a:xfrm>
          <a:prstGeom prst="rect">
            <a:avLst/>
          </a:prstGeom>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fa-IR" altLang="fa-IR" sz="1800" b="1" i="0" u="none" strike="noStrike" kern="1200" cap="none" spc="0" normalizeH="0" baseline="0" noProof="0" dirty="0" smtClean="0">
              <a:ln w="3175">
                <a:solidFill>
                  <a:srgbClr val="0070C0"/>
                </a:solidFill>
              </a:ln>
              <a:solidFill>
                <a:prstClr val="black"/>
              </a:solidFill>
              <a:effectLst/>
              <a:uLnTx/>
              <a:uFillTx/>
              <a:latin typeface="Calibri" panose="020F0502020204030204"/>
              <a:ea typeface="Times New Roman"/>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fa-IR" altLang="fa-IR" sz="1800" b="1" i="0" u="none" strike="noStrike" kern="1200" cap="none" spc="0" normalizeH="0" baseline="0" noProof="0" dirty="0">
              <a:ln w="3175">
                <a:solidFill>
                  <a:srgbClr val="0070C0"/>
                </a:solidFill>
              </a:ln>
              <a:solidFill>
                <a:prstClr val="black"/>
              </a:solidFill>
              <a:effectLst/>
              <a:uLnTx/>
              <a:uFillTx/>
              <a:latin typeface="Calibri" panose="020F0502020204030204"/>
              <a:ea typeface="Times New Roman"/>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fa-IR" altLang="fa-IR" sz="2400" b="1" i="0" u="none" strike="noStrike" kern="1200" cap="none" spc="0" normalizeH="0" baseline="0" noProof="0" dirty="0">
              <a:ln w="3175">
                <a:solidFill>
                  <a:srgbClr val="0070C0"/>
                </a:solidFill>
              </a:ln>
              <a:solidFill>
                <a:prstClr val="black"/>
              </a:solidFill>
              <a:effectLst/>
              <a:uLnTx/>
              <a:uFillTx/>
              <a:latin typeface="Calibri" panose="020F0502020204030204"/>
              <a:ea typeface="Times New Roman"/>
              <a:cs typeface="Arial" panose="020B0604020202020204" pitchFamily="34" charset="0"/>
            </a:endParaRPr>
          </a:p>
          <a:p>
            <a:pPr lvl="0" eaLnBrk="0" fontAlgn="base" hangingPunct="0">
              <a:spcBef>
                <a:spcPct val="0"/>
              </a:spcBef>
              <a:spcAft>
                <a:spcPct val="0"/>
              </a:spcAft>
            </a:pPr>
            <a:r>
              <a:rPr kumimoji="0" lang="fa-IR" altLang="fa-IR" sz="2400" b="1" i="0" u="none" strike="noStrike" kern="1200" cap="none" spc="0" normalizeH="0" baseline="0" noProof="0" dirty="0" smtClean="0">
                <a:ln w="3175">
                  <a:solidFill>
                    <a:srgbClr val="0070C0"/>
                  </a:solidFill>
                </a:ln>
                <a:solidFill>
                  <a:prstClr val="black"/>
                </a:solidFill>
                <a:effectLst/>
                <a:uLnTx/>
                <a:uFillTx/>
                <a:latin typeface="Calibri" panose="020F0502020204030204"/>
                <a:ea typeface="Times New Roman"/>
                <a:cs typeface="Arial" panose="020B0604020202020204" pitchFamily="34" charset="0"/>
              </a:rPr>
              <a:t>4  </a:t>
            </a:r>
            <a:r>
              <a:rPr lang="fa-IR" altLang="fa-IR" sz="2400" b="1" dirty="0">
                <a:ln w="3175">
                  <a:solidFill>
                    <a:srgbClr val="0070C0"/>
                  </a:solidFill>
                </a:ln>
                <a:solidFill>
                  <a:prstClr val="black"/>
                </a:solidFill>
                <a:ea typeface="Times New Roman"/>
              </a:rPr>
              <a:t>)</a:t>
            </a:r>
            <a:r>
              <a:rPr lang="fa-IR" altLang="fa-IR" sz="2400" b="1" dirty="0">
                <a:ln w="3175">
                  <a:solidFill>
                    <a:srgbClr val="0070C0"/>
                  </a:solidFill>
                </a:ln>
                <a:ea typeface="Times New Roman"/>
              </a:rPr>
              <a:t> صدور سند سایر پرداخت های مربوط به کسور حقوق :</a:t>
            </a:r>
            <a:endParaRPr lang="en-US" altLang="fa-IR" sz="2400" b="1" dirty="0">
              <a:ln w="3175">
                <a:solidFill>
                  <a:srgbClr val="0070C0"/>
                </a:solidFill>
              </a:ln>
              <a:ea typeface="Times New Roman"/>
            </a:endParaRPr>
          </a:p>
          <a:p>
            <a:pPr eaLnBrk="0" fontAlgn="base" hangingPunct="0">
              <a:spcBef>
                <a:spcPct val="0"/>
              </a:spcBef>
              <a:spcAft>
                <a:spcPct val="0"/>
              </a:spcAft>
            </a:pPr>
            <a:endParaRPr kumimoji="0" lang="fa-IR" altLang="fa-IR" sz="1800" b="1" i="0" u="none" strike="noStrike" kern="1200" cap="none" spc="0" normalizeH="0" baseline="0" noProof="0" dirty="0">
              <a:ln w="3175">
                <a:solidFill>
                  <a:srgbClr val="0070C0"/>
                </a:solidFill>
              </a:ln>
              <a:solidFill>
                <a:prstClr val="black"/>
              </a:solidFill>
              <a:effectLst/>
              <a:uLnTx/>
              <a:uFillTx/>
              <a:latin typeface="Calibri" panose="020F0502020204030204"/>
              <a:ea typeface="Times New Roman"/>
              <a:cs typeface="Arial" panose="020B0604020202020204" pitchFamily="34" charset="0"/>
            </a:endParaRPr>
          </a:p>
        </p:txBody>
      </p:sp>
      <p:sp>
        <p:nvSpPr>
          <p:cNvPr id="8" name="Rectangle 7"/>
          <p:cNvSpPr/>
          <p:nvPr/>
        </p:nvSpPr>
        <p:spPr>
          <a:xfrm>
            <a:off x="205680" y="4187611"/>
            <a:ext cx="8892480" cy="1665264"/>
          </a:xfrm>
          <a:prstGeom prst="rect">
            <a:avLst/>
          </a:prstGeom>
        </p:spPr>
        <p:txBody>
          <a:bodyPr wrap="square">
            <a:spAutoFit/>
          </a:bodyPr>
          <a:lstStyle/>
          <a:p>
            <a:pPr marL="241300" rtl="0">
              <a:lnSpc>
                <a:spcPct val="130000"/>
              </a:lnSpc>
              <a:tabLst>
                <a:tab pos="3780790" algn="l"/>
                <a:tab pos="6453505" algn="r"/>
              </a:tabLst>
            </a:pPr>
            <a:r>
              <a:rPr lang="fa-IR" sz="1600" b="1" dirty="0">
                <a:ln w="3175">
                  <a:solidFill>
                    <a:srgbClr val="0070C0"/>
                  </a:solidFill>
                </a:ln>
                <a:ea typeface="Times New Roman"/>
              </a:rPr>
              <a:t>نکته:</a:t>
            </a:r>
          </a:p>
          <a:p>
            <a:pPr marL="241300" rtl="0">
              <a:lnSpc>
                <a:spcPct val="130000"/>
              </a:lnSpc>
              <a:tabLst>
                <a:tab pos="3780790" algn="l"/>
                <a:tab pos="6453505" algn="r"/>
              </a:tabLst>
            </a:pPr>
            <a:r>
              <a:rPr lang="fa-IR" sz="1600" b="1" dirty="0">
                <a:ln w="3175">
                  <a:solidFill>
                    <a:srgbClr val="0070C0"/>
                  </a:solidFill>
                </a:ln>
                <a:ea typeface="Times New Roman"/>
              </a:rPr>
              <a:t>1 : </a:t>
            </a:r>
            <a:r>
              <a:rPr lang="fa-IR" sz="1600" b="1" dirty="0">
                <a:latin typeface="Calibri" panose="020F0502020204030204" pitchFamily="34" charset="0"/>
                <a:ea typeface="Times New Roman" panose="02020603050405020304" pitchFamily="18" charset="0"/>
              </a:rPr>
              <a:t>ممکن است کسور دیگری نیز وجود داشته باشد. مانند : قسط شرکت تعاونی ، قسط مسکن و ... که در مرحله پرداختهای مربوط به حقوق ، به شکل فوق ثبت خواهد شد </a:t>
            </a:r>
            <a:r>
              <a:rPr lang="fa-IR" sz="1600" b="1" dirty="0" smtClean="0">
                <a:latin typeface="Calibri" panose="020F0502020204030204" pitchFamily="34" charset="0"/>
                <a:ea typeface="Times New Roman" panose="02020603050405020304" pitchFamily="18" charset="0"/>
              </a:rPr>
              <a:t>.</a:t>
            </a:r>
            <a:endParaRPr lang="fa-IR" sz="1600" b="1" dirty="0">
              <a:latin typeface="Calibri" panose="020F0502020204030204" pitchFamily="34" charset="0"/>
              <a:ea typeface="Times New Roman" panose="02020603050405020304" pitchFamily="18" charset="0"/>
            </a:endParaRPr>
          </a:p>
          <a:p>
            <a:pPr marL="241300" rtl="0">
              <a:lnSpc>
                <a:spcPct val="130000"/>
              </a:lnSpc>
              <a:tabLst>
                <a:tab pos="3780790" algn="l"/>
                <a:tab pos="6453505" algn="r"/>
              </a:tabLst>
            </a:pPr>
            <a:r>
              <a:rPr lang="fa-IR" sz="1600" b="1" dirty="0">
                <a:ln w="3175">
                  <a:solidFill>
                    <a:srgbClr val="0070C0"/>
                  </a:solidFill>
                </a:ln>
                <a:ea typeface="Times New Roman"/>
              </a:rPr>
              <a:t>2 : </a:t>
            </a:r>
            <a:r>
              <a:rPr lang="fa-IR" sz="1600" b="1" dirty="0">
                <a:latin typeface="Calibri" panose="020F0502020204030204" pitchFamily="34" charset="0"/>
                <a:ea typeface="Times New Roman" panose="02020603050405020304" pitchFamily="18" charset="0"/>
              </a:rPr>
              <a:t>باتوجه به اینکه برای حساب های مساعده و وام کارکنان قبل از پایان ماه سند پرداخت انجام گرفته است  با صدور سند حقوق و دستمزد در پایان ماه مانده این حساب ها کاهش می یابد . لذا نیازی به ثبت پرداخت نخواهند داشت .</a:t>
            </a:r>
            <a:endParaRPr lang="en-US" sz="1600" b="1"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724139520"/>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10" y="1196754"/>
            <a:ext cx="7142455" cy="453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84493" y="410763"/>
            <a:ext cx="2499402" cy="461665"/>
          </a:xfrm>
          <a:prstGeom prst="rect">
            <a:avLst/>
          </a:prstGeom>
        </p:spPr>
        <p:txBody>
          <a:bodyPr wrap="none">
            <a:spAutoFit/>
          </a:bodyPr>
          <a:lstStyle/>
          <a:p>
            <a:r>
              <a:rPr lang="fa-IR" sz="2400" b="1" dirty="0">
                <a:ln w="3175">
                  <a:solidFill>
                    <a:srgbClr val="0070C0"/>
                  </a:solidFill>
                </a:ln>
                <a:latin typeface="Calibri"/>
                <a:ea typeface="Times New Roman"/>
              </a:rPr>
              <a:t>2) نمونه فیش حقوقی:</a:t>
            </a:r>
            <a:endParaRPr lang="en-US" sz="2400" b="1" dirty="0">
              <a:ln w="3175">
                <a:solidFill>
                  <a:srgbClr val="0070C0"/>
                </a:solidFill>
              </a:ln>
              <a:latin typeface="Calibri"/>
              <a:ea typeface="Times New Roman"/>
            </a:endParaRPr>
          </a:p>
        </p:txBody>
      </p:sp>
    </p:spTree>
    <p:extLst>
      <p:ext uri="{BB962C8B-B14F-4D97-AF65-F5344CB8AC3E}">
        <p14:creationId xmlns:p14="http://schemas.microsoft.com/office/powerpoint/2010/main" val="2898501893"/>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77694" y="482771"/>
            <a:ext cx="8766306" cy="1015663"/>
          </a:xfrm>
          <a:prstGeom prst="rect">
            <a:avLst/>
          </a:prstGeom>
        </p:spPr>
        <p:txBody>
          <a:bodyPr wrap="square">
            <a:spAutoFit/>
          </a:bodyPr>
          <a:lstStyle/>
          <a:p>
            <a:pPr>
              <a:lnSpc>
                <a:spcPct val="150000"/>
              </a:lnSpc>
            </a:pPr>
            <a:r>
              <a:rPr lang="fa-IR" sz="2000" b="1" dirty="0">
                <a:ln w="3175">
                  <a:solidFill>
                    <a:srgbClr val="0070C0"/>
                  </a:solidFill>
                </a:ln>
                <a:latin typeface="Calibri"/>
                <a:ea typeface="Times New Roman"/>
              </a:rPr>
              <a:t>مثال؛ </a:t>
            </a:r>
            <a:r>
              <a:rPr lang="fa-IR" sz="2000" dirty="0">
                <a:solidFill>
                  <a:srgbClr val="000000"/>
                </a:solidFill>
                <a:ea typeface="Calibri" panose="020F0502020204030204" pitchFamily="34" charset="0"/>
              </a:rPr>
              <a:t>فرض کنيد نتايج زير از ليست حقوق و دستمزد (قسمت محاسبات حقوق و مزايا) شرکت بوستان استخراج شده است:</a:t>
            </a:r>
            <a:endParaRPr lang="en-US" sz="2000" dirty="0">
              <a:solidFill>
                <a:srgbClr val="000000"/>
              </a:solidFill>
              <a:ea typeface="Calibri" panose="020F0502020204030204" pitchFamily="34" charset="0"/>
            </a:endParaRPr>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28800"/>
            <a:ext cx="8964488" cy="3888432"/>
          </a:xfrm>
          <a:prstGeom prst="rect">
            <a:avLst/>
          </a:prstGeom>
          <a:noFill/>
          <a:ln>
            <a:noFill/>
          </a:ln>
        </p:spPr>
      </p:pic>
    </p:spTree>
    <p:extLst>
      <p:ext uri="{BB962C8B-B14F-4D97-AF65-F5344CB8AC3E}">
        <p14:creationId xmlns:p14="http://schemas.microsoft.com/office/powerpoint/2010/main" val="125877934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لیست بیمه نمونه.jpg"/>
          <p:cNvPicPr/>
          <p:nvPr/>
        </p:nvPicPr>
        <p:blipFill>
          <a:blip r:embed="rId3" cstate="print"/>
          <a:stretch>
            <a:fillRect/>
          </a:stretch>
        </p:blipFill>
        <p:spPr>
          <a:xfrm>
            <a:off x="251520" y="1171805"/>
            <a:ext cx="8784976" cy="5065508"/>
          </a:xfrm>
          <a:prstGeom prst="rect">
            <a:avLst/>
          </a:prstGeom>
          <a:solidFill>
            <a:schemeClr val="tx1">
              <a:alpha val="66000"/>
            </a:schemeClr>
          </a:solidFill>
          <a:ln>
            <a:noFill/>
          </a:ln>
          <a:effectLst>
            <a:outerShdw blurRad="292100" dist="139700" dir="2700000" algn="tl" rotWithShape="0">
              <a:schemeClr val="tx1">
                <a:alpha val="65000"/>
              </a:schemeClr>
            </a:outerShdw>
          </a:effectLst>
        </p:spPr>
      </p:pic>
      <p:sp>
        <p:nvSpPr>
          <p:cNvPr id="3" name="Rectangle 2"/>
          <p:cNvSpPr/>
          <p:nvPr/>
        </p:nvSpPr>
        <p:spPr>
          <a:xfrm>
            <a:off x="2987824" y="692696"/>
            <a:ext cx="5832648" cy="461665"/>
          </a:xfrm>
          <a:prstGeom prst="rect">
            <a:avLst/>
          </a:prstGeom>
        </p:spPr>
        <p:txBody>
          <a:bodyPr wrap="square">
            <a:spAutoFit/>
          </a:bodyPr>
          <a:lstStyle/>
          <a:p>
            <a:r>
              <a:rPr lang="fa-IR" sz="2400" b="1" dirty="0" smtClean="0">
                <a:ln w="3175">
                  <a:solidFill>
                    <a:srgbClr val="0070C0"/>
                  </a:solidFill>
                </a:ln>
                <a:latin typeface="Calibri"/>
                <a:ea typeface="Times New Roman"/>
              </a:rPr>
              <a:t>3) </a:t>
            </a:r>
            <a:r>
              <a:rPr lang="fa-IR" sz="2400" b="1" dirty="0">
                <a:ln w="3175">
                  <a:solidFill>
                    <a:srgbClr val="0070C0"/>
                  </a:solidFill>
                </a:ln>
                <a:latin typeface="Calibri"/>
                <a:ea typeface="Times New Roman"/>
              </a:rPr>
              <a:t>نمونه لیست حقوق و دستمزد :</a:t>
            </a:r>
            <a:endParaRPr lang="en-US" sz="2400" b="1" dirty="0">
              <a:ln w="3175">
                <a:solidFill>
                  <a:srgbClr val="0070C0"/>
                </a:solidFill>
              </a:ln>
              <a:latin typeface="Calibri"/>
              <a:ea typeface="Times New Roman"/>
            </a:endParaRPr>
          </a:p>
        </p:txBody>
      </p:sp>
    </p:spTree>
    <p:extLst>
      <p:ext uri="{BB962C8B-B14F-4D97-AF65-F5344CB8AC3E}">
        <p14:creationId xmlns:p14="http://schemas.microsoft.com/office/powerpoint/2010/main" val="1794121199"/>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3528" y="188640"/>
            <a:ext cx="8820472" cy="2677656"/>
          </a:xfrm>
          <a:prstGeom prst="rect">
            <a:avLst/>
          </a:prstGeom>
        </p:spPr>
        <p:txBody>
          <a:bodyPr wrap="square">
            <a:spAutoFit/>
          </a:bodyPr>
          <a:lstStyle/>
          <a:p>
            <a:pPr>
              <a:lnSpc>
                <a:spcPct val="200000"/>
              </a:lnSpc>
            </a:pPr>
            <a:r>
              <a:rPr lang="fa-IR" sz="4400" b="1" dirty="0" smtClean="0">
                <a:ln w="3175">
                  <a:solidFill>
                    <a:schemeClr val="bg1"/>
                  </a:solidFill>
                </a:ln>
                <a:latin typeface="+mj-lt"/>
                <a:ea typeface="+mj-ea"/>
                <a:cs typeface="2  Titr" pitchFamily="2" charset="-78"/>
              </a:rPr>
              <a:t>محاسبه </a:t>
            </a:r>
            <a:r>
              <a:rPr lang="fa-IR" sz="4400" b="1" dirty="0">
                <a:ln w="3175">
                  <a:solidFill>
                    <a:schemeClr val="bg1"/>
                  </a:solidFill>
                </a:ln>
                <a:latin typeface="+mj-lt"/>
                <a:ea typeface="+mj-ea"/>
                <a:cs typeface="2  Titr" pitchFamily="2" charset="-78"/>
              </a:rPr>
              <a:t>مبلغ بازخرید مرخصی :      </a:t>
            </a:r>
            <a:r>
              <a:rPr lang="fa-IR" sz="2000" dirty="0" smtClean="0">
                <a:latin typeface="+mj-lt"/>
                <a:ea typeface="+mj-ea"/>
                <a:cs typeface="Koodak" pitchFamily="2" charset="-78"/>
              </a:rPr>
              <a:t>  </a:t>
            </a:r>
          </a:p>
          <a:p>
            <a:pPr algn="l">
              <a:lnSpc>
                <a:spcPct val="200000"/>
              </a:lnSpc>
            </a:pPr>
            <a:r>
              <a:rPr lang="fa-IR" sz="2000" dirty="0" smtClean="0">
                <a:solidFill>
                  <a:srgbClr val="0070C0"/>
                </a:solidFill>
                <a:latin typeface="+mj-lt"/>
                <a:ea typeface="+mj-ea"/>
                <a:cs typeface="Koodak" pitchFamily="2" charset="-78"/>
              </a:rPr>
              <a:t> </a:t>
            </a:r>
            <a:r>
              <a:rPr lang="fa-IR" b="1" dirty="0">
                <a:solidFill>
                  <a:srgbClr val="0070C0"/>
                </a:solidFill>
                <a:latin typeface="+mj-lt"/>
                <a:ea typeface="+mj-ea"/>
              </a:rPr>
              <a:t>مبلغ بازخرید مرخصی = نرخ پایه روزانه دستمزد × مدت باقیمانده مرخصی استحقاقی</a:t>
            </a:r>
          </a:p>
          <a:p>
            <a:pPr>
              <a:lnSpc>
                <a:spcPct val="200000"/>
              </a:lnSpc>
            </a:pPr>
            <a:r>
              <a:rPr lang="fa-IR" sz="2000" b="1" dirty="0">
                <a:latin typeface="+mj-lt"/>
                <a:ea typeface="+mj-ea"/>
              </a:rPr>
              <a:t>و سند حسابداری زیر تنظیم می شود :</a:t>
            </a:r>
            <a:endParaRPr lang="en-US" sz="2000" b="1" dirty="0">
              <a:latin typeface="+mj-lt"/>
              <a:ea typeface="+mj-ea"/>
            </a:endParaRPr>
          </a:p>
        </p:txBody>
      </p:sp>
      <p:sp>
        <p:nvSpPr>
          <p:cNvPr id="3" name="Rectangle 2"/>
          <p:cNvSpPr/>
          <p:nvPr/>
        </p:nvSpPr>
        <p:spPr>
          <a:xfrm>
            <a:off x="2286000" y="3212976"/>
            <a:ext cx="6858000" cy="923330"/>
          </a:xfrm>
          <a:prstGeom prst="rect">
            <a:avLst/>
          </a:prstGeom>
        </p:spPr>
        <p:txBody>
          <a:bodyPr wrap="square">
            <a:spAutoFit/>
          </a:bodyPr>
          <a:lstStyle/>
          <a:p>
            <a:r>
              <a:rPr lang="fa-IR" b="1" dirty="0">
                <a:latin typeface="Arial" panose="020B0604020202020204" pitchFamily="34" charset="0"/>
              </a:rPr>
              <a:t>هزینه حقوق ودستمزد </a:t>
            </a:r>
            <a:r>
              <a:rPr lang="fa-IR" b="1" dirty="0" smtClean="0">
                <a:latin typeface="Arial" panose="020B0604020202020204" pitchFamily="34" charset="0"/>
              </a:rPr>
              <a:t>–دستمزد ایام مرخصی         ***</a:t>
            </a:r>
            <a:endParaRPr lang="fa-IR" b="1" dirty="0">
              <a:latin typeface="Arial" panose="020B0604020202020204" pitchFamily="34" charset="0"/>
            </a:endParaRPr>
          </a:p>
          <a:p>
            <a:r>
              <a:rPr lang="fa-IR" b="1" dirty="0">
                <a:latin typeface="Arial" panose="020B0604020202020204" pitchFamily="34" charset="0"/>
              </a:rPr>
              <a:t>                           </a:t>
            </a:r>
          </a:p>
          <a:p>
            <a:r>
              <a:rPr lang="fa-IR" b="1" dirty="0">
                <a:latin typeface="Arial" panose="020B0604020202020204" pitchFamily="34" charset="0"/>
              </a:rPr>
              <a:t>                            </a:t>
            </a:r>
            <a:r>
              <a:rPr lang="fa-IR" b="1" dirty="0" smtClean="0">
                <a:latin typeface="Arial" panose="020B0604020202020204" pitchFamily="34" charset="0"/>
              </a:rPr>
              <a:t>موجودی نقد-بانک                      </a:t>
            </a:r>
            <a:r>
              <a:rPr lang="fa-IR" b="1" dirty="0">
                <a:latin typeface="Arial" panose="020B0604020202020204" pitchFamily="34" charset="0"/>
              </a:rPr>
              <a:t>*** </a:t>
            </a:r>
            <a:endParaRPr lang="en-US" dirty="0"/>
          </a:p>
        </p:txBody>
      </p:sp>
    </p:spTree>
    <p:extLst>
      <p:ext uri="{BB962C8B-B14F-4D97-AF65-F5344CB8AC3E}">
        <p14:creationId xmlns:p14="http://schemas.microsoft.com/office/powerpoint/2010/main" val="1429027068"/>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41784" y="620688"/>
            <a:ext cx="8802216" cy="6324808"/>
          </a:xfrm>
          <a:prstGeom prst="rect">
            <a:avLst/>
          </a:prstGeom>
        </p:spPr>
        <p:txBody>
          <a:bodyPr wrap="square">
            <a:spAutoFit/>
          </a:bodyPr>
          <a:lstStyle/>
          <a:p>
            <a:pPr rtl="0">
              <a:lnSpc>
                <a:spcPct val="150000"/>
              </a:lnSpc>
            </a:pPr>
            <a:r>
              <a:rPr lang="fa-IR" b="1" dirty="0">
                <a:ln w="3175">
                  <a:solidFill>
                    <a:srgbClr val="0070C0"/>
                  </a:solidFill>
                </a:ln>
                <a:ea typeface="Times New Roman"/>
              </a:rPr>
              <a:t>مثال </a:t>
            </a:r>
            <a:endParaRPr lang="en-US" b="1" dirty="0">
              <a:ln w="3175">
                <a:solidFill>
                  <a:srgbClr val="0070C0"/>
                </a:solidFill>
              </a:ln>
              <a:ea typeface="Times New Roman"/>
            </a:endParaRPr>
          </a:p>
          <a:p>
            <a:pPr rtl="0">
              <a:lnSpc>
                <a:spcPct val="150000"/>
              </a:lnSpc>
            </a:pPr>
            <a:r>
              <a:rPr lang="fa-IR" dirty="0"/>
              <a:t>  متوسط حقوق پایه کارکنان «شرکت تولیدی لاهیجان»در ابتدای سال جاری معادل 12,000,000 ریال برآورد گردیده است. طبق آیین نامه داخلی شرکت معادل ریالی مانده مرخصی پرسنل (مازاد بر 9 روز مرخصی قابل ذخیره) به ایشان پرداخت خواهد شد. ( به نرخ پایه دستمزد روزانه 350,000 ریال</a:t>
            </a:r>
            <a:r>
              <a:rPr lang="fa-IR" dirty="0" smtClean="0"/>
              <a:t>)</a:t>
            </a:r>
          </a:p>
          <a:p>
            <a:pPr rtl="0">
              <a:lnSpc>
                <a:spcPct val="150000"/>
              </a:lnSpc>
            </a:pPr>
            <a:r>
              <a:rPr lang="fa-IR" dirty="0" smtClean="0"/>
              <a:t>مطلوب است محاسبه و </a:t>
            </a:r>
            <a:r>
              <a:rPr lang="fa-IR" dirty="0"/>
              <a:t>سند بازخرید دستمزد ایام مرخصی کارگران (کارگران تا پایان سال فقط از نیمی از مرخصی سالانه خود استفاده نموده </a:t>
            </a:r>
            <a:r>
              <a:rPr lang="fa-IR" dirty="0" smtClean="0"/>
              <a:t>اند) </a:t>
            </a:r>
          </a:p>
          <a:p>
            <a:pPr rtl="0">
              <a:lnSpc>
                <a:spcPct val="150000"/>
              </a:lnSpc>
            </a:pPr>
            <a:endParaRPr lang="fa-IR" dirty="0"/>
          </a:p>
          <a:p>
            <a:pPr rtl="0">
              <a:lnSpc>
                <a:spcPct val="150000"/>
              </a:lnSpc>
            </a:pPr>
            <a:endParaRPr lang="fa-IR" dirty="0" smtClean="0"/>
          </a:p>
          <a:p>
            <a:pPr rtl="0">
              <a:lnSpc>
                <a:spcPct val="150000"/>
              </a:lnSpc>
            </a:pPr>
            <a:endParaRPr lang="fa-IR" dirty="0"/>
          </a:p>
          <a:p>
            <a:r>
              <a:rPr lang="fa-IR" b="1" dirty="0">
                <a:latin typeface="Arial" panose="020B0604020202020204" pitchFamily="34" charset="0"/>
              </a:rPr>
              <a:t>هزینه حقوق ودستمزد –دستمزد ایام مرخصی         </a:t>
            </a:r>
            <a:r>
              <a:rPr lang="fa-IR" b="1" dirty="0" smtClean="0">
                <a:latin typeface="Arial" panose="020B0604020202020204" pitchFamily="34" charset="0"/>
              </a:rPr>
              <a:t>1.400.000</a:t>
            </a:r>
            <a:endParaRPr lang="fa-IR" b="1" dirty="0">
              <a:latin typeface="Arial" panose="020B0604020202020204" pitchFamily="34" charset="0"/>
            </a:endParaRPr>
          </a:p>
          <a:p>
            <a:r>
              <a:rPr lang="fa-IR" b="1" dirty="0">
                <a:latin typeface="Arial" panose="020B0604020202020204" pitchFamily="34" charset="0"/>
              </a:rPr>
              <a:t>                           </a:t>
            </a:r>
          </a:p>
          <a:p>
            <a:r>
              <a:rPr lang="fa-IR" b="1" dirty="0">
                <a:latin typeface="Arial" panose="020B0604020202020204" pitchFamily="34" charset="0"/>
              </a:rPr>
              <a:t>                            موجودی نقد-بانک                      </a:t>
            </a:r>
            <a:r>
              <a:rPr lang="fa-IR" b="1" dirty="0" smtClean="0">
                <a:latin typeface="Arial" panose="020B0604020202020204" pitchFamily="34" charset="0"/>
              </a:rPr>
              <a:t>1.400.000</a:t>
            </a:r>
            <a:endParaRPr lang="en-US" dirty="0"/>
          </a:p>
          <a:p>
            <a:pPr rtl="0">
              <a:lnSpc>
                <a:spcPct val="150000"/>
              </a:lnSpc>
            </a:pPr>
            <a:endParaRPr lang="fa-IR" dirty="0" smtClean="0"/>
          </a:p>
          <a:p>
            <a:pPr rtl="0">
              <a:lnSpc>
                <a:spcPct val="150000"/>
              </a:lnSpc>
            </a:pPr>
            <a:endParaRPr lang="fa-IR" dirty="0"/>
          </a:p>
          <a:p>
            <a:pPr rtl="0">
              <a:lnSpc>
                <a:spcPct val="150000"/>
              </a:lnSpc>
            </a:pPr>
            <a:endParaRPr lang="fa-IR" dirty="0" smtClean="0"/>
          </a:p>
          <a:p>
            <a:pPr rtl="0">
              <a:lnSpc>
                <a:spcPct val="150000"/>
              </a:lnSpc>
            </a:pPr>
            <a:r>
              <a:rPr lang="fa-IR" dirty="0" smtClean="0"/>
              <a:t>      </a:t>
            </a:r>
          </a:p>
        </p:txBody>
      </p:sp>
      <p:sp>
        <p:nvSpPr>
          <p:cNvPr id="6" name="Rectangle 5"/>
          <p:cNvSpPr/>
          <p:nvPr/>
        </p:nvSpPr>
        <p:spPr>
          <a:xfrm>
            <a:off x="539553" y="908721"/>
            <a:ext cx="8280919" cy="3083921"/>
          </a:xfrm>
          <a:prstGeom prst="rect">
            <a:avLst/>
          </a:prstGeom>
        </p:spPr>
        <p:txBody>
          <a:bodyPr wrap="square">
            <a:spAutoFit/>
          </a:bodyPr>
          <a:lstStyle/>
          <a:p>
            <a:pPr algn="l" rtl="0">
              <a:lnSpc>
                <a:spcPct val="120000"/>
              </a:lnSpc>
            </a:pPr>
            <a:endParaRPr lang="fa-IR" b="1" dirty="0"/>
          </a:p>
          <a:p>
            <a:pPr algn="l" rtl="0">
              <a:lnSpc>
                <a:spcPct val="120000"/>
              </a:lnSpc>
            </a:pPr>
            <a:endParaRPr lang="fa-IR" b="1" dirty="0"/>
          </a:p>
          <a:p>
            <a:pPr algn="l" rtl="0">
              <a:lnSpc>
                <a:spcPct val="120000"/>
              </a:lnSpc>
            </a:pPr>
            <a:endParaRPr lang="fa-IR" b="1" dirty="0"/>
          </a:p>
          <a:p>
            <a:pPr algn="l" rtl="0">
              <a:lnSpc>
                <a:spcPct val="120000"/>
              </a:lnSpc>
            </a:pPr>
            <a:endParaRPr lang="fa-IR" b="1" dirty="0"/>
          </a:p>
          <a:p>
            <a:pPr algn="l" rtl="0">
              <a:lnSpc>
                <a:spcPct val="120000"/>
              </a:lnSpc>
            </a:pPr>
            <a:endParaRPr lang="fa-IR" b="1" dirty="0"/>
          </a:p>
          <a:p>
            <a:pPr algn="l" rtl="0">
              <a:lnSpc>
                <a:spcPct val="120000"/>
              </a:lnSpc>
            </a:pPr>
            <a:endParaRPr lang="fa-IR" b="1" dirty="0"/>
          </a:p>
          <a:p>
            <a:pPr algn="l" rtl="0">
              <a:lnSpc>
                <a:spcPct val="120000"/>
              </a:lnSpc>
            </a:pPr>
            <a:r>
              <a:rPr lang="en-US" b="1" dirty="0"/>
              <a:t> </a:t>
            </a:r>
            <a:r>
              <a:rPr lang="fa-IR" b="1" dirty="0" smtClean="0"/>
              <a:t>باقیمانده مرخصی                                              13= </a:t>
            </a:r>
            <a:r>
              <a:rPr lang="fa-IR" b="1" dirty="0"/>
              <a:t>13 – </a:t>
            </a:r>
            <a:r>
              <a:rPr lang="fa-IR" b="1" dirty="0" smtClean="0"/>
              <a:t>26</a:t>
            </a:r>
            <a:endParaRPr lang="en-US" b="1" dirty="0"/>
          </a:p>
          <a:p>
            <a:pPr algn="l" rtl="0">
              <a:lnSpc>
                <a:spcPct val="120000"/>
              </a:lnSpc>
            </a:pPr>
            <a:r>
              <a:rPr lang="fa-IR" b="1" dirty="0"/>
              <a:t>4 = 9 – 13 </a:t>
            </a:r>
            <a:r>
              <a:rPr lang="en-US" b="1" dirty="0"/>
              <a:t>            </a:t>
            </a:r>
            <a:r>
              <a:rPr lang="en-US" b="1" dirty="0" smtClean="0"/>
              <a:t>                  </a:t>
            </a:r>
            <a:r>
              <a:rPr lang="fa-IR" b="1" dirty="0"/>
              <a:t>باقیمانده مرخصی مازاد بر 9 روز                 </a:t>
            </a:r>
            <a:endParaRPr lang="en-US" b="1" dirty="0"/>
          </a:p>
          <a:p>
            <a:pPr algn="l" rtl="0">
              <a:lnSpc>
                <a:spcPct val="120000"/>
              </a:lnSpc>
            </a:pPr>
            <a:r>
              <a:rPr lang="fa-IR" b="1" dirty="0"/>
              <a:t>1,400,000= 350,000×  4 </a:t>
            </a:r>
            <a:r>
              <a:rPr lang="en-US" b="1" dirty="0"/>
              <a:t>                              </a:t>
            </a:r>
            <a:r>
              <a:rPr lang="fa-IR" b="1" dirty="0"/>
              <a:t>مبلغ مرخصی قابل بازخرید</a:t>
            </a:r>
            <a:endParaRPr lang="en-US" b="1" dirty="0"/>
          </a:p>
        </p:txBody>
      </p:sp>
    </p:spTree>
    <p:extLst>
      <p:ext uri="{BB962C8B-B14F-4D97-AF65-F5344CB8AC3E}">
        <p14:creationId xmlns:p14="http://schemas.microsoft.com/office/powerpoint/2010/main" val="410728373"/>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4506" y="260648"/>
            <a:ext cx="8649982" cy="1368152"/>
          </a:xfrm>
        </p:spPr>
        <p:txBody>
          <a:bodyPr vert="horz" lIns="91440" tIns="45720" rIns="91440" bIns="45720" rtlCol="0" anchor="t">
            <a:noAutofit/>
          </a:bodyPr>
          <a:lstStyle/>
          <a:p>
            <a:pPr algn="r">
              <a:lnSpc>
                <a:spcPct val="120000"/>
              </a:lnSpc>
              <a:spcBef>
                <a:spcPct val="0"/>
              </a:spcBef>
            </a:pPr>
            <a:r>
              <a:rPr lang="fa-IR" sz="4000" b="1" dirty="0">
                <a:ln w="3175">
                  <a:solidFill>
                    <a:schemeClr val="bg1"/>
                  </a:solidFill>
                </a:ln>
                <a:solidFill>
                  <a:schemeClr val="tx1"/>
                </a:solidFill>
                <a:latin typeface="+mj-lt"/>
                <a:ea typeface="+mj-ea"/>
                <a:cs typeface="2  Titr" pitchFamily="2" charset="-78"/>
              </a:rPr>
              <a:t>اسناد حسابداري مربوط به عيدي و پاداش:</a:t>
            </a:r>
            <a:endParaRPr lang="en-US" sz="4000" b="1" dirty="0">
              <a:ln w="3175">
                <a:solidFill>
                  <a:schemeClr val="bg1"/>
                </a:solidFill>
              </a:ln>
              <a:solidFill>
                <a:schemeClr val="tx1"/>
              </a:solidFill>
              <a:latin typeface="+mj-lt"/>
              <a:ea typeface="+mj-ea"/>
              <a:cs typeface="2  Titr" pitchFamily="2" charset="-78"/>
            </a:endParaRPr>
          </a:p>
          <a:p>
            <a:pPr algn="r">
              <a:lnSpc>
                <a:spcPct val="120000"/>
              </a:lnSpc>
              <a:spcBef>
                <a:spcPct val="0"/>
              </a:spcBef>
            </a:pPr>
            <a:r>
              <a:rPr lang="fa-IR" sz="3200" b="1" dirty="0">
                <a:ln w="3175">
                  <a:solidFill>
                    <a:schemeClr val="bg1"/>
                  </a:solidFill>
                </a:ln>
                <a:solidFill>
                  <a:srgbClr val="002060"/>
                </a:solidFill>
                <a:latin typeface="Arial" panose="020B0604020202020204" pitchFamily="34" charset="0"/>
                <a:ea typeface="+mj-ea"/>
                <a:cs typeface="Arial" panose="020B0604020202020204" pitchFamily="34" charset="0"/>
              </a:rPr>
              <a:t>الف) صدور سند عيدي و پاداش ماهانه </a:t>
            </a:r>
            <a:endParaRPr lang="en-US" sz="3200" b="1" dirty="0">
              <a:ln w="3175">
                <a:solidFill>
                  <a:schemeClr val="bg1"/>
                </a:solidFill>
              </a:ln>
              <a:solidFill>
                <a:srgbClr val="002060"/>
              </a:solidFill>
              <a:latin typeface="Arial" panose="020B0604020202020204" pitchFamily="34" charset="0"/>
              <a:ea typeface="+mj-ea"/>
              <a:cs typeface="Arial" panose="020B0604020202020204" pitchFamily="34" charset="0"/>
            </a:endParaRPr>
          </a:p>
          <a:p>
            <a:pPr algn="r">
              <a:lnSpc>
                <a:spcPct val="120000"/>
              </a:lnSpc>
              <a:spcBef>
                <a:spcPct val="0"/>
              </a:spcBef>
            </a:pPr>
            <a:r>
              <a:rPr lang="fa-IR" dirty="0">
                <a:solidFill>
                  <a:schemeClr val="tx1"/>
                </a:solidFill>
                <a:latin typeface="+mj-lt"/>
                <a:ea typeface="+mj-ea"/>
              </a:rPr>
              <a:t> </a:t>
            </a:r>
            <a:r>
              <a:rPr lang="fa-IR" b="1" dirty="0" smtClean="0">
                <a:solidFill>
                  <a:schemeClr val="tx1"/>
                </a:solidFill>
                <a:latin typeface="+mj-lt"/>
                <a:ea typeface="+mj-ea"/>
              </a:rPr>
              <a:t>اين </a:t>
            </a:r>
            <a:r>
              <a:rPr lang="fa-IR" b="1" dirty="0">
                <a:solidFill>
                  <a:schemeClr val="tx1"/>
                </a:solidFill>
                <a:latin typeface="+mj-lt"/>
                <a:ea typeface="+mj-ea"/>
              </a:rPr>
              <a:t>سند معادل </a:t>
            </a:r>
            <a:r>
              <a:rPr lang="fa-IR" b="1" dirty="0" smtClean="0">
                <a:solidFill>
                  <a:schemeClr val="tx1"/>
                </a:solidFill>
                <a:latin typeface="+mj-lt"/>
                <a:ea typeface="+mj-ea"/>
              </a:rPr>
              <a:t>يک </a:t>
            </a:r>
            <a:r>
              <a:rPr lang="fa-IR" b="1" dirty="0">
                <a:solidFill>
                  <a:schemeClr val="tx1"/>
                </a:solidFill>
                <a:latin typeface="+mj-lt"/>
                <a:ea typeface="+mj-ea"/>
              </a:rPr>
              <a:t>دوازدهم مبلغ </a:t>
            </a:r>
            <a:r>
              <a:rPr lang="fa-IR" b="1" dirty="0" smtClean="0">
                <a:solidFill>
                  <a:schemeClr val="tx1"/>
                </a:solidFill>
                <a:latin typeface="+mj-lt"/>
                <a:ea typeface="+mj-ea"/>
              </a:rPr>
              <a:t>عيدي </a:t>
            </a:r>
            <a:r>
              <a:rPr lang="fa-IR" b="1" dirty="0">
                <a:solidFill>
                  <a:schemeClr val="tx1"/>
                </a:solidFill>
                <a:latin typeface="+mj-lt"/>
                <a:ea typeface="+mj-ea"/>
              </a:rPr>
              <a:t>و پاداش سالانه ، در </a:t>
            </a:r>
            <a:r>
              <a:rPr lang="fa-IR" b="1" dirty="0" smtClean="0">
                <a:solidFill>
                  <a:schemeClr val="tx1"/>
                </a:solidFill>
                <a:latin typeface="+mj-lt"/>
                <a:ea typeface="+mj-ea"/>
              </a:rPr>
              <a:t>پايان </a:t>
            </a:r>
            <a:r>
              <a:rPr lang="fa-IR" b="1" dirty="0">
                <a:solidFill>
                  <a:schemeClr val="tx1"/>
                </a:solidFill>
                <a:latin typeface="+mj-lt"/>
                <a:ea typeface="+mj-ea"/>
              </a:rPr>
              <a:t>هر ماه انجام </a:t>
            </a:r>
            <a:r>
              <a:rPr lang="fa-IR" b="1" dirty="0" smtClean="0">
                <a:solidFill>
                  <a:schemeClr val="tx1"/>
                </a:solidFill>
                <a:latin typeface="+mj-lt"/>
                <a:ea typeface="+mj-ea"/>
              </a:rPr>
              <a:t>مي گيرد :</a:t>
            </a:r>
          </a:p>
          <a:p>
            <a:pPr algn="r">
              <a:lnSpc>
                <a:spcPct val="120000"/>
              </a:lnSpc>
              <a:spcBef>
                <a:spcPct val="0"/>
              </a:spcBef>
            </a:pPr>
            <a:endParaRPr lang="fa-IR" b="1" dirty="0" smtClean="0">
              <a:solidFill>
                <a:schemeClr val="tx1"/>
              </a:solidFill>
              <a:latin typeface="+mj-lt"/>
              <a:ea typeface="+mj-ea"/>
            </a:endParaRPr>
          </a:p>
          <a:p>
            <a:pPr algn="r">
              <a:lnSpc>
                <a:spcPct val="120000"/>
              </a:lnSpc>
              <a:spcBef>
                <a:spcPct val="0"/>
              </a:spcBef>
            </a:pPr>
            <a:r>
              <a:rPr lang="fa-IR" b="1" dirty="0" smtClean="0">
                <a:solidFill>
                  <a:schemeClr val="tx1"/>
                </a:solidFill>
                <a:latin typeface="+mj-lt"/>
                <a:ea typeface="+mj-ea"/>
              </a:rPr>
              <a:t>هزینه حقوق ودستمزد-عیدی وپاداش                    ***</a:t>
            </a:r>
          </a:p>
          <a:p>
            <a:pPr algn="r">
              <a:lnSpc>
                <a:spcPct val="120000"/>
              </a:lnSpc>
              <a:spcBef>
                <a:spcPct val="0"/>
              </a:spcBef>
            </a:pPr>
            <a:r>
              <a:rPr lang="fa-IR" b="1" dirty="0" smtClean="0">
                <a:solidFill>
                  <a:schemeClr val="tx1"/>
                </a:solidFill>
                <a:latin typeface="+mj-lt"/>
                <a:ea typeface="+mj-ea"/>
              </a:rPr>
              <a:t>               سایر حسابهای پرداختنی-ذخیره عیدی و پاداش                      ***</a:t>
            </a:r>
            <a:endParaRPr lang="en-US" b="1" dirty="0">
              <a:solidFill>
                <a:schemeClr val="tx1"/>
              </a:solidFill>
              <a:latin typeface="+mj-lt"/>
              <a:ea typeface="+mj-ea"/>
            </a:endParaRPr>
          </a:p>
          <a:p>
            <a:pPr algn="r">
              <a:lnSpc>
                <a:spcPct val="120000"/>
              </a:lnSpc>
              <a:spcBef>
                <a:spcPct val="0"/>
              </a:spcBef>
            </a:pPr>
            <a:endParaRPr lang="en-US" dirty="0">
              <a:solidFill>
                <a:schemeClr val="tx1"/>
              </a:solidFill>
              <a:latin typeface="+mj-lt"/>
              <a:ea typeface="+mj-ea"/>
              <a:cs typeface="Koodak" pitchFamily="2" charset="-78"/>
            </a:endParaRPr>
          </a:p>
        </p:txBody>
      </p:sp>
      <p:sp>
        <p:nvSpPr>
          <p:cNvPr id="6" name="Rectangle 5"/>
          <p:cNvSpPr/>
          <p:nvPr/>
        </p:nvSpPr>
        <p:spPr>
          <a:xfrm>
            <a:off x="151269" y="2996953"/>
            <a:ext cx="8813220" cy="2382191"/>
          </a:xfrm>
          <a:prstGeom prst="rect">
            <a:avLst/>
          </a:prstGeom>
        </p:spPr>
        <p:txBody>
          <a:bodyPr wrap="square">
            <a:spAutoFit/>
          </a:bodyPr>
          <a:lstStyle/>
          <a:p>
            <a:pPr marL="89535" marR="180340">
              <a:lnSpc>
                <a:spcPct val="120000"/>
              </a:lnSpc>
              <a:tabLst>
                <a:tab pos="1282700" algn="l"/>
              </a:tabLst>
            </a:pPr>
            <a:r>
              <a:rPr lang="fa-IR" sz="1600" b="1" dirty="0">
                <a:ln w="3175">
                  <a:solidFill>
                    <a:srgbClr val="0070C0"/>
                  </a:solidFill>
                </a:ln>
                <a:latin typeface="Calibri"/>
                <a:ea typeface="Times New Roman"/>
              </a:rPr>
              <a:t>نکته</a:t>
            </a:r>
          </a:p>
          <a:p>
            <a:pPr marL="89535" marR="180340">
              <a:lnSpc>
                <a:spcPct val="120000"/>
              </a:lnSpc>
              <a:tabLst>
                <a:tab pos="1282700" algn="l"/>
              </a:tabLst>
            </a:pPr>
            <a:r>
              <a:rPr lang="fa-IR" sz="1600" b="1" dirty="0">
                <a:ln w="3175">
                  <a:solidFill>
                    <a:srgbClr val="0070C0"/>
                  </a:solidFill>
                </a:ln>
                <a:latin typeface="Calibri"/>
                <a:ea typeface="Times New Roman"/>
              </a:rPr>
              <a:t> 1 : </a:t>
            </a:r>
            <a:r>
              <a:rPr lang="fa-IR" dirty="0">
                <a:latin typeface="Calibri" panose="020F0502020204030204" pitchFamily="34" charset="0"/>
                <a:ea typeface="Calibri" panose="020F0502020204030204" pitchFamily="34" charset="0"/>
              </a:rPr>
              <a:t>با توجه به اينکه برآورد مبلغ عيدي و پاداش کارکنان در ابتداي دوره مالي و قبل از صدور احکام قطعي حقوق پرسنل انجام مي گيرد ، ممکن است در پايان دوره نياز به ثبت تعديلي براي انطباق مبلغ ذخيره عيدي و پاداش با مبلغ احکام باشد .</a:t>
            </a:r>
            <a:endParaRPr lang="en-US" sz="1600" dirty="0">
              <a:latin typeface="Calibri" panose="020F0502020204030204" pitchFamily="34" charset="0"/>
              <a:ea typeface="Calibri" panose="020F0502020204030204" pitchFamily="34" charset="0"/>
            </a:endParaRPr>
          </a:p>
          <a:p>
            <a:pPr marL="89535">
              <a:lnSpc>
                <a:spcPct val="120000"/>
              </a:lnSpc>
              <a:tabLst>
                <a:tab pos="1282700" algn="l"/>
              </a:tabLst>
            </a:pPr>
            <a:r>
              <a:rPr lang="fa-IR" sz="1600" b="1" dirty="0">
                <a:ln w="3175">
                  <a:solidFill>
                    <a:srgbClr val="0070C0"/>
                  </a:solidFill>
                </a:ln>
                <a:latin typeface="Calibri"/>
                <a:ea typeface="Times New Roman"/>
              </a:rPr>
              <a:t>2 : </a:t>
            </a:r>
            <a:r>
              <a:rPr lang="fa-IR" dirty="0">
                <a:latin typeface="Calibri" panose="020F0502020204030204" pitchFamily="34" charset="0"/>
                <a:ea typeface="Calibri" panose="020F0502020204030204" pitchFamily="34" charset="0"/>
              </a:rPr>
              <a:t>لازم به ذکر است که مازاد کل حقوق و مزاياي کارگر در طول سال به علاوه مبلغ عيدي سالانه وي، نسبت به معافيت مالياتي سالانه حقوق ، مشمول 10% ماليات خواهد شد. ( نسبت به مازاد پنج برابر مبلغ معافيت ، اين نرخ 20% خواهد شد . )</a:t>
            </a:r>
            <a:endParaRPr lang="en-US" sz="1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9381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51006" y="548680"/>
            <a:ext cx="8685490" cy="3061504"/>
          </a:xfrm>
          <a:prstGeom prst="rect">
            <a:avLst/>
          </a:prstGeom>
        </p:spPr>
        <p:txBody>
          <a:bodyPr vert="horz" lIns="91440" tIns="45720" rIns="91440" bIns="45720" rtlCol="0" anchor="t">
            <a:noAutofit/>
          </a:bodyPr>
          <a:lstStyle/>
          <a:p>
            <a:pPr>
              <a:lnSpc>
                <a:spcPct val="120000"/>
              </a:lnSpc>
              <a:spcBef>
                <a:spcPct val="0"/>
              </a:spcBef>
              <a:buClr>
                <a:schemeClr val="accent1"/>
              </a:buClr>
              <a:buSzPct val="100000"/>
            </a:pPr>
            <a:r>
              <a:rPr lang="fa-IR" sz="3200" b="1" dirty="0">
                <a:ln w="3175">
                  <a:solidFill>
                    <a:schemeClr val="bg1"/>
                  </a:solidFill>
                </a:ln>
                <a:solidFill>
                  <a:srgbClr val="002060"/>
                </a:solidFill>
                <a:latin typeface="+mj-lt"/>
                <a:ea typeface="+mj-ea"/>
              </a:rPr>
              <a:t>ب)صدور سند پرداخت عيدي و پاداش</a:t>
            </a:r>
          </a:p>
          <a:p>
            <a:pPr>
              <a:lnSpc>
                <a:spcPct val="120000"/>
              </a:lnSpc>
              <a:spcBef>
                <a:spcPct val="0"/>
              </a:spcBef>
              <a:buClr>
                <a:schemeClr val="accent1"/>
              </a:buClr>
              <a:buSzPct val="100000"/>
            </a:pPr>
            <a:r>
              <a:rPr lang="fa-IR" sz="2000" dirty="0">
                <a:latin typeface="+mj-lt"/>
                <a:ea typeface="+mj-ea"/>
                <a:cs typeface="Koodak" pitchFamily="2" charset="-78"/>
              </a:rPr>
              <a:t> </a:t>
            </a:r>
            <a:r>
              <a:rPr lang="fa-IR" sz="2000" dirty="0">
                <a:latin typeface="+mj-lt"/>
                <a:ea typeface="+mj-ea"/>
              </a:rPr>
              <a:t>هنگام پرداخت تمام يا قسمتي از مبلغ عيدي و پاداش به کارگران ، ثبت زير انجام مي گيرد </a:t>
            </a:r>
            <a:r>
              <a:rPr lang="fa-IR" sz="2000" dirty="0" smtClean="0">
                <a:latin typeface="+mj-lt"/>
                <a:ea typeface="+mj-ea"/>
              </a:rPr>
              <a:t>:</a:t>
            </a:r>
          </a:p>
          <a:p>
            <a:pPr>
              <a:lnSpc>
                <a:spcPct val="120000"/>
              </a:lnSpc>
              <a:spcBef>
                <a:spcPct val="0"/>
              </a:spcBef>
              <a:buClr>
                <a:schemeClr val="accent1"/>
              </a:buClr>
              <a:buSzPct val="100000"/>
            </a:pPr>
            <a:r>
              <a:rPr lang="fa-IR" sz="2000" dirty="0" smtClean="0">
                <a:latin typeface="+mj-lt"/>
                <a:ea typeface="+mj-ea"/>
              </a:rPr>
              <a:t>سایر حسابهای پرداختنی-ذخیره عیدی وپاداش       ***</a:t>
            </a:r>
          </a:p>
          <a:p>
            <a:pPr>
              <a:lnSpc>
                <a:spcPct val="120000"/>
              </a:lnSpc>
              <a:spcBef>
                <a:spcPct val="0"/>
              </a:spcBef>
              <a:buClr>
                <a:schemeClr val="accent1"/>
              </a:buClr>
              <a:buSzPct val="100000"/>
            </a:pPr>
            <a:r>
              <a:rPr lang="fa-IR" sz="2000" dirty="0" smtClean="0">
                <a:latin typeface="+mj-lt"/>
                <a:ea typeface="+mj-ea"/>
              </a:rPr>
              <a:t>                                    موجوی نقد-بانک         ***</a:t>
            </a:r>
            <a:endParaRPr lang="fa-IR" sz="2000" b="1" dirty="0" smtClean="0">
              <a:ln w="3175">
                <a:solidFill>
                  <a:srgbClr val="0070C0"/>
                </a:solidFill>
              </a:ln>
              <a:ea typeface="Times New Roman"/>
            </a:endParaRPr>
          </a:p>
          <a:p>
            <a:pPr>
              <a:lnSpc>
                <a:spcPct val="120000"/>
              </a:lnSpc>
              <a:spcBef>
                <a:spcPct val="0"/>
              </a:spcBef>
            </a:pPr>
            <a:r>
              <a:rPr lang="fa-IR" sz="2000" b="1" dirty="0" smtClean="0">
                <a:ln w="3175">
                  <a:solidFill>
                    <a:srgbClr val="0070C0"/>
                  </a:solidFill>
                </a:ln>
                <a:ea typeface="Times New Roman"/>
              </a:rPr>
              <a:t>مثال </a:t>
            </a:r>
            <a:endParaRPr lang="en-US" sz="2000" b="1" dirty="0">
              <a:ln w="3175">
                <a:solidFill>
                  <a:srgbClr val="0070C0"/>
                </a:solidFill>
              </a:ln>
              <a:ea typeface="Times New Roman"/>
            </a:endParaRPr>
          </a:p>
          <a:p>
            <a:pPr>
              <a:lnSpc>
                <a:spcPct val="120000"/>
              </a:lnSpc>
              <a:spcBef>
                <a:spcPct val="0"/>
              </a:spcBef>
            </a:pPr>
            <a:r>
              <a:rPr lang="fa-IR" sz="2000" dirty="0"/>
              <a:t>« شرکت توليدي خوزستان »  داراي 20 کارگر مي باشد که همگي طي سال جاري به طور کامل در شرکت مشغول به کار بوده اند . متوسط حقوق پایه ماهانه هرکارگر 9,000,000ريال است . مراجع قانوني اعلام نموده اند که معادل دو ماه حقوق پايه به عنوان عيدي سالانه به هر کارگر تعلق مي گيرد. نحوه محاسبه عيدي و پاداش ماهانه </a:t>
            </a:r>
            <a:r>
              <a:rPr lang="fa-IR" sz="2000" dirty="0" smtClean="0"/>
              <a:t>یک کارگر </a:t>
            </a:r>
            <a:r>
              <a:rPr lang="fa-IR" sz="2000" dirty="0"/>
              <a:t>و صدور سند حسابداري مربوط به آن به شرح زير است:</a:t>
            </a:r>
            <a:endParaRPr lang="en-US" sz="2000" dirty="0"/>
          </a:p>
          <a:p>
            <a:pPr>
              <a:lnSpc>
                <a:spcPct val="120000"/>
              </a:lnSpc>
              <a:spcBef>
                <a:spcPct val="0"/>
              </a:spcBef>
              <a:buClr>
                <a:schemeClr val="accent1"/>
              </a:buClr>
              <a:buSzPct val="100000"/>
            </a:pPr>
            <a:endParaRPr lang="fa-IR" sz="2000" b="1" dirty="0" smtClean="0">
              <a:ln w="3175">
                <a:solidFill>
                  <a:schemeClr val="bg1"/>
                </a:solidFill>
              </a:ln>
              <a:latin typeface="2  Titr"/>
            </a:endParaRPr>
          </a:p>
          <a:p>
            <a:pPr>
              <a:lnSpc>
                <a:spcPct val="120000"/>
              </a:lnSpc>
              <a:spcBef>
                <a:spcPct val="0"/>
              </a:spcBef>
              <a:buClr>
                <a:schemeClr val="accent1"/>
              </a:buClr>
              <a:buSzPct val="100000"/>
            </a:pPr>
            <a:r>
              <a:rPr lang="fa-IR" sz="2400" b="1" dirty="0" smtClean="0">
                <a:ln w="3175">
                  <a:solidFill>
                    <a:schemeClr val="bg1"/>
                  </a:solidFill>
                </a:ln>
                <a:latin typeface="2  Titr"/>
              </a:rPr>
              <a:t>الف</a:t>
            </a:r>
            <a:r>
              <a:rPr lang="fa-IR" sz="2400" b="1" dirty="0">
                <a:ln w="3175">
                  <a:solidFill>
                    <a:schemeClr val="bg1"/>
                  </a:solidFill>
                </a:ln>
                <a:latin typeface="2  Titr"/>
              </a:rPr>
              <a:t>) محاسبات : </a:t>
            </a:r>
            <a:endParaRPr lang="fa-IR" sz="2400" b="1" dirty="0" smtClean="0">
              <a:ln w="3175">
                <a:solidFill>
                  <a:schemeClr val="bg1"/>
                </a:solidFill>
              </a:ln>
              <a:latin typeface="2  Titr"/>
            </a:endParaRPr>
          </a:p>
          <a:p>
            <a:pPr>
              <a:lnSpc>
                <a:spcPct val="120000"/>
              </a:lnSpc>
              <a:spcBef>
                <a:spcPct val="0"/>
              </a:spcBef>
              <a:buClr>
                <a:schemeClr val="accent1"/>
              </a:buClr>
              <a:buSzPct val="100000"/>
            </a:pPr>
            <a:r>
              <a:rPr lang="fa-IR" sz="2000" dirty="0" smtClean="0">
                <a:latin typeface="Times New Roman"/>
                <a:ea typeface="Calibri"/>
              </a:rPr>
              <a:t>              عيدي </a:t>
            </a:r>
            <a:r>
              <a:rPr lang="fa-IR" sz="2000" dirty="0">
                <a:latin typeface="Times New Roman"/>
                <a:ea typeface="Calibri"/>
              </a:rPr>
              <a:t>و پاداش سالانه کل کارگران     </a:t>
            </a:r>
            <a:r>
              <a:rPr lang="fa-IR" sz="2000" dirty="0" smtClean="0">
                <a:latin typeface="Times New Roman"/>
                <a:ea typeface="Calibri"/>
              </a:rPr>
              <a:t>                18/000/000</a:t>
            </a:r>
            <a:r>
              <a:rPr lang="fa-IR" sz="2000" dirty="0">
                <a:latin typeface="Times New Roman"/>
                <a:ea typeface="Calibri"/>
              </a:rPr>
              <a:t>=  2 × </a:t>
            </a:r>
            <a:r>
              <a:rPr lang="fa-IR" sz="2000" dirty="0" smtClean="0">
                <a:latin typeface="Times New Roman"/>
                <a:ea typeface="Calibri"/>
              </a:rPr>
              <a:t>9/000/000</a:t>
            </a:r>
            <a:endParaRPr lang="fa-IR" sz="2000" b="1" dirty="0">
              <a:ln w="3175">
                <a:solidFill>
                  <a:schemeClr val="bg1"/>
                </a:solidFill>
              </a:ln>
              <a:latin typeface="2  Titr"/>
            </a:endParaRPr>
          </a:p>
          <a:p>
            <a:pPr>
              <a:lnSpc>
                <a:spcPct val="120000"/>
              </a:lnSpc>
              <a:spcBef>
                <a:spcPct val="0"/>
              </a:spcBef>
              <a:buClr>
                <a:schemeClr val="accent1"/>
              </a:buClr>
              <a:buSzPct val="100000"/>
            </a:pPr>
            <a:r>
              <a:rPr lang="fa-IR" sz="2000" dirty="0" smtClean="0">
                <a:latin typeface="Times New Roman"/>
                <a:ea typeface="Calibri"/>
              </a:rPr>
              <a:t>               عيدي </a:t>
            </a:r>
            <a:r>
              <a:rPr lang="fa-IR" sz="2000" dirty="0">
                <a:latin typeface="Times New Roman"/>
                <a:ea typeface="Calibri"/>
              </a:rPr>
              <a:t>و پاداش ماهانه                          </a:t>
            </a:r>
            <a:r>
              <a:rPr lang="fa-IR" sz="2000" dirty="0" smtClean="0">
                <a:latin typeface="Times New Roman"/>
                <a:ea typeface="Calibri"/>
              </a:rPr>
              <a:t>       1/500/000 </a:t>
            </a:r>
            <a:r>
              <a:rPr lang="fa-IR" sz="2000" dirty="0">
                <a:latin typeface="Times New Roman"/>
                <a:ea typeface="Calibri"/>
              </a:rPr>
              <a:t>=  12 ÷ </a:t>
            </a:r>
            <a:r>
              <a:rPr lang="fa-IR" sz="2000" dirty="0" smtClean="0">
                <a:latin typeface="Times New Roman"/>
                <a:ea typeface="Calibri"/>
              </a:rPr>
              <a:t>18/000/000</a:t>
            </a:r>
            <a:endParaRPr lang="en-US" sz="2000" dirty="0">
              <a:ea typeface="Calibri"/>
            </a:endParaRPr>
          </a:p>
          <a:p>
            <a:pPr>
              <a:lnSpc>
                <a:spcPct val="120000"/>
              </a:lnSpc>
              <a:spcBef>
                <a:spcPct val="0"/>
              </a:spcBef>
              <a:buClr>
                <a:schemeClr val="accent1"/>
              </a:buClr>
              <a:buSzPct val="100000"/>
            </a:pPr>
            <a:endParaRPr lang="en-US" sz="2000" dirty="0">
              <a:latin typeface="+mj-lt"/>
              <a:ea typeface="+mj-ea"/>
            </a:endParaRPr>
          </a:p>
        </p:txBody>
      </p:sp>
    </p:spTree>
    <p:extLst>
      <p:ext uri="{BB962C8B-B14F-4D97-AF65-F5344CB8AC3E}">
        <p14:creationId xmlns:p14="http://schemas.microsoft.com/office/powerpoint/2010/main" val="3230461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689494" y="557974"/>
            <a:ext cx="6931706" cy="461665"/>
          </a:xfrm>
          <a:prstGeom prst="rect">
            <a:avLst/>
          </a:prstGeom>
        </p:spPr>
        <p:txBody>
          <a:bodyPr wrap="none">
            <a:spAutoFit/>
          </a:bodyPr>
          <a:lstStyle/>
          <a:p>
            <a:r>
              <a:rPr lang="fa-IR" sz="2400" dirty="0">
                <a:ln w="0"/>
                <a:solidFill>
                  <a:srgbClr val="0070C0"/>
                </a:solidFill>
                <a:effectLst>
                  <a:outerShdw blurRad="38100" dist="19050" dir="2700000" algn="tl" rotWithShape="0">
                    <a:schemeClr val="dk1">
                      <a:alpha val="40000"/>
                    </a:schemeClr>
                  </a:outerShdw>
                </a:effectLst>
                <a:latin typeface="+mj-lt"/>
                <a:ea typeface="+mj-ea"/>
              </a:rPr>
              <a:t>ب) صدور سند حسابداري مربوط به عيدي و پاداش فروردين ماه </a:t>
            </a:r>
            <a:r>
              <a:rPr lang="fa-IR" sz="2400" dirty="0" smtClean="0">
                <a:ln w="0"/>
                <a:solidFill>
                  <a:srgbClr val="0070C0"/>
                </a:solidFill>
                <a:effectLst>
                  <a:outerShdw blurRad="38100" dist="19050" dir="2700000" algn="tl" rotWithShape="0">
                    <a:schemeClr val="dk1">
                      <a:alpha val="40000"/>
                    </a:schemeClr>
                  </a:outerShdw>
                </a:effectLst>
                <a:latin typeface="+mj-lt"/>
                <a:ea typeface="+mj-ea"/>
              </a:rPr>
              <a:t>: </a:t>
            </a:r>
            <a:endParaRPr lang="fa-IR" sz="2400" dirty="0">
              <a:ln w="0"/>
              <a:solidFill>
                <a:srgbClr val="0070C0"/>
              </a:solidFill>
              <a:effectLst>
                <a:outerShdw blurRad="38100" dist="19050" dir="2700000" algn="tl" rotWithShape="0">
                  <a:schemeClr val="dk1">
                    <a:alpha val="40000"/>
                  </a:schemeClr>
                </a:outerShdw>
              </a:effectLst>
              <a:latin typeface="+mj-lt"/>
              <a:ea typeface="+mj-ea"/>
            </a:endParaRPr>
          </a:p>
        </p:txBody>
      </p:sp>
      <p:sp>
        <p:nvSpPr>
          <p:cNvPr id="4" name="Rectangle 3"/>
          <p:cNvSpPr/>
          <p:nvPr/>
        </p:nvSpPr>
        <p:spPr>
          <a:xfrm>
            <a:off x="539551" y="1205754"/>
            <a:ext cx="8352929" cy="1477328"/>
          </a:xfrm>
          <a:prstGeom prst="rect">
            <a:avLst/>
          </a:prstGeom>
        </p:spPr>
        <p:txBody>
          <a:bodyPr wrap="square">
            <a:spAutoFit/>
          </a:bodyPr>
          <a:lstStyle/>
          <a:p>
            <a:pPr rtl="0"/>
            <a:r>
              <a:rPr lang="fa-IR" dirty="0" smtClean="0"/>
              <a:t>هزینه حقوق ودستمزد-عیدی وپاداش               10.500.000</a:t>
            </a:r>
          </a:p>
          <a:p>
            <a:pPr rtl="0"/>
            <a:r>
              <a:rPr lang="fa-IR" dirty="0" smtClean="0"/>
              <a:t>            سایر حسابهای پرداختنی-ذخیره عیدی وپاداش                       1.500.000</a:t>
            </a:r>
          </a:p>
          <a:p>
            <a:pPr rtl="0"/>
            <a:r>
              <a:rPr lang="fa-IR" dirty="0" smtClean="0"/>
              <a:t>            سایر حسابهای پرداختنی-حقوق پرداختنی                           9.000.000                          </a:t>
            </a:r>
          </a:p>
          <a:p>
            <a:pPr rtl="0"/>
            <a:endParaRPr lang="fa-IR" dirty="0" smtClean="0"/>
          </a:p>
          <a:p>
            <a:pPr rtl="0"/>
            <a:r>
              <a:rPr lang="fa-IR" dirty="0" smtClean="0"/>
              <a:t>ثبت پاداش کارگر به حساب ذخیره پاداش در فروردین ماه </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179512" y="2828836"/>
                <a:ext cx="8856984" cy="3500574"/>
              </a:xfrm>
              <a:prstGeom prst="rect">
                <a:avLst/>
              </a:prstGeom>
            </p:spPr>
            <p:txBody>
              <a:bodyPr wrap="square">
                <a:spAutoFit/>
              </a:bodyPr>
              <a:lstStyle/>
              <a:p>
                <a:r>
                  <a:rPr lang="fa-IR" b="1" dirty="0"/>
                  <a:t>با فرض اینکه در مثال قبل در پایان شهریور ماه نیمی از مبلغ عیدی و پاداش سالانه </a:t>
                </a:r>
                <a:r>
                  <a:rPr lang="fa-IR" b="1" dirty="0" smtClean="0"/>
                  <a:t>کارگر </a:t>
                </a:r>
                <a:r>
                  <a:rPr lang="fa-IR" b="1" dirty="0"/>
                  <a:t>به </a:t>
                </a:r>
                <a:r>
                  <a:rPr lang="fa-IR" b="1" dirty="0" smtClean="0"/>
                  <a:t>ایشان </a:t>
                </a:r>
                <a:r>
                  <a:rPr lang="fa-IR" b="1" dirty="0"/>
                  <a:t>پرداخت </a:t>
                </a:r>
                <a:r>
                  <a:rPr lang="fa-IR" b="1" dirty="0" smtClean="0"/>
                  <a:t> شود </a:t>
                </a:r>
                <a:r>
                  <a:rPr lang="fa-IR" b="1" dirty="0"/>
                  <a:t>، سند حسابداری مربوط به پرداخت به شرح زیر است : </a:t>
                </a:r>
                <a:r>
                  <a:rPr lang="fa-IR" b="1" dirty="0" smtClean="0"/>
                  <a:t>  </a:t>
                </a:r>
              </a:p>
              <a:p>
                <a:pPr algn="l" rtl="0"/>
                <a:r>
                  <a:rPr lang="fa-IR" b="1" dirty="0" smtClean="0"/>
                  <a:t> </a:t>
                </a:r>
                <a:r>
                  <a:rPr lang="fa-IR" b="1" dirty="0"/>
                  <a:t>× </a:t>
                </a:r>
                <a:r>
                  <a:rPr lang="fa-IR" b="1" dirty="0" smtClean="0"/>
                  <a:t>9.000.000= 6× 1.500.000  </a:t>
                </a:r>
                <a14:m>
                  <m:oMath xmlns:m="http://schemas.openxmlformats.org/officeDocument/2006/math">
                    <m:f>
                      <m:fPr>
                        <m:ctrlPr>
                          <a:rPr lang="en-US" i="1">
                            <a:latin typeface="Cambria Math" panose="02040503050406030204" pitchFamily="18" charset="0"/>
                          </a:rPr>
                        </m:ctrlPr>
                      </m:fPr>
                      <m:num>
                        <m:r>
                          <m:rPr>
                            <m:nor/>
                          </m:rPr>
                          <a:rPr lang="fa-IR" b="0" i="0" dirty="0" smtClean="0"/>
                          <m:t>1</m:t>
                        </m:r>
                      </m:num>
                      <m:den>
                        <m:r>
                          <m:rPr>
                            <m:nor/>
                          </m:rPr>
                          <a:rPr lang="fa-IR" b="0" i="0" dirty="0" smtClean="0"/>
                          <m:t>2</m:t>
                        </m:r>
                        <m:r>
                          <m:rPr>
                            <m:nor/>
                          </m:rPr>
                          <a:rPr lang="en-US" dirty="0"/>
                          <m:t> </m:t>
                        </m:r>
                      </m:den>
                    </m:f>
                  </m:oMath>
                </a14:m>
                <a:r>
                  <a:rPr lang="fa-IR" b="1" dirty="0" smtClean="0"/>
                  <a:t>4.500.000=</a:t>
                </a:r>
              </a:p>
              <a:p>
                <a:pPr algn="r"/>
                <a:endParaRPr lang="fa-IR" dirty="0" smtClean="0"/>
              </a:p>
              <a:p>
                <a:pPr algn="r"/>
                <a:r>
                  <a:rPr lang="fa-IR" dirty="0" smtClean="0"/>
                  <a:t>سایر حسابهای پرداختنی-ذخیره عیدی و پاداش          4.500.000</a:t>
                </a:r>
              </a:p>
              <a:p>
                <a:pPr algn="r"/>
                <a:r>
                  <a:rPr lang="fa-IR" dirty="0" smtClean="0"/>
                  <a:t>                                      موجوی نقد-بانک              4.500.000</a:t>
                </a:r>
              </a:p>
              <a:p>
                <a:pPr algn="r"/>
                <a:endParaRPr lang="fa-IR" dirty="0" smtClean="0"/>
              </a:p>
              <a:p>
                <a:r>
                  <a:rPr lang="fa-IR" b="1" dirty="0">
                    <a:ln w="3175">
                      <a:solidFill>
                        <a:srgbClr val="0070C0"/>
                      </a:solidFill>
                    </a:ln>
                    <a:ea typeface="Times New Roman"/>
                  </a:rPr>
                  <a:t>نکته : </a:t>
                </a:r>
                <a:r>
                  <a:rPr lang="fa-IR" dirty="0"/>
                  <a:t>لازم به ذکر است که مبلغ عيدي و پاداش به نسبت ميزان کارکرد هر کارگر طي دوره مالي ، به وي پرداخت مي گردد. به اين معني که اگر فرضاً کارگري 9 ماه به کار اشتغال داشته باشد  </a:t>
                </a:r>
                <a14:m>
                  <m:oMath xmlns:m="http://schemas.openxmlformats.org/officeDocument/2006/math">
                    <m:f>
                      <m:fPr>
                        <m:ctrlPr>
                          <a:rPr lang="en-US" i="1">
                            <a:latin typeface="Cambria Math" panose="02040503050406030204" pitchFamily="18" charset="0"/>
                          </a:rPr>
                        </m:ctrlPr>
                      </m:fPr>
                      <m:num>
                        <m:r>
                          <m:rPr>
                            <m:nor/>
                          </m:rPr>
                          <a:rPr lang="fa-IR" dirty="0"/>
                          <m:t>9</m:t>
                        </m:r>
                      </m:num>
                      <m:den>
                        <m:r>
                          <m:rPr>
                            <m:nor/>
                          </m:rPr>
                          <a:rPr lang="fa-IR" dirty="0"/>
                          <m:t>12</m:t>
                        </m:r>
                        <m:r>
                          <m:rPr>
                            <m:nor/>
                          </m:rPr>
                          <a:rPr lang="en-US" dirty="0"/>
                          <m:t> </m:t>
                        </m:r>
                      </m:den>
                    </m:f>
                  </m:oMath>
                </a14:m>
                <a:r>
                  <a:rPr lang="fa-IR" dirty="0"/>
                  <a:t>  مبلغ عيدي و پاداش سالانه به وي تعلق خواهد گرفت .</a:t>
                </a:r>
                <a:endParaRPr lang="en-US" dirty="0"/>
              </a:p>
              <a:p>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79512" y="2828836"/>
                <a:ext cx="8856984" cy="3500574"/>
              </a:xfrm>
              <a:prstGeom prst="rect">
                <a:avLst/>
              </a:prstGeom>
              <a:blipFill>
                <a:blip r:embed="rId3"/>
                <a:stretch>
                  <a:fillRect l="-1170" t="-871" r="-619"/>
                </a:stretch>
              </a:blipFill>
            </p:spPr>
            <p:txBody>
              <a:bodyPr/>
              <a:lstStyle/>
              <a:p>
                <a:r>
                  <a:rPr lang="en-US">
                    <a:noFill/>
                  </a:rPr>
                  <a:t> </a:t>
                </a:r>
              </a:p>
            </p:txBody>
          </p:sp>
        </mc:Fallback>
      </mc:AlternateContent>
    </p:spTree>
    <p:extLst>
      <p:ext uri="{BB962C8B-B14F-4D97-AF65-F5344CB8AC3E}">
        <p14:creationId xmlns:p14="http://schemas.microsoft.com/office/powerpoint/2010/main" val="1903471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1520" y="476672"/>
            <a:ext cx="8892480" cy="5041380"/>
          </a:xfrm>
          <a:prstGeom prst="rect">
            <a:avLst/>
          </a:prstGeom>
        </p:spPr>
        <p:txBody>
          <a:bodyPr wrap="square">
            <a:spAutoFit/>
          </a:bodyPr>
          <a:lstStyle/>
          <a:p>
            <a:pPr>
              <a:lnSpc>
                <a:spcPct val="120000"/>
              </a:lnSpc>
            </a:pPr>
            <a:r>
              <a:rPr lang="fa-IR" sz="4800" b="1" dirty="0">
                <a:ln w="3175">
                  <a:solidFill>
                    <a:schemeClr val="bg1"/>
                  </a:solidFill>
                </a:ln>
                <a:solidFill>
                  <a:srgbClr val="002060"/>
                </a:solidFill>
                <a:latin typeface="Aldhabi" panose="01000000000000000000" pitchFamily="2" charset="-78"/>
                <a:ea typeface="+mj-ea"/>
                <a:cs typeface="Aldhabi" panose="01000000000000000000" pitchFamily="2" charset="-78"/>
              </a:rPr>
              <a:t>سنوات پايان خدمت کارکنان (مزاياي پايان کار)</a:t>
            </a:r>
            <a:endParaRPr lang="en-US" sz="4800" b="1" dirty="0">
              <a:ln w="3175">
                <a:solidFill>
                  <a:schemeClr val="bg1"/>
                </a:solidFill>
              </a:ln>
              <a:solidFill>
                <a:srgbClr val="002060"/>
              </a:solidFill>
              <a:latin typeface="Aldhabi" panose="01000000000000000000" pitchFamily="2" charset="-78"/>
              <a:ea typeface="+mj-ea"/>
              <a:cs typeface="Aldhabi" panose="01000000000000000000" pitchFamily="2" charset="-78"/>
            </a:endParaRPr>
          </a:p>
          <a:p>
            <a:pPr>
              <a:lnSpc>
                <a:spcPct val="150000"/>
              </a:lnSpc>
            </a:pPr>
            <a:r>
              <a:rPr lang="fa-IR" sz="2000" b="1" dirty="0">
                <a:latin typeface="+mj-lt"/>
                <a:ea typeface="+mj-ea"/>
              </a:rPr>
              <a:t>«سنوات پايان خدمت» یا اصطلاحاً حق سنوات يکي از مزاياي اجباري است که کارفرما در هر حالت موظف به پرداخت آن به کارگر است. حق سنوات يا پاداش پايان خدمت مبلغي است که کارگر هنگام فراغت از کار از قبيل بازنشستگي، ازکارافتادگي، فوت ، استعفا و...دريافت مي‌کند و ميزان آن معادل يک ماه آخرين مزد ثابت دریافتی کارگر است.</a:t>
            </a:r>
            <a:endParaRPr lang="en-US" sz="2000" b="1" dirty="0">
              <a:latin typeface="+mj-lt"/>
              <a:ea typeface="+mj-ea"/>
            </a:endParaRPr>
          </a:p>
          <a:p>
            <a:pPr>
              <a:lnSpc>
                <a:spcPct val="120000"/>
              </a:lnSpc>
            </a:pPr>
            <a:r>
              <a:rPr lang="fa-IR" sz="2000" b="1" dirty="0">
                <a:latin typeface="+mj-lt"/>
                <a:ea typeface="+mj-ea"/>
              </a:rPr>
              <a:t>حق سنوات طبق قانون بايد هنگام قطع ارتباط کاري پرداخت شود، ولي پرداخت آن قبل از پايان اشتغال نيز منع قانوني ندارد و علي‌الحساب به شمار مي‌رود (در قراردادهاي بيش از يک سال) و از مبلغ نهايي سنوات پايان خدمت کارکنان ، کسر مي‌شود.</a:t>
            </a:r>
            <a:endParaRPr lang="en-US" sz="2000" b="1" dirty="0">
              <a:latin typeface="+mj-lt"/>
              <a:ea typeface="+mj-ea"/>
            </a:endParaRPr>
          </a:p>
          <a:p>
            <a:pPr>
              <a:lnSpc>
                <a:spcPct val="120000"/>
              </a:lnSpc>
            </a:pPr>
            <a:r>
              <a:rPr lang="fa-IR" sz="2000" b="1" dirty="0">
                <a:latin typeface="+mj-lt"/>
                <a:ea typeface="+mj-ea"/>
              </a:rPr>
              <a:t>حق سنوات متناسب با مدت اشتغال قابل پرداخت است و در صورتي که کارگر فوت کند به خانواده وي پرداخت مي‌شود.و پرداخت آن به عهده کارفرما است. ميزان حق سنوات نبايد از حداقل مزد ثابت کارگر در سال مربوط کمتر باشد . ولي در قانون سقف خاصي براي آن مقرر نشده است</a:t>
            </a:r>
            <a:r>
              <a:rPr lang="en-US" sz="2000" b="1" dirty="0">
                <a:latin typeface="+mj-lt"/>
                <a:ea typeface="+mj-ea"/>
              </a:rPr>
              <a:t>.</a:t>
            </a:r>
          </a:p>
        </p:txBody>
      </p:sp>
    </p:spTree>
    <p:extLst>
      <p:ext uri="{BB962C8B-B14F-4D97-AF65-F5344CB8AC3E}">
        <p14:creationId xmlns:p14="http://schemas.microsoft.com/office/powerpoint/2010/main" val="653800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66968" y="742872"/>
            <a:ext cx="6553504" cy="769441"/>
          </a:xfrm>
          <a:prstGeom prst="rect">
            <a:avLst/>
          </a:prstGeom>
        </p:spPr>
        <p:txBody>
          <a:bodyPr wrap="square">
            <a:spAutoFit/>
          </a:bodyPr>
          <a:lstStyle/>
          <a:p>
            <a:r>
              <a:rPr lang="fa-IR" sz="4400" b="1" dirty="0">
                <a:ln w="3175">
                  <a:solidFill>
                    <a:schemeClr val="bg1"/>
                  </a:solidFill>
                </a:ln>
                <a:latin typeface="Aldhabi" panose="01000000000000000000" pitchFamily="2" charset="-78"/>
                <a:ea typeface="+mj-ea"/>
                <a:cs typeface="Aldhabi" panose="01000000000000000000" pitchFamily="2" charset="-78"/>
              </a:rPr>
              <a:t>نحوه</a:t>
            </a:r>
            <a:r>
              <a:rPr lang="fa-IR" sz="4400" b="1" baseline="30000" dirty="0">
                <a:ln w="3175">
                  <a:solidFill>
                    <a:schemeClr val="bg1"/>
                  </a:solidFill>
                </a:ln>
                <a:latin typeface="Aldhabi" panose="01000000000000000000" pitchFamily="2" charset="-78"/>
                <a:ea typeface="+mj-ea"/>
                <a:cs typeface="Aldhabi" panose="01000000000000000000" pitchFamily="2" charset="-78"/>
              </a:rPr>
              <a:t>ء </a:t>
            </a:r>
            <a:r>
              <a:rPr lang="fa-IR" sz="4400" b="1" dirty="0">
                <a:ln w="3175">
                  <a:solidFill>
                    <a:schemeClr val="bg1"/>
                  </a:solidFill>
                </a:ln>
                <a:latin typeface="Aldhabi" panose="01000000000000000000" pitchFamily="2" charset="-78"/>
                <a:ea typeface="+mj-ea"/>
                <a:cs typeface="Aldhabi" panose="01000000000000000000" pitchFamily="2" charset="-78"/>
              </a:rPr>
              <a:t>محاسبه</a:t>
            </a:r>
            <a:r>
              <a:rPr lang="fa-IR" sz="4400" b="1" baseline="30000" dirty="0">
                <a:ln w="3175">
                  <a:solidFill>
                    <a:schemeClr val="bg1"/>
                  </a:solidFill>
                </a:ln>
                <a:latin typeface="Aldhabi" panose="01000000000000000000" pitchFamily="2" charset="-78"/>
                <a:ea typeface="+mj-ea"/>
                <a:cs typeface="Aldhabi" panose="01000000000000000000" pitchFamily="2" charset="-78"/>
              </a:rPr>
              <a:t>ء</a:t>
            </a:r>
            <a:r>
              <a:rPr lang="fa-IR" sz="4400" b="1" dirty="0">
                <a:ln w="3175">
                  <a:solidFill>
                    <a:schemeClr val="bg1"/>
                  </a:solidFill>
                </a:ln>
                <a:latin typeface="Aldhabi" panose="01000000000000000000" pitchFamily="2" charset="-78"/>
                <a:ea typeface="+mj-ea"/>
                <a:cs typeface="Aldhabi" panose="01000000000000000000" pitchFamily="2" charset="-78"/>
              </a:rPr>
              <a:t> ذخيره</a:t>
            </a:r>
            <a:r>
              <a:rPr lang="fa-IR" sz="4400" b="1" baseline="30000" dirty="0">
                <a:ln w="3175">
                  <a:solidFill>
                    <a:schemeClr val="bg1"/>
                  </a:solidFill>
                </a:ln>
                <a:latin typeface="Aldhabi" panose="01000000000000000000" pitchFamily="2" charset="-78"/>
                <a:ea typeface="+mj-ea"/>
                <a:cs typeface="Aldhabi" panose="01000000000000000000" pitchFamily="2" charset="-78"/>
              </a:rPr>
              <a:t>ء</a:t>
            </a:r>
            <a:r>
              <a:rPr lang="fa-IR" sz="4400" b="1" dirty="0">
                <a:ln w="3175">
                  <a:solidFill>
                    <a:schemeClr val="bg1"/>
                  </a:solidFill>
                </a:ln>
                <a:latin typeface="Aldhabi" panose="01000000000000000000" pitchFamily="2" charset="-78"/>
                <a:ea typeface="+mj-ea"/>
                <a:cs typeface="Aldhabi" panose="01000000000000000000" pitchFamily="2" charset="-78"/>
              </a:rPr>
              <a:t> سنوات پايان خدمت کارکنان </a:t>
            </a:r>
          </a:p>
        </p:txBody>
      </p:sp>
      <p:sp>
        <p:nvSpPr>
          <p:cNvPr id="3" name="Rectangle 2"/>
          <p:cNvSpPr/>
          <p:nvPr/>
        </p:nvSpPr>
        <p:spPr>
          <a:xfrm>
            <a:off x="179512" y="1736098"/>
            <a:ext cx="7416824" cy="400110"/>
          </a:xfrm>
          <a:prstGeom prst="rect">
            <a:avLst/>
          </a:prstGeom>
        </p:spPr>
        <p:txBody>
          <a:bodyPr wrap="square">
            <a:spAutoFit/>
          </a:bodyPr>
          <a:lstStyle/>
          <a:p>
            <a:r>
              <a:rPr lang="fa-IR" dirty="0" smtClean="0">
                <a:latin typeface="Calibri"/>
                <a:ea typeface="Calibri"/>
              </a:rPr>
              <a:t>                        </a:t>
            </a:r>
            <a:r>
              <a:rPr lang="fa-IR" dirty="0">
                <a:latin typeface="Calibri"/>
                <a:ea typeface="Calibri"/>
              </a:rPr>
              <a:t>سنوات پايان </a:t>
            </a:r>
            <a:r>
              <a:rPr lang="fa-IR" dirty="0" smtClean="0">
                <a:latin typeface="Calibri"/>
                <a:ea typeface="Calibri"/>
              </a:rPr>
              <a:t>خدمت </a:t>
            </a:r>
            <a:r>
              <a:rPr lang="fa-IR" sz="2000" dirty="0" smtClean="0">
                <a:latin typeface="Calibri"/>
                <a:ea typeface="Calibri"/>
              </a:rPr>
              <a:t>=</a:t>
            </a:r>
            <a:r>
              <a:rPr lang="fa-IR" dirty="0" smtClean="0">
                <a:latin typeface="Calibri"/>
                <a:ea typeface="Calibri"/>
              </a:rPr>
              <a:t> </a:t>
            </a:r>
            <a:r>
              <a:rPr lang="fa-IR" dirty="0">
                <a:latin typeface="Calibri"/>
                <a:ea typeface="Calibri"/>
              </a:rPr>
              <a:t>ميزان </a:t>
            </a:r>
            <a:r>
              <a:rPr lang="fa-IR" dirty="0" smtClean="0">
                <a:latin typeface="Calibri"/>
                <a:ea typeface="Calibri"/>
              </a:rPr>
              <a:t>کارکرد</a:t>
            </a:r>
            <a:r>
              <a:rPr lang="fa-IR" dirty="0" smtClean="0">
                <a:ea typeface="Calibri"/>
              </a:rPr>
              <a:t>  </a:t>
            </a:r>
            <a:r>
              <a:rPr lang="fa-IR" dirty="0">
                <a:latin typeface="Calibri"/>
                <a:ea typeface="Calibri"/>
              </a:rPr>
              <a:t>×</a:t>
            </a:r>
            <a:endParaRPr lang="fa-IR" dirty="0"/>
          </a:p>
        </p:txBody>
      </p:sp>
      <p:sp>
        <p:nvSpPr>
          <p:cNvPr id="4" name="Rectangle 3"/>
          <p:cNvSpPr/>
          <p:nvPr/>
        </p:nvSpPr>
        <p:spPr>
          <a:xfrm>
            <a:off x="295086" y="1062464"/>
            <a:ext cx="2955415" cy="17904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15000"/>
              </a:lnSpc>
              <a:spcAft>
                <a:spcPts val="1000"/>
              </a:spcAft>
            </a:pPr>
            <a:r>
              <a:rPr lang="fa-IR" dirty="0" smtClean="0">
                <a:solidFill>
                  <a:schemeClr val="tx1"/>
                </a:solidFill>
                <a:latin typeface="Calibri"/>
                <a:ea typeface="Calibri"/>
              </a:rPr>
              <a:t>365 /آخرين </a:t>
            </a:r>
            <a:r>
              <a:rPr lang="fa-IR" dirty="0">
                <a:solidFill>
                  <a:schemeClr val="tx1"/>
                </a:solidFill>
                <a:latin typeface="Calibri"/>
                <a:ea typeface="Calibri"/>
              </a:rPr>
              <a:t>مزد ثابت دريافتي</a:t>
            </a:r>
            <a:endParaRPr lang="en-US" sz="1100" dirty="0">
              <a:ea typeface="Calibri"/>
            </a:endParaRPr>
          </a:p>
        </p:txBody>
      </p:sp>
      <p:sp>
        <p:nvSpPr>
          <p:cNvPr id="6" name="Rounded Rectangle 5"/>
          <p:cNvSpPr/>
          <p:nvPr/>
        </p:nvSpPr>
        <p:spPr>
          <a:xfrm>
            <a:off x="309307" y="1736098"/>
            <a:ext cx="8596589" cy="531364"/>
          </a:xfrm>
          <a:prstGeom prst="round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nSpc>
                <a:spcPct val="115000"/>
              </a:lnSpc>
              <a:spcAft>
                <a:spcPts val="1000"/>
              </a:spcAft>
            </a:pPr>
            <a:endParaRPr lang="en-US" dirty="0">
              <a:solidFill>
                <a:schemeClr val="tx1"/>
              </a:solidFill>
              <a:latin typeface="Calibri"/>
              <a:ea typeface="Calibri"/>
            </a:endParaRPr>
          </a:p>
        </p:txBody>
      </p:sp>
      <p:sp>
        <p:nvSpPr>
          <p:cNvPr id="7" name="Rectangle 6"/>
          <p:cNvSpPr/>
          <p:nvPr/>
        </p:nvSpPr>
        <p:spPr>
          <a:xfrm>
            <a:off x="335452" y="2055690"/>
            <a:ext cx="8570444" cy="1791260"/>
          </a:xfrm>
          <a:prstGeom prst="rect">
            <a:avLst/>
          </a:prstGeom>
        </p:spPr>
        <p:txBody>
          <a:bodyPr wrap="square">
            <a:spAutoFit/>
          </a:bodyPr>
          <a:lstStyle/>
          <a:p>
            <a:pPr>
              <a:lnSpc>
                <a:spcPct val="120000"/>
              </a:lnSpc>
            </a:pPr>
            <a:endParaRPr lang="fa-IR" sz="1600" dirty="0" smtClean="0">
              <a:ln w="3175">
                <a:solidFill>
                  <a:srgbClr val="0070C0"/>
                </a:solidFill>
              </a:ln>
              <a:latin typeface="Calibri"/>
              <a:ea typeface="Times New Roman"/>
            </a:endParaRPr>
          </a:p>
          <a:p>
            <a:pPr>
              <a:lnSpc>
                <a:spcPct val="120000"/>
              </a:lnSpc>
            </a:pPr>
            <a:r>
              <a:rPr lang="fa-IR" sz="1600" dirty="0" smtClean="0">
                <a:ln w="3175">
                  <a:solidFill>
                    <a:srgbClr val="0070C0"/>
                  </a:solidFill>
                </a:ln>
                <a:latin typeface="Calibri"/>
                <a:ea typeface="Times New Roman"/>
              </a:rPr>
              <a:t>مثال</a:t>
            </a:r>
            <a:r>
              <a:rPr lang="en-US" sz="1600" dirty="0" smtClean="0">
                <a:ln w="3175">
                  <a:solidFill>
                    <a:srgbClr val="0070C0"/>
                  </a:solidFill>
                </a:ln>
                <a:latin typeface="Calibri"/>
                <a:ea typeface="Times New Roman"/>
              </a:rPr>
              <a:t> </a:t>
            </a:r>
            <a:endParaRPr lang="en-US" sz="2000" dirty="0" smtClean="0">
              <a:ln w="3175">
                <a:solidFill>
                  <a:srgbClr val="0070C0"/>
                </a:solidFill>
              </a:ln>
              <a:latin typeface="Calibri"/>
              <a:ea typeface="Times New Roman"/>
            </a:endParaRPr>
          </a:p>
          <a:p>
            <a:pPr>
              <a:lnSpc>
                <a:spcPct val="120000"/>
              </a:lnSpc>
            </a:pPr>
            <a:r>
              <a:rPr lang="fa-IR" sz="2000" dirty="0" smtClean="0">
                <a:latin typeface="+mj-lt"/>
                <a:ea typeface="+mj-ea"/>
              </a:rPr>
              <a:t>آقاي محمودي در تاريخ 96/05/01 با مزد ثابت معادل 12,000,000 ريال در «شرکت کرمانشاه» استخدام شده است. با فرض اينکه ايشان تا  96/12/29 با شرکت همکاري نمايد، مي توان ميزان سنوات متعلقه را به شرح زير محاسبه نمود</a:t>
            </a:r>
            <a:r>
              <a:rPr lang="en-US" sz="2000" dirty="0" smtClean="0">
                <a:latin typeface="+mj-lt"/>
                <a:ea typeface="+mj-ea"/>
              </a:rPr>
              <a:t> :</a:t>
            </a:r>
            <a:endParaRPr lang="en-US" sz="2000" dirty="0">
              <a:latin typeface="+mj-lt"/>
              <a:ea typeface="+mj-ea"/>
            </a:endParaRPr>
          </a:p>
        </p:txBody>
      </p:sp>
      <mc:AlternateContent xmlns:mc="http://schemas.openxmlformats.org/markup-compatibility/2006" xmlns:a14="http://schemas.microsoft.com/office/drawing/2010/main">
        <mc:Choice Requires="a14">
          <p:sp>
            <p:nvSpPr>
              <p:cNvPr id="9" name="Rectangle 8"/>
              <p:cNvSpPr/>
              <p:nvPr/>
            </p:nvSpPr>
            <p:spPr>
              <a:xfrm>
                <a:off x="-157643" y="4852994"/>
                <a:ext cx="3937555" cy="531364"/>
              </a:xfrm>
              <a:prstGeom prst="rect">
                <a:avLst/>
              </a:prstGeom>
            </p:spPr>
            <p:txBody>
              <a:bodyPr wrap="square">
                <a:spAutoFit/>
              </a:bodyPr>
              <a:lstStyle/>
              <a:p>
                <a:r>
                  <a:rPr lang="fa-IR" dirty="0">
                    <a:latin typeface="Calibri"/>
                    <a:ea typeface="Calibri"/>
                  </a:rPr>
                  <a:t> 8,000,000 = </a:t>
                </a:r>
                <a14:m>
                  <m:oMath xmlns:m="http://schemas.openxmlformats.org/officeDocument/2006/math">
                    <m:f>
                      <m:fPr>
                        <m:ctrlPr>
                          <a:rPr lang="en-US" i="1">
                            <a:latin typeface="Cambria Math" panose="02040503050406030204" pitchFamily="18" charset="0"/>
                          </a:rPr>
                        </m:ctrlPr>
                      </m:fPr>
                      <m:num>
                        <m:r>
                          <m:rPr>
                            <m:nor/>
                          </m:rPr>
                          <a:rPr lang="fa-IR" sz="1600" dirty="0">
                            <a:latin typeface="Calibri"/>
                            <a:ea typeface="Calibri"/>
                          </a:rPr>
                          <m:t>8</m:t>
                        </m:r>
                      </m:num>
                      <m:den>
                        <m:r>
                          <m:rPr>
                            <m:nor/>
                          </m:rPr>
                          <a:rPr lang="fa-IR" dirty="0">
                            <a:latin typeface="Calibri"/>
                            <a:ea typeface="Calibri"/>
                          </a:rPr>
                          <m:t>12</m:t>
                        </m:r>
                      </m:den>
                    </m:f>
                  </m:oMath>
                </a14:m>
                <a:r>
                  <a:rPr lang="fa-IR" dirty="0">
                    <a:latin typeface="B Nazanin"/>
                    <a:ea typeface="Calibri"/>
                  </a:rPr>
                  <a:t>×</a:t>
                </a:r>
                <a:r>
                  <a:rPr lang="fa-IR" dirty="0">
                    <a:latin typeface="Calibri"/>
                    <a:ea typeface="Calibri"/>
                  </a:rPr>
                  <a:t>12,000,000 </a:t>
                </a:r>
                <a:endParaRPr lang="fa-IR" dirty="0"/>
              </a:p>
            </p:txBody>
          </p:sp>
        </mc:Choice>
        <mc:Fallback xmlns="">
          <p:sp>
            <p:nvSpPr>
              <p:cNvPr id="9" name="Rectangle 8"/>
              <p:cNvSpPr>
                <a:spLocks noRot="1" noChangeAspect="1" noMove="1" noResize="1" noEditPoints="1" noAdjustHandles="1" noChangeArrowheads="1" noChangeShapeType="1" noTextEdit="1"/>
              </p:cNvSpPr>
              <p:nvPr/>
            </p:nvSpPr>
            <p:spPr>
              <a:xfrm>
                <a:off x="-157643" y="4852994"/>
                <a:ext cx="3937555" cy="531364"/>
              </a:xfrm>
              <a:prstGeom prst="rect">
                <a:avLst/>
              </a:prstGeom>
              <a:blipFill>
                <a:blip r:embed="rId3"/>
                <a:stretch>
                  <a:fillRect r="-1393" b="-4598"/>
                </a:stretch>
              </a:blipFill>
            </p:spPr>
            <p:txBody>
              <a:bodyPr/>
              <a:lstStyle/>
              <a:p>
                <a:r>
                  <a:rPr lang="en-US">
                    <a:noFill/>
                  </a:rPr>
                  <a:t> </a:t>
                </a:r>
              </a:p>
            </p:txBody>
          </p:sp>
        </mc:Fallback>
      </mc:AlternateContent>
      <p:sp>
        <p:nvSpPr>
          <p:cNvPr id="10" name="Rectangle 9"/>
          <p:cNvSpPr/>
          <p:nvPr/>
        </p:nvSpPr>
        <p:spPr>
          <a:xfrm>
            <a:off x="295084" y="3938304"/>
            <a:ext cx="8669404" cy="1126462"/>
          </a:xfrm>
          <a:prstGeom prst="rect">
            <a:avLst/>
          </a:prstGeom>
        </p:spPr>
        <p:txBody>
          <a:bodyPr wrap="square">
            <a:spAutoFit/>
          </a:bodyPr>
          <a:lstStyle/>
          <a:p>
            <a:pPr>
              <a:lnSpc>
                <a:spcPct val="120000"/>
              </a:lnSpc>
            </a:pPr>
            <a:r>
              <a:rPr lang="fa-IR" sz="1600" dirty="0">
                <a:ln w="3175">
                  <a:solidFill>
                    <a:srgbClr val="0070C0"/>
                  </a:solidFill>
                </a:ln>
                <a:latin typeface="Calibri"/>
                <a:ea typeface="Times New Roman"/>
              </a:rPr>
              <a:t>حل :  </a:t>
            </a:r>
            <a:endParaRPr lang="en-US" sz="1600" dirty="0">
              <a:ln w="3175">
                <a:solidFill>
                  <a:srgbClr val="0070C0"/>
                </a:solidFill>
              </a:ln>
              <a:latin typeface="Calibri"/>
              <a:ea typeface="Times New Roman"/>
            </a:endParaRPr>
          </a:p>
          <a:p>
            <a:pPr>
              <a:lnSpc>
                <a:spcPct val="120000"/>
              </a:lnSpc>
            </a:pPr>
            <a:r>
              <a:rPr lang="fa-IR" sz="2000" dirty="0">
                <a:latin typeface="+mj-lt"/>
                <a:ea typeface="+mj-ea"/>
              </a:rPr>
              <a:t>با توجه به اينکه نامبرده در سال 96 مدت 8 ماه با شرکت همکاري داشته است نحوه</a:t>
            </a:r>
            <a:r>
              <a:rPr lang="fa-IR" sz="2000" baseline="30000" dirty="0">
                <a:latin typeface="+mj-lt"/>
                <a:ea typeface="+mj-ea"/>
              </a:rPr>
              <a:t>ء</a:t>
            </a:r>
            <a:r>
              <a:rPr lang="fa-IR" sz="2000" dirty="0">
                <a:latin typeface="+mj-lt"/>
                <a:ea typeface="+mj-ea"/>
              </a:rPr>
              <a:t> محاسبه</a:t>
            </a:r>
            <a:r>
              <a:rPr lang="fa-IR" sz="2000" baseline="30000" dirty="0">
                <a:latin typeface="+mj-lt"/>
                <a:ea typeface="+mj-ea"/>
              </a:rPr>
              <a:t>ء</a:t>
            </a:r>
            <a:r>
              <a:rPr lang="fa-IR" sz="2000" dirty="0">
                <a:latin typeface="+mj-lt"/>
                <a:ea typeface="+mj-ea"/>
              </a:rPr>
              <a:t> سنوات خدمت ايشان به شرح زيراست</a:t>
            </a:r>
            <a:r>
              <a:rPr lang="en-US" sz="2000" dirty="0">
                <a:latin typeface="+mj-lt"/>
                <a:ea typeface="+mj-ea"/>
              </a:rPr>
              <a:t>:</a:t>
            </a:r>
          </a:p>
        </p:txBody>
      </p:sp>
    </p:spTree>
    <p:extLst>
      <p:ext uri="{BB962C8B-B14F-4D97-AF65-F5344CB8AC3E}">
        <p14:creationId xmlns:p14="http://schemas.microsoft.com/office/powerpoint/2010/main" val="36890210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51521" y="404666"/>
            <a:ext cx="8568951" cy="1099853"/>
          </a:xfrm>
          <a:prstGeom prst="rect">
            <a:avLst/>
          </a:prstGeom>
        </p:spPr>
        <p:txBody>
          <a:bodyPr wrap="square">
            <a:spAutoFit/>
          </a:bodyPr>
          <a:lstStyle/>
          <a:p>
            <a:pPr>
              <a:lnSpc>
                <a:spcPct val="120000"/>
              </a:lnSpc>
            </a:pPr>
            <a:endParaRPr lang="fa-IR" sz="1600" b="1" dirty="0" smtClean="0">
              <a:ln w="3175">
                <a:solidFill>
                  <a:srgbClr val="0070C0"/>
                </a:solidFill>
              </a:ln>
              <a:latin typeface="Calibri"/>
              <a:ea typeface="Times New Roman"/>
            </a:endParaRPr>
          </a:p>
          <a:p>
            <a:pPr>
              <a:lnSpc>
                <a:spcPct val="120000"/>
              </a:lnSpc>
            </a:pPr>
            <a:r>
              <a:rPr lang="fa-IR" sz="1600" b="1" dirty="0" smtClean="0">
                <a:ln w="3175">
                  <a:solidFill>
                    <a:srgbClr val="0070C0"/>
                  </a:solidFill>
                </a:ln>
                <a:latin typeface="Calibri"/>
                <a:ea typeface="Times New Roman"/>
              </a:rPr>
              <a:t>نکته </a:t>
            </a:r>
            <a:r>
              <a:rPr lang="fa-IR" sz="1600" b="1" dirty="0">
                <a:ln w="3175">
                  <a:solidFill>
                    <a:srgbClr val="0070C0"/>
                  </a:solidFill>
                </a:ln>
                <a:latin typeface="Calibri"/>
                <a:ea typeface="Times New Roman"/>
              </a:rPr>
              <a:t>: </a:t>
            </a:r>
            <a:r>
              <a:rPr lang="fa-IR" sz="2000" dirty="0">
                <a:latin typeface="+mj-lt"/>
                <a:ea typeface="+mj-ea"/>
              </a:rPr>
              <a:t>در قراردادهاي بيش از يک سال ، پرداخت حق سنوات در پايان هر سال ، علي الحساب محسوب شده و هر ساله بايد (در پايان سال) با توجه به نرخ دستمزد آن سال ، مبلغ حق سنوات تعديل گردد.</a:t>
            </a:r>
            <a:endParaRPr lang="en-US" sz="2000" dirty="0">
              <a:latin typeface="+mj-lt"/>
              <a:ea typeface="+mj-ea"/>
            </a:endParaRPr>
          </a:p>
        </p:txBody>
      </p:sp>
      <p:sp>
        <p:nvSpPr>
          <p:cNvPr id="7" name="Rectangle 6"/>
          <p:cNvSpPr/>
          <p:nvPr/>
        </p:nvSpPr>
        <p:spPr>
          <a:xfrm>
            <a:off x="0" y="1484786"/>
            <a:ext cx="9143999" cy="1532727"/>
          </a:xfrm>
          <a:prstGeom prst="rect">
            <a:avLst/>
          </a:prstGeom>
        </p:spPr>
        <p:txBody>
          <a:bodyPr wrap="square">
            <a:spAutoFit/>
          </a:bodyPr>
          <a:lstStyle/>
          <a:p>
            <a:pPr>
              <a:lnSpc>
                <a:spcPct val="120000"/>
              </a:lnSpc>
            </a:pPr>
            <a:r>
              <a:rPr lang="fa-IR" b="1" dirty="0">
                <a:ln w="3175">
                  <a:solidFill>
                    <a:srgbClr val="0070C0"/>
                  </a:solidFill>
                </a:ln>
                <a:latin typeface="Calibri"/>
                <a:ea typeface="Times New Roman"/>
              </a:rPr>
              <a:t>مثال</a:t>
            </a:r>
            <a:r>
              <a:rPr lang="en-US" b="1" dirty="0">
                <a:ln w="3175">
                  <a:solidFill>
                    <a:srgbClr val="0070C0"/>
                  </a:solidFill>
                </a:ln>
                <a:latin typeface="Calibri"/>
                <a:ea typeface="Times New Roman"/>
              </a:rPr>
              <a:t>:</a:t>
            </a:r>
          </a:p>
          <a:p>
            <a:pPr algn="just">
              <a:lnSpc>
                <a:spcPct val="120000"/>
              </a:lnSpc>
            </a:pPr>
            <a:r>
              <a:rPr lang="en-US" sz="1600" b="1" dirty="0">
                <a:ln w="3175">
                  <a:solidFill>
                    <a:srgbClr val="0070C0"/>
                  </a:solidFill>
                </a:ln>
                <a:latin typeface="Calibri"/>
                <a:ea typeface="Times New Roman"/>
              </a:rPr>
              <a:t> </a:t>
            </a:r>
            <a:r>
              <a:rPr lang="fa-IR" sz="2000" b="1" dirty="0">
                <a:latin typeface="+mj-lt"/>
                <a:ea typeface="+mj-ea"/>
              </a:rPr>
              <a:t>خانم صبور از تاريخ 88/02/01 با مزد ثابتی معادل  </a:t>
            </a:r>
            <a:r>
              <a:rPr lang="fa-IR" sz="2000" b="1" dirty="0" smtClean="0">
                <a:latin typeface="+mj-lt"/>
                <a:ea typeface="+mj-ea"/>
              </a:rPr>
              <a:t>9.700.000 </a:t>
            </a:r>
            <a:r>
              <a:rPr lang="fa-IR" sz="2000" b="1" dirty="0">
                <a:latin typeface="+mj-lt"/>
                <a:ea typeface="+mj-ea"/>
              </a:rPr>
              <a:t>ريال در «شرکت اردبيل» مشغول به کار شده است ، با فرض اينکه ايشان تا تاريخ 89/12/29 با شرکت همکاري نمايد و آخرين مزد ثابت وي معادل 10,500,000 ريال باشد ، سنوات پايان خدمت ايشان به شرح زير محاسبه  مي گردد</a:t>
            </a:r>
            <a:r>
              <a:rPr lang="en-US" sz="1600" b="1" dirty="0">
                <a:ln w="3175">
                  <a:solidFill>
                    <a:srgbClr val="0070C0"/>
                  </a:solidFill>
                </a:ln>
                <a:latin typeface="Calibri"/>
                <a:ea typeface="Times New Roman"/>
              </a:rPr>
              <a:t> </a:t>
            </a:r>
            <a:r>
              <a:rPr lang="en-US" sz="2000" b="1" dirty="0">
                <a:latin typeface="+mj-lt"/>
                <a:ea typeface="+mj-ea"/>
              </a:rPr>
              <a:t>:</a:t>
            </a:r>
            <a:r>
              <a:rPr lang="en-US" sz="1600" b="1" dirty="0">
                <a:ln w="3175">
                  <a:solidFill>
                    <a:srgbClr val="0070C0"/>
                  </a:solidFill>
                </a:ln>
                <a:latin typeface="Calibri"/>
                <a:ea typeface="Times New Roman"/>
              </a:rPr>
              <a:t> </a:t>
            </a:r>
          </a:p>
        </p:txBody>
      </p:sp>
      <mc:AlternateContent xmlns:mc="http://schemas.openxmlformats.org/markup-compatibility/2006" xmlns:a14="http://schemas.microsoft.com/office/drawing/2010/main">
        <mc:Choice Requires="a14">
          <p:sp>
            <p:nvSpPr>
              <p:cNvPr id="8" name="Rectangle 7"/>
              <p:cNvSpPr/>
              <p:nvPr/>
            </p:nvSpPr>
            <p:spPr>
              <a:xfrm>
                <a:off x="323528" y="3386846"/>
                <a:ext cx="6912768" cy="549831"/>
              </a:xfrm>
              <a:prstGeom prst="rect">
                <a:avLst/>
              </a:prstGeom>
            </p:spPr>
            <p:txBody>
              <a:bodyPr wrap="square">
                <a:spAutoFit/>
              </a:bodyPr>
              <a:lstStyle/>
              <a:p>
                <a:pPr algn="l"/>
                <a:r>
                  <a:rPr lang="fa-IR" sz="2000" dirty="0">
                    <a:latin typeface="+mj-lt"/>
                    <a:ea typeface="+mj-ea"/>
                  </a:rPr>
                  <a:t>سنوات پايان خدمت سال 88          9,625,000 = </a:t>
                </a:r>
                <a14:m>
                  <m:oMath xmlns:m="http://schemas.openxmlformats.org/officeDocument/2006/math">
                    <m:f>
                      <m:fPr>
                        <m:ctrlPr>
                          <a:rPr lang="en-US" i="1">
                            <a:latin typeface="Cambria Math" panose="02040503050406030204" pitchFamily="18" charset="0"/>
                            <a:ea typeface="+mj-ea"/>
                          </a:rPr>
                        </m:ctrlPr>
                      </m:fPr>
                      <m:num>
                        <m:r>
                          <m:rPr>
                            <m:nor/>
                          </m:rPr>
                          <a:rPr lang="fa-IR" dirty="0">
                            <a:latin typeface="+mj-lt"/>
                            <a:ea typeface="+mj-ea"/>
                          </a:rPr>
                          <m:t>11</m:t>
                        </m:r>
                      </m:num>
                      <m:den>
                        <m:r>
                          <m:rPr>
                            <m:nor/>
                          </m:rPr>
                          <a:rPr lang="fa-IR" dirty="0">
                            <a:latin typeface="+mj-lt"/>
                            <a:ea typeface="+mj-ea"/>
                          </a:rPr>
                          <m:t>12</m:t>
                        </m:r>
                      </m:den>
                    </m:f>
                  </m:oMath>
                </a14:m>
                <a:r>
                  <a:rPr lang="fa-IR" sz="2000" dirty="0">
                    <a:latin typeface="+mj-lt"/>
                    <a:ea typeface="+mj-ea"/>
                  </a:rPr>
                  <a:t>×  10,500,000 </a:t>
                </a:r>
              </a:p>
            </p:txBody>
          </p:sp>
        </mc:Choice>
        <mc:Fallback xmlns="">
          <p:sp>
            <p:nvSpPr>
              <p:cNvPr id="8" name="Rectangle 7"/>
              <p:cNvSpPr>
                <a:spLocks noRot="1" noChangeAspect="1" noMove="1" noResize="1" noEditPoints="1" noAdjustHandles="1" noChangeArrowheads="1" noChangeShapeType="1" noTextEdit="1"/>
              </p:cNvSpPr>
              <p:nvPr/>
            </p:nvSpPr>
            <p:spPr>
              <a:xfrm>
                <a:off x="323528" y="3386846"/>
                <a:ext cx="6912768" cy="549831"/>
              </a:xfrm>
              <a:prstGeom prst="rect">
                <a:avLst/>
              </a:prstGeom>
              <a:blipFill>
                <a:blip r:embed="rId3"/>
                <a:stretch>
                  <a:fillRect l="-1852" b="-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23528" y="3789040"/>
                <a:ext cx="7560840" cy="908390"/>
              </a:xfrm>
              <a:prstGeom prst="rect">
                <a:avLst/>
              </a:prstGeom>
            </p:spPr>
            <p:txBody>
              <a:bodyPr wrap="square">
                <a:spAutoFit/>
              </a:bodyPr>
              <a:lstStyle/>
              <a:p>
                <a:pPr algn="l"/>
                <a:r>
                  <a:rPr lang="fa-IR" sz="2000" dirty="0">
                    <a:latin typeface="B Nazanin"/>
                    <a:ea typeface="Calibri"/>
                  </a:rPr>
                  <a:t> </a:t>
                </a:r>
              </a:p>
              <a:p>
                <a:pPr algn="l"/>
                <a:r>
                  <a:rPr lang="fa-IR" sz="2000" dirty="0">
                    <a:latin typeface="B Nazanin"/>
                    <a:ea typeface="Calibri"/>
                  </a:rPr>
                  <a:t>سنوات پايان خدمت سال 89                  10,500,000</a:t>
                </a:r>
                <a:r>
                  <a:rPr lang="fa-IR" sz="2000" dirty="0"/>
                  <a:t> =</a:t>
                </a:r>
                <a:r>
                  <a:rPr lang="fa-IR" sz="2000" dirty="0">
                    <a:latin typeface="B Nazanin"/>
                    <a:ea typeface="Calibri"/>
                  </a:rPr>
                  <a:t> </a:t>
                </a:r>
                <a14:m>
                  <m:oMath xmlns:m="http://schemas.openxmlformats.org/officeDocument/2006/math">
                    <m:f>
                      <m:fPr>
                        <m:ctrlPr>
                          <a:rPr lang="en-US" sz="2000" i="1">
                            <a:latin typeface="Cambria Math" panose="02040503050406030204" pitchFamily="18" charset="0"/>
                            <a:ea typeface="Calibri"/>
                          </a:rPr>
                        </m:ctrlPr>
                      </m:fPr>
                      <m:num>
                        <m:r>
                          <m:rPr>
                            <m:nor/>
                          </m:rPr>
                          <a:rPr lang="fa-IR" sz="2000" dirty="0">
                            <a:latin typeface="B Nazanin"/>
                            <a:ea typeface="Calibri"/>
                          </a:rPr>
                          <m:t>12</m:t>
                        </m:r>
                      </m:num>
                      <m:den>
                        <m:r>
                          <m:rPr>
                            <m:nor/>
                          </m:rPr>
                          <a:rPr lang="fa-IR" sz="2000" dirty="0">
                            <a:latin typeface="B Nazanin"/>
                            <a:ea typeface="Calibri"/>
                          </a:rPr>
                          <m:t>12</m:t>
                        </m:r>
                      </m:den>
                    </m:f>
                  </m:oMath>
                </a14:m>
                <a:r>
                  <a:rPr lang="fa-IR" sz="2000" dirty="0">
                    <a:latin typeface="B Nazanin"/>
                    <a:ea typeface="Calibri"/>
                  </a:rPr>
                  <a:t>×  10,500,000</a:t>
                </a:r>
              </a:p>
            </p:txBody>
          </p:sp>
        </mc:Choice>
        <mc:Fallback xmlns="">
          <p:sp>
            <p:nvSpPr>
              <p:cNvPr id="9" name="Rectangle 8"/>
              <p:cNvSpPr>
                <a:spLocks noRot="1" noChangeAspect="1" noMove="1" noResize="1" noEditPoints="1" noAdjustHandles="1" noChangeArrowheads="1" noChangeShapeType="1" noTextEdit="1"/>
              </p:cNvSpPr>
              <p:nvPr/>
            </p:nvSpPr>
            <p:spPr>
              <a:xfrm>
                <a:off x="323528" y="3789040"/>
                <a:ext cx="7560840" cy="908390"/>
              </a:xfrm>
              <a:prstGeom prst="rect">
                <a:avLst/>
              </a:prstGeom>
              <a:blipFill>
                <a:blip r:embed="rId4"/>
                <a:stretch>
                  <a:fillRect l="-1694" t="-3356" b="-2685"/>
                </a:stretch>
              </a:blipFill>
            </p:spPr>
            <p:txBody>
              <a:bodyPr/>
              <a:lstStyle/>
              <a:p>
                <a:r>
                  <a:rPr lang="en-US">
                    <a:noFill/>
                  </a:rPr>
                  <a:t> </a:t>
                </a:r>
              </a:p>
            </p:txBody>
          </p:sp>
        </mc:Fallback>
      </mc:AlternateContent>
      <p:sp>
        <p:nvSpPr>
          <p:cNvPr id="10" name="Rectangle 9"/>
          <p:cNvSpPr/>
          <p:nvPr/>
        </p:nvSpPr>
        <p:spPr>
          <a:xfrm>
            <a:off x="323528" y="5099626"/>
            <a:ext cx="8496944" cy="400110"/>
          </a:xfrm>
          <a:prstGeom prst="rect">
            <a:avLst/>
          </a:prstGeom>
        </p:spPr>
        <p:txBody>
          <a:bodyPr wrap="square">
            <a:spAutoFit/>
          </a:bodyPr>
          <a:lstStyle/>
          <a:p>
            <a:pPr algn="l"/>
            <a:r>
              <a:rPr lang="en-US" sz="2000" dirty="0">
                <a:latin typeface="Calibri"/>
                <a:ea typeface="Calibri"/>
              </a:rPr>
              <a:t> </a:t>
            </a:r>
            <a:r>
              <a:rPr lang="fa-IR" sz="2000" dirty="0">
                <a:latin typeface="Calibri"/>
                <a:ea typeface="Calibri"/>
              </a:rPr>
              <a:t>کل سنوات پايان خدمت                            20,125,000= 10,500,000 + 9,625,000        </a:t>
            </a:r>
          </a:p>
        </p:txBody>
      </p:sp>
    </p:spTree>
    <p:extLst>
      <p:ext uri="{BB962C8B-B14F-4D97-AF65-F5344CB8AC3E}">
        <p14:creationId xmlns:p14="http://schemas.microsoft.com/office/powerpoint/2010/main" val="552188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95536" y="0"/>
            <a:ext cx="8568952" cy="6417141"/>
          </a:xfrm>
          <a:prstGeom prst="rect">
            <a:avLst/>
          </a:prstGeom>
        </p:spPr>
        <p:txBody>
          <a:bodyPr wrap="square">
            <a:spAutoFit/>
          </a:bodyPr>
          <a:lstStyle/>
          <a:p>
            <a:pPr>
              <a:lnSpc>
                <a:spcPct val="150000"/>
              </a:lnSpc>
            </a:pPr>
            <a:endParaRPr lang="fa-IR" sz="4400" b="1" dirty="0" smtClean="0">
              <a:ln w="3175">
                <a:solidFill>
                  <a:schemeClr val="bg1"/>
                </a:solidFill>
              </a:ln>
              <a:latin typeface="+mj-lt"/>
              <a:ea typeface="+mj-ea"/>
              <a:cs typeface="2  Titr" pitchFamily="2" charset="-78"/>
            </a:endParaRPr>
          </a:p>
          <a:p>
            <a:pPr>
              <a:lnSpc>
                <a:spcPct val="150000"/>
              </a:lnSpc>
            </a:pPr>
            <a:r>
              <a:rPr lang="fa-IR" sz="4400" b="1" dirty="0" smtClean="0">
                <a:ln w="3175">
                  <a:solidFill>
                    <a:schemeClr val="bg1"/>
                  </a:solidFill>
                </a:ln>
                <a:latin typeface="+mj-lt"/>
                <a:ea typeface="+mj-ea"/>
                <a:cs typeface="2  Titr" pitchFamily="2" charset="-78"/>
              </a:rPr>
              <a:t>حسابداري </a:t>
            </a:r>
            <a:r>
              <a:rPr lang="fa-IR" sz="4400" b="1" dirty="0">
                <a:ln w="3175">
                  <a:solidFill>
                    <a:schemeClr val="bg1"/>
                  </a:solidFill>
                </a:ln>
                <a:latin typeface="+mj-lt"/>
                <a:ea typeface="+mj-ea"/>
                <a:cs typeface="2  Titr" pitchFamily="2" charset="-78"/>
              </a:rPr>
              <a:t>مزایای پايان خدمت </a:t>
            </a:r>
            <a:r>
              <a:rPr lang="fa-IR" sz="4400" b="1" dirty="0" smtClean="0">
                <a:ln w="3175">
                  <a:solidFill>
                    <a:schemeClr val="bg1"/>
                  </a:solidFill>
                </a:ln>
                <a:latin typeface="+mj-lt"/>
                <a:ea typeface="+mj-ea"/>
                <a:cs typeface="2  Titr" pitchFamily="2" charset="-78"/>
              </a:rPr>
              <a:t>کارکنان</a:t>
            </a:r>
            <a:endParaRPr lang="en-US" sz="2000" dirty="0">
              <a:ln w="0"/>
              <a:solidFill>
                <a:srgbClr val="002060"/>
              </a:solidFill>
              <a:effectLst>
                <a:outerShdw blurRad="38100" dist="19050" dir="2700000" algn="tl" rotWithShape="0">
                  <a:schemeClr val="dk1">
                    <a:alpha val="40000"/>
                  </a:schemeClr>
                </a:outerShdw>
              </a:effectLst>
              <a:latin typeface="+mj-lt"/>
              <a:ea typeface="+mj-ea"/>
            </a:endParaRPr>
          </a:p>
          <a:p>
            <a:pPr>
              <a:lnSpc>
                <a:spcPct val="150000"/>
              </a:lnSpc>
            </a:pPr>
            <a:r>
              <a:rPr lang="fa-IR" sz="2000" b="1" dirty="0">
                <a:ln w="0"/>
                <a:solidFill>
                  <a:srgbClr val="002060"/>
                </a:solidFill>
                <a:effectLst>
                  <a:outerShdw blurRad="38100" dist="19050" dir="2700000" algn="tl" rotWithShape="0">
                    <a:schemeClr val="dk1">
                      <a:alpha val="40000"/>
                    </a:schemeClr>
                  </a:outerShdw>
                </a:effectLst>
                <a:latin typeface="+mj-lt"/>
                <a:ea typeface="+mj-ea"/>
              </a:rPr>
              <a:t>الف) صدور سند ذخيره</a:t>
            </a:r>
            <a:r>
              <a:rPr lang="fa-IR" sz="2000" b="1" baseline="30000" dirty="0">
                <a:ln w="0"/>
                <a:solidFill>
                  <a:srgbClr val="002060"/>
                </a:solidFill>
                <a:effectLst>
                  <a:outerShdw blurRad="38100" dist="19050" dir="2700000" algn="tl" rotWithShape="0">
                    <a:schemeClr val="dk1">
                      <a:alpha val="40000"/>
                    </a:schemeClr>
                  </a:outerShdw>
                </a:effectLst>
                <a:latin typeface="+mj-lt"/>
                <a:ea typeface="+mj-ea"/>
              </a:rPr>
              <a:t>ء</a:t>
            </a:r>
            <a:r>
              <a:rPr lang="fa-IR" sz="2000" b="1" dirty="0">
                <a:ln w="0"/>
                <a:solidFill>
                  <a:srgbClr val="002060"/>
                </a:solidFill>
                <a:effectLst>
                  <a:outerShdw blurRad="38100" dist="19050" dir="2700000" algn="tl" rotWithShape="0">
                    <a:schemeClr val="dk1">
                      <a:alpha val="40000"/>
                    </a:schemeClr>
                  </a:outerShdw>
                </a:effectLst>
                <a:latin typeface="+mj-lt"/>
                <a:ea typeface="+mj-ea"/>
              </a:rPr>
              <a:t> مزاياي پايان خدمت کارکنان </a:t>
            </a:r>
            <a:endParaRPr lang="en-US" sz="2000" b="1" dirty="0">
              <a:ln w="0"/>
              <a:solidFill>
                <a:srgbClr val="002060"/>
              </a:solidFill>
              <a:effectLst>
                <a:outerShdw blurRad="38100" dist="19050" dir="2700000" algn="tl" rotWithShape="0">
                  <a:schemeClr val="dk1">
                    <a:alpha val="40000"/>
                  </a:schemeClr>
                </a:outerShdw>
              </a:effectLst>
              <a:latin typeface="+mj-lt"/>
              <a:ea typeface="+mj-ea"/>
            </a:endParaRPr>
          </a:p>
          <a:p>
            <a:pPr>
              <a:lnSpc>
                <a:spcPct val="150000"/>
              </a:lnSpc>
            </a:pPr>
            <a:r>
              <a:rPr lang="fa-IR" dirty="0">
                <a:latin typeface="+mj-lt"/>
                <a:ea typeface="+mj-ea"/>
              </a:rPr>
              <a:t>برخي شرکتها در ابتداي دوره مالي مبلغ سنوات پايان خدمت سالانه کارکنان را بر اساس تجربيات گذشته برآورد مي کنند . سپس مزایای پايان خدمت ماهانه محاسبه و حساب « هزينه حقوق و دستمزد – سنوات پايان خدمت کارکنان » بدهکار و حساب «ذخيره مزاياي پايان خدمت کارکنان» بستانکار مي </a:t>
            </a:r>
            <a:r>
              <a:rPr lang="fa-IR" dirty="0" smtClean="0">
                <a:latin typeface="+mj-lt"/>
                <a:ea typeface="+mj-ea"/>
              </a:rPr>
              <a:t>شود که درپایان هر ماه صادر می شود</a:t>
            </a:r>
          </a:p>
          <a:p>
            <a:pPr>
              <a:lnSpc>
                <a:spcPct val="150000"/>
              </a:lnSpc>
            </a:pPr>
            <a:r>
              <a:rPr lang="fa-IR" b="1" dirty="0" smtClean="0">
                <a:latin typeface="+mj-lt"/>
                <a:ea typeface="+mj-ea"/>
              </a:rPr>
              <a:t>هزینه مزایای پایان خدمت کارکنان          ***</a:t>
            </a:r>
          </a:p>
          <a:p>
            <a:pPr>
              <a:lnSpc>
                <a:spcPct val="150000"/>
              </a:lnSpc>
            </a:pPr>
            <a:r>
              <a:rPr lang="fa-IR" b="1" dirty="0" smtClean="0">
                <a:latin typeface="+mj-lt"/>
                <a:ea typeface="+mj-ea"/>
              </a:rPr>
              <a:t>                          ذخیره مزایای پایان خدمت کارکنان        ***</a:t>
            </a:r>
            <a:endParaRPr lang="fa-IR" b="1" dirty="0">
              <a:latin typeface="+mj-lt"/>
              <a:ea typeface="+mj-ea"/>
            </a:endParaRPr>
          </a:p>
          <a:p>
            <a:pPr>
              <a:lnSpc>
                <a:spcPct val="150000"/>
              </a:lnSpc>
            </a:pPr>
            <a:r>
              <a:rPr lang="fa-IR" dirty="0">
                <a:latin typeface="+mj-lt"/>
                <a:ea typeface="+mj-ea"/>
              </a:rPr>
              <a:t>نحوه محاسبه سنوات پایان خدمت ماهانه : </a:t>
            </a:r>
          </a:p>
          <a:p>
            <a:pPr algn="l" rtl="0">
              <a:lnSpc>
                <a:spcPct val="150000"/>
              </a:lnSpc>
            </a:pPr>
            <a:r>
              <a:rPr lang="fa-IR" sz="2000" b="1" dirty="0">
                <a:solidFill>
                  <a:srgbClr val="002060"/>
                </a:solidFill>
                <a:latin typeface="Aldhabi" panose="01000000000000000000" pitchFamily="2" charset="-78"/>
                <a:ea typeface="+mj-ea"/>
              </a:rPr>
              <a:t>سنوات پایان خدمت ماهانه = 12 ÷ حقوق و مزایای </a:t>
            </a:r>
            <a:r>
              <a:rPr lang="fa-IR" sz="2000" b="1" dirty="0" smtClean="0">
                <a:solidFill>
                  <a:srgbClr val="002060"/>
                </a:solidFill>
                <a:latin typeface="Aldhabi" panose="01000000000000000000" pitchFamily="2" charset="-78"/>
                <a:ea typeface="+mj-ea"/>
              </a:rPr>
              <a:t>ماهانه</a:t>
            </a:r>
            <a:endParaRPr lang="fa-IR" sz="2000" dirty="0" smtClean="0">
              <a:latin typeface="+mj-lt"/>
              <a:ea typeface="+mj-ea"/>
            </a:endParaRPr>
          </a:p>
          <a:p>
            <a:pPr>
              <a:lnSpc>
                <a:spcPct val="150000"/>
              </a:lnSpc>
            </a:pPr>
            <a:endParaRPr lang="en-US" sz="2000" b="1" dirty="0">
              <a:latin typeface="+mj-lt"/>
              <a:ea typeface="+mj-ea"/>
            </a:endParaRPr>
          </a:p>
        </p:txBody>
      </p:sp>
    </p:spTree>
    <p:extLst>
      <p:ext uri="{BB962C8B-B14F-4D97-AF65-F5344CB8AC3E}">
        <p14:creationId xmlns:p14="http://schemas.microsoft.com/office/powerpoint/2010/main" val="36139460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348880"/>
            <a:ext cx="8280920" cy="3600400"/>
          </a:xfrm>
          <a:prstGeom prst="rect">
            <a:avLst/>
          </a:prstGeom>
          <a:noFill/>
          <a:ln>
            <a:noFill/>
          </a:ln>
        </p:spPr>
      </p:pic>
      <p:sp>
        <p:nvSpPr>
          <p:cNvPr id="3" name="Rectangle 2"/>
          <p:cNvSpPr/>
          <p:nvPr/>
        </p:nvSpPr>
        <p:spPr>
          <a:xfrm>
            <a:off x="611560" y="548680"/>
            <a:ext cx="8136904" cy="1477328"/>
          </a:xfrm>
          <a:prstGeom prst="rect">
            <a:avLst/>
          </a:prstGeom>
        </p:spPr>
        <p:txBody>
          <a:bodyPr wrap="square">
            <a:spAutoFit/>
          </a:bodyPr>
          <a:lstStyle/>
          <a:p>
            <a:pPr>
              <a:lnSpc>
                <a:spcPct val="150000"/>
              </a:lnSpc>
            </a:pPr>
            <a:r>
              <a:rPr lang="fa-IR" sz="2000" dirty="0">
                <a:solidFill>
                  <a:srgbClr val="000000"/>
                </a:solidFill>
                <a:ea typeface="Calibri" panose="020F0502020204030204" pitchFamily="34" charset="0"/>
                <a:cs typeface="+mj-cs"/>
              </a:rPr>
              <a:t>- براي محاسبه حق بيمه سهم کارگر و کارفرما ­بايد جمع حقوق و مزايا را در درصد مورد نظر ضرب کنيم. </a:t>
            </a:r>
          </a:p>
          <a:p>
            <a:pPr>
              <a:lnSpc>
                <a:spcPct val="150000"/>
              </a:lnSpc>
            </a:pPr>
            <a:r>
              <a:rPr lang="fa-IR" sz="2000" dirty="0">
                <a:solidFill>
                  <a:srgbClr val="000000"/>
                </a:solidFill>
                <a:ea typeface="Calibri" panose="020F0502020204030204" pitchFamily="34" charset="0"/>
                <a:cs typeface="+mj-cs"/>
              </a:rPr>
              <a:t>- ستون آخر نشان دهنده 30% حق بيمه پرداختي به سازمان تامين اجتماعي است.</a:t>
            </a:r>
            <a:endParaRPr lang="en-US" sz="2000" dirty="0">
              <a:solidFill>
                <a:srgbClr val="000000"/>
              </a:solidFill>
              <a:ea typeface="Calibri" panose="020F0502020204030204" pitchFamily="34" charset="0"/>
              <a:cs typeface="+mj-cs"/>
            </a:endParaRPr>
          </a:p>
        </p:txBody>
      </p:sp>
    </p:spTree>
    <p:extLst>
      <p:ext uri="{BB962C8B-B14F-4D97-AF65-F5344CB8AC3E}">
        <p14:creationId xmlns:p14="http://schemas.microsoft.com/office/powerpoint/2010/main" val="392843261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10016" y="548681"/>
            <a:ext cx="8726480" cy="2585323"/>
          </a:xfrm>
          <a:prstGeom prst="rect">
            <a:avLst/>
          </a:prstGeom>
        </p:spPr>
        <p:txBody>
          <a:bodyPr wrap="square">
            <a:spAutoFit/>
          </a:bodyPr>
          <a:lstStyle/>
          <a:p>
            <a:pPr marL="269875" marR="180340" indent="-270510">
              <a:lnSpc>
                <a:spcPct val="150000"/>
              </a:lnSpc>
              <a:tabLst>
                <a:tab pos="1282700" algn="l"/>
              </a:tabLst>
            </a:pPr>
            <a:r>
              <a:rPr lang="fa-IR" b="1" dirty="0">
                <a:ln w="3175">
                  <a:solidFill>
                    <a:srgbClr val="0070C0"/>
                  </a:solidFill>
                </a:ln>
                <a:latin typeface="Calibri"/>
                <a:ea typeface="Times New Roman"/>
              </a:rPr>
              <a:t>نکته</a:t>
            </a:r>
          </a:p>
          <a:p>
            <a:pPr marL="269875" marR="180340" indent="-270510">
              <a:lnSpc>
                <a:spcPct val="150000"/>
              </a:lnSpc>
              <a:tabLst>
                <a:tab pos="1282700" algn="l"/>
              </a:tabLst>
            </a:pPr>
            <a:r>
              <a:rPr lang="fa-IR" b="1" dirty="0">
                <a:ln w="3175">
                  <a:solidFill>
                    <a:srgbClr val="0070C0"/>
                  </a:solidFill>
                </a:ln>
                <a:latin typeface="Calibri"/>
                <a:ea typeface="Times New Roman"/>
              </a:rPr>
              <a:t> 1: </a:t>
            </a:r>
            <a:r>
              <a:rPr lang="fa-IR" b="1" dirty="0">
                <a:latin typeface="Calibri"/>
                <a:ea typeface="Calibri"/>
              </a:rPr>
              <a:t>با توجه به اينکه برآورد مبلغ سنوات پايان خدمت کارکنان در ابتداي دوره مالي و قبل از صدور احکام قطعي حقوق پرسنل انجام مي گيرد ، ممکن است در پايان دوره نياز به ثبت تعديلي براي انطباق مبلغ ذخيره سنوات پايان خدمت کارکنان با مبلغ احکام باشد .</a:t>
            </a:r>
            <a:endParaRPr lang="en-US" b="1" dirty="0">
              <a:latin typeface="Calibri"/>
              <a:ea typeface="Calibri"/>
            </a:endParaRPr>
          </a:p>
          <a:p>
            <a:pPr marL="269875" marR="180340" indent="-270510">
              <a:lnSpc>
                <a:spcPct val="150000"/>
              </a:lnSpc>
              <a:tabLst>
                <a:tab pos="1282700" algn="l"/>
              </a:tabLst>
            </a:pPr>
            <a:r>
              <a:rPr lang="fa-IR" b="1" dirty="0">
                <a:ln w="3175">
                  <a:solidFill>
                    <a:srgbClr val="0070C0"/>
                  </a:solidFill>
                </a:ln>
                <a:latin typeface="Calibri"/>
                <a:ea typeface="Times New Roman"/>
              </a:rPr>
              <a:t>2 : </a:t>
            </a:r>
            <a:r>
              <a:rPr lang="fa-IR" b="1" dirty="0">
                <a:latin typeface="Calibri"/>
                <a:ea typeface="Calibri"/>
              </a:rPr>
              <a:t>برخي شرکتها صرفا در پايان هر سال اقدام به صدور سند مربوط به پرداخت سنوات پايان خدمت کارکنان خود مي نمايند و برآورد و ذخيره ماهانه در نظر نمي گيرند .</a:t>
            </a:r>
            <a:endParaRPr lang="en-US" b="1" dirty="0">
              <a:latin typeface="Calibri"/>
              <a:ea typeface="Calibri"/>
            </a:endParaRPr>
          </a:p>
        </p:txBody>
      </p:sp>
      <p:sp>
        <p:nvSpPr>
          <p:cNvPr id="2" name="Rectangle 1"/>
          <p:cNvSpPr/>
          <p:nvPr/>
        </p:nvSpPr>
        <p:spPr>
          <a:xfrm>
            <a:off x="310016" y="2505670"/>
            <a:ext cx="8726480" cy="1846659"/>
          </a:xfrm>
          <a:prstGeom prst="rect">
            <a:avLst/>
          </a:prstGeom>
        </p:spPr>
        <p:txBody>
          <a:bodyPr wrap="square">
            <a:spAutoFit/>
          </a:bodyPr>
          <a:lstStyle/>
          <a:p>
            <a:pPr marL="269875" marR="180340" indent="-270510">
              <a:lnSpc>
                <a:spcPct val="150000"/>
              </a:lnSpc>
              <a:tabLst>
                <a:tab pos="1282700" algn="l"/>
              </a:tabLst>
            </a:pPr>
            <a:endParaRPr lang="fa-IR" sz="2000" b="1" dirty="0">
              <a:ln w="0"/>
              <a:solidFill>
                <a:srgbClr val="002060"/>
              </a:solidFill>
              <a:effectLst>
                <a:outerShdw blurRad="38100" dist="19050" dir="2700000" algn="tl" rotWithShape="0">
                  <a:schemeClr val="dk1">
                    <a:alpha val="40000"/>
                  </a:schemeClr>
                </a:outerShdw>
              </a:effectLst>
            </a:endParaRPr>
          </a:p>
          <a:p>
            <a:pPr marL="269875" marR="180340" indent="-270510">
              <a:lnSpc>
                <a:spcPct val="150000"/>
              </a:lnSpc>
              <a:tabLst>
                <a:tab pos="1282700" algn="l"/>
              </a:tabLst>
            </a:pPr>
            <a:r>
              <a:rPr lang="fa-IR" sz="2000" b="1" dirty="0">
                <a:ln w="0"/>
                <a:solidFill>
                  <a:srgbClr val="002060"/>
                </a:solidFill>
                <a:effectLst>
                  <a:outerShdw blurRad="38100" dist="19050" dir="2700000" algn="tl" rotWithShape="0">
                    <a:schemeClr val="dk1">
                      <a:alpha val="40000"/>
                    </a:schemeClr>
                  </a:outerShdw>
                </a:effectLst>
              </a:rPr>
              <a:t>ب) صدور سند پرداخت سنوات پايان خدمت کارکنان</a:t>
            </a:r>
            <a:endParaRPr lang="en-US" sz="2000" b="1" dirty="0">
              <a:ln w="0"/>
              <a:solidFill>
                <a:srgbClr val="002060"/>
              </a:solidFill>
              <a:effectLst>
                <a:outerShdw blurRad="38100" dist="19050" dir="2700000" algn="tl" rotWithShape="0">
                  <a:schemeClr val="dk1">
                    <a:alpha val="40000"/>
                  </a:schemeClr>
                </a:outerShdw>
              </a:effectLst>
            </a:endParaRPr>
          </a:p>
          <a:p>
            <a:pPr marR="180340">
              <a:lnSpc>
                <a:spcPct val="150000"/>
              </a:lnSpc>
              <a:tabLst>
                <a:tab pos="3780790" algn="l"/>
              </a:tabLst>
            </a:pPr>
            <a:r>
              <a:rPr lang="fa-IR" dirty="0">
                <a:ea typeface="Calibri"/>
              </a:rPr>
              <a:t>در ارتباط پرداخت سنوات در پایان سال دو حالت وجود دارد :</a:t>
            </a:r>
            <a:endParaRPr lang="en-US" dirty="0">
              <a:ea typeface="Calibri"/>
            </a:endParaRPr>
          </a:p>
          <a:p>
            <a:pPr marR="180340">
              <a:lnSpc>
                <a:spcPct val="150000"/>
              </a:lnSpc>
              <a:tabLst>
                <a:tab pos="3780790" algn="l"/>
              </a:tabLst>
            </a:pPr>
            <a:r>
              <a:rPr lang="fa-IR" b="1" dirty="0">
                <a:ea typeface="Calibri"/>
              </a:rPr>
              <a:t>1) در پايان سال کارفرما سنوات مذکور را پرداخت نمايد ؛ در اين حالت سند زير صادر مي شود :</a:t>
            </a:r>
            <a:endParaRPr lang="en-US" b="1" dirty="0">
              <a:ea typeface="Calibri"/>
            </a:endParaRPr>
          </a:p>
        </p:txBody>
      </p:sp>
      <p:sp>
        <p:nvSpPr>
          <p:cNvPr id="4" name="Rectangle 3"/>
          <p:cNvSpPr/>
          <p:nvPr/>
        </p:nvSpPr>
        <p:spPr>
          <a:xfrm>
            <a:off x="2286000" y="2967334"/>
            <a:ext cx="6678488" cy="2125069"/>
          </a:xfrm>
          <a:prstGeom prst="rect">
            <a:avLst/>
          </a:prstGeom>
        </p:spPr>
        <p:txBody>
          <a:bodyPr wrap="square">
            <a:spAutoFit/>
          </a:bodyPr>
          <a:lstStyle/>
          <a:p>
            <a:pPr>
              <a:lnSpc>
                <a:spcPct val="150000"/>
              </a:lnSpc>
            </a:pPr>
            <a:endParaRPr lang="fa-IR" b="1" dirty="0" smtClean="0"/>
          </a:p>
          <a:p>
            <a:pPr>
              <a:lnSpc>
                <a:spcPct val="150000"/>
              </a:lnSpc>
            </a:pPr>
            <a:endParaRPr lang="fa-IR" b="1" dirty="0"/>
          </a:p>
          <a:p>
            <a:pPr>
              <a:lnSpc>
                <a:spcPct val="150000"/>
              </a:lnSpc>
            </a:pPr>
            <a:endParaRPr lang="fa-IR" b="1" dirty="0" smtClean="0"/>
          </a:p>
          <a:p>
            <a:pPr>
              <a:lnSpc>
                <a:spcPct val="150000"/>
              </a:lnSpc>
            </a:pPr>
            <a:r>
              <a:rPr lang="fa-IR" b="1" dirty="0" smtClean="0"/>
              <a:t>ذخیره </a:t>
            </a:r>
            <a:r>
              <a:rPr lang="fa-IR" b="1" dirty="0"/>
              <a:t>مزایای پایان خدمت کارکنان          ***</a:t>
            </a:r>
          </a:p>
          <a:p>
            <a:pPr>
              <a:lnSpc>
                <a:spcPct val="150000"/>
              </a:lnSpc>
            </a:pPr>
            <a:r>
              <a:rPr lang="fa-IR" b="1" dirty="0"/>
              <a:t>                                  وجه نقد             ***</a:t>
            </a:r>
            <a:endParaRPr lang="en-US" b="1" dirty="0"/>
          </a:p>
        </p:txBody>
      </p:sp>
      <p:sp>
        <p:nvSpPr>
          <p:cNvPr id="7" name="Rectangle 6"/>
          <p:cNvSpPr/>
          <p:nvPr/>
        </p:nvSpPr>
        <p:spPr>
          <a:xfrm>
            <a:off x="107504" y="2759586"/>
            <a:ext cx="9036496" cy="3180358"/>
          </a:xfrm>
          <a:prstGeom prst="rect">
            <a:avLst/>
          </a:prstGeom>
        </p:spPr>
        <p:txBody>
          <a:bodyPr wrap="square">
            <a:spAutoFit/>
          </a:bodyPr>
          <a:lstStyle/>
          <a:p>
            <a:pPr marL="133985" marR="180340" algn="just">
              <a:lnSpc>
                <a:spcPct val="150000"/>
              </a:lnSpc>
              <a:spcAft>
                <a:spcPts val="1000"/>
              </a:spcAft>
              <a:tabLst>
                <a:tab pos="3780790" algn="l"/>
              </a:tabLst>
            </a:pPr>
            <a:endParaRPr lang="fa-IR" sz="1400" b="1" dirty="0" smtClean="0">
              <a:ln w="3175">
                <a:solidFill>
                  <a:srgbClr val="0070C0"/>
                </a:solidFill>
              </a:ln>
              <a:ea typeface="Times New Roman"/>
            </a:endParaRPr>
          </a:p>
          <a:p>
            <a:pPr marL="133985" marR="180340" algn="just">
              <a:lnSpc>
                <a:spcPct val="150000"/>
              </a:lnSpc>
              <a:spcAft>
                <a:spcPts val="1000"/>
              </a:spcAft>
              <a:tabLst>
                <a:tab pos="3780790" algn="l"/>
              </a:tabLst>
            </a:pPr>
            <a:endParaRPr lang="fa-IR" sz="1400" b="1" dirty="0">
              <a:ln w="3175">
                <a:solidFill>
                  <a:srgbClr val="0070C0"/>
                </a:solidFill>
              </a:ln>
              <a:ea typeface="Times New Roman"/>
            </a:endParaRPr>
          </a:p>
          <a:p>
            <a:pPr marL="133985" marR="180340" algn="just">
              <a:lnSpc>
                <a:spcPct val="150000"/>
              </a:lnSpc>
              <a:spcAft>
                <a:spcPts val="1000"/>
              </a:spcAft>
              <a:tabLst>
                <a:tab pos="3780790" algn="l"/>
              </a:tabLst>
            </a:pPr>
            <a:endParaRPr lang="fa-IR" sz="1400" b="1" dirty="0" smtClean="0">
              <a:ln w="3175">
                <a:solidFill>
                  <a:srgbClr val="0070C0"/>
                </a:solidFill>
              </a:ln>
              <a:ea typeface="Times New Roman"/>
            </a:endParaRPr>
          </a:p>
          <a:p>
            <a:pPr marL="133985" marR="180340" algn="just">
              <a:lnSpc>
                <a:spcPct val="150000"/>
              </a:lnSpc>
              <a:spcAft>
                <a:spcPts val="1000"/>
              </a:spcAft>
              <a:tabLst>
                <a:tab pos="3780790" algn="l"/>
              </a:tabLst>
            </a:pPr>
            <a:endParaRPr lang="fa-IR" sz="1400" b="1" dirty="0">
              <a:ln w="3175">
                <a:solidFill>
                  <a:srgbClr val="0070C0"/>
                </a:solidFill>
              </a:ln>
              <a:ea typeface="Times New Roman"/>
            </a:endParaRPr>
          </a:p>
          <a:p>
            <a:pPr marL="133985" marR="180340" algn="just">
              <a:lnSpc>
                <a:spcPct val="150000"/>
              </a:lnSpc>
              <a:spcAft>
                <a:spcPts val="1000"/>
              </a:spcAft>
              <a:tabLst>
                <a:tab pos="3780790" algn="l"/>
              </a:tabLst>
            </a:pPr>
            <a:endParaRPr lang="fa-IR" sz="1400" b="1" dirty="0">
              <a:ln w="3175">
                <a:solidFill>
                  <a:srgbClr val="0070C0"/>
                </a:solidFill>
              </a:ln>
              <a:ea typeface="Times New Roman"/>
            </a:endParaRPr>
          </a:p>
          <a:p>
            <a:pPr marL="133985" marR="180340" algn="just">
              <a:lnSpc>
                <a:spcPct val="150000"/>
              </a:lnSpc>
              <a:spcAft>
                <a:spcPts val="1000"/>
              </a:spcAft>
              <a:tabLst>
                <a:tab pos="3780790" algn="l"/>
              </a:tabLst>
            </a:pPr>
            <a:r>
              <a:rPr lang="fa-IR" sz="1400" b="1" dirty="0" smtClean="0">
                <a:ln w="3175">
                  <a:solidFill>
                    <a:srgbClr val="0070C0"/>
                  </a:solidFill>
                </a:ln>
                <a:ea typeface="Times New Roman"/>
              </a:rPr>
              <a:t>نکته </a:t>
            </a:r>
            <a:r>
              <a:rPr lang="fa-IR" sz="1400" b="1" dirty="0">
                <a:ln w="3175">
                  <a:solidFill>
                    <a:srgbClr val="0070C0"/>
                  </a:solidFill>
                </a:ln>
                <a:ea typeface="Times New Roman"/>
              </a:rPr>
              <a:t>: </a:t>
            </a:r>
            <a:r>
              <a:rPr lang="fa-IR" dirty="0">
                <a:ea typeface="Calibri"/>
              </a:rPr>
              <a:t>اگر قرارداد کار يک ساله (موقت) باشد، در حالت فوق نياز به ثبت هاي تعديلي در سال هاي بعد (در صورت انعقاد قرارداد مجدد با کارگر) نخواهد بود.</a:t>
            </a:r>
            <a:endParaRPr lang="en-US" dirty="0">
              <a:ea typeface="Calibri"/>
            </a:endParaRPr>
          </a:p>
        </p:txBody>
      </p:sp>
    </p:spTree>
    <p:extLst>
      <p:ext uri="{BB962C8B-B14F-4D97-AF65-F5344CB8AC3E}">
        <p14:creationId xmlns:p14="http://schemas.microsoft.com/office/powerpoint/2010/main" val="2555694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5537" y="908720"/>
            <a:ext cx="8640959" cy="4621778"/>
          </a:xfrm>
          <a:prstGeom prst="rect">
            <a:avLst/>
          </a:prstGeom>
        </p:spPr>
        <p:txBody>
          <a:bodyPr wrap="square">
            <a:spAutoFit/>
          </a:bodyPr>
          <a:lstStyle/>
          <a:p>
            <a:pPr marL="133985" marR="180340" algn="just">
              <a:lnSpc>
                <a:spcPct val="130000"/>
              </a:lnSpc>
              <a:spcAft>
                <a:spcPts val="1000"/>
              </a:spcAft>
              <a:tabLst>
                <a:tab pos="3780790" algn="l"/>
              </a:tabLst>
            </a:pPr>
            <a:r>
              <a:rPr lang="fa-IR" sz="2000" b="1" dirty="0" smtClean="0">
                <a:latin typeface="Calibri"/>
                <a:ea typeface="Calibri"/>
              </a:rPr>
              <a:t>2) </a:t>
            </a:r>
            <a:r>
              <a:rPr lang="fa-IR" sz="2000" b="1" dirty="0">
                <a:latin typeface="Calibri"/>
                <a:ea typeface="Calibri"/>
              </a:rPr>
              <a:t>کارفرما پرداخت سنوات پایان خدمت کارکنان را موکول به هنگام قطع همکاري و تسويه حساب با کارگر نمايد ؛ در اين حالت ثبت پرداخت در هنگام تسويه حساب انجام خواهد شد (ثبت پرداخت به شکل سند قبلي خواهد بود.)</a:t>
            </a:r>
            <a:endParaRPr lang="en-US" sz="2000" b="1" dirty="0">
              <a:latin typeface="Calibri"/>
              <a:ea typeface="Calibri"/>
            </a:endParaRPr>
          </a:p>
          <a:p>
            <a:pPr>
              <a:lnSpc>
                <a:spcPct val="130000"/>
              </a:lnSpc>
            </a:pPr>
            <a:r>
              <a:rPr lang="fa-IR" sz="2000" dirty="0">
                <a:latin typeface="Calibri"/>
                <a:ea typeface="Calibri"/>
              </a:rPr>
              <a:t>    درحالت فوق نحوه انجام محاسبات و صدور سند حسابداري به شرح زير مي باشد:</a:t>
            </a:r>
            <a:endParaRPr lang="en-US" sz="2000" dirty="0">
              <a:latin typeface="Calibri"/>
              <a:ea typeface="Calibri"/>
            </a:endParaRPr>
          </a:p>
          <a:p>
            <a:pPr marL="447675" marR="180340" indent="-3175">
              <a:lnSpc>
                <a:spcPct val="130000"/>
              </a:lnSpc>
              <a:tabLst>
                <a:tab pos="534988" algn="l"/>
              </a:tabLst>
            </a:pPr>
            <a:r>
              <a:rPr lang="fa-IR" sz="2000" dirty="0">
                <a:latin typeface="Calibri"/>
                <a:ea typeface="Calibri"/>
              </a:rPr>
              <a:t>  - در پايان سال اول نسبت به محاسبه ذخيره سنوات پايان خدمت و صدور سند ذخيره اقدام مي گردد.</a:t>
            </a:r>
            <a:endParaRPr lang="en-US" sz="2000" dirty="0">
              <a:latin typeface="Calibri"/>
              <a:ea typeface="Calibri"/>
            </a:endParaRPr>
          </a:p>
          <a:p>
            <a:pPr marL="447675" marR="90170" indent="-3175">
              <a:lnSpc>
                <a:spcPct val="130000"/>
              </a:lnSpc>
              <a:tabLst>
                <a:tab pos="534988" algn="l"/>
              </a:tabLst>
            </a:pPr>
            <a:r>
              <a:rPr lang="fa-IR" sz="2000" dirty="0">
                <a:latin typeface="Calibri"/>
                <a:ea typeface="Calibri"/>
              </a:rPr>
              <a:t>- در پايان سال هاي بعد نيز نسبت به صدور سند ذخيره و نيز تعديل مانده ذخيره سنوات (مربوط به سالهاي قبل) بر اساس آخرين حقوق و مزاياي دريافتي کارگر اقدام مي شود .</a:t>
            </a:r>
            <a:endParaRPr lang="en-US" sz="2000" dirty="0">
              <a:latin typeface="Calibri"/>
              <a:ea typeface="Calibri"/>
            </a:endParaRPr>
          </a:p>
          <a:p>
            <a:pPr marL="447675" marR="180340" indent="-3175">
              <a:lnSpc>
                <a:spcPct val="130000"/>
              </a:lnSpc>
              <a:tabLst>
                <a:tab pos="534988" algn="l"/>
              </a:tabLst>
            </a:pPr>
            <a:r>
              <a:rPr lang="fa-IR" sz="2000" dirty="0">
                <a:latin typeface="Calibri"/>
                <a:ea typeface="Calibri"/>
              </a:rPr>
              <a:t>- در نهايت در هنگام قطع همکاري و تسويه حساب با کارگر ، مبلغ ذخيره مزاياي پايان خدمت به نسبت آخرين حقوق دريافتي و طول مدت همکاري تعديل و نسبت به پرداخت آن اقدام مي گردد.</a:t>
            </a:r>
            <a:endParaRPr lang="en-US" sz="2000" dirty="0">
              <a:latin typeface="Calibri"/>
              <a:ea typeface="Calibri"/>
            </a:endParaRPr>
          </a:p>
        </p:txBody>
      </p:sp>
    </p:spTree>
    <p:extLst>
      <p:ext uri="{BB962C8B-B14F-4D97-AF65-F5344CB8AC3E}">
        <p14:creationId xmlns:p14="http://schemas.microsoft.com/office/powerpoint/2010/main" val="388069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51520" y="332658"/>
            <a:ext cx="8604448" cy="1532727"/>
          </a:xfrm>
          <a:prstGeom prst="rect">
            <a:avLst/>
          </a:prstGeom>
        </p:spPr>
        <p:txBody>
          <a:bodyPr wrap="square">
            <a:spAutoFit/>
          </a:bodyPr>
          <a:lstStyle/>
          <a:p>
            <a:pPr>
              <a:lnSpc>
                <a:spcPct val="120000"/>
              </a:lnSpc>
            </a:pPr>
            <a:r>
              <a:rPr lang="fa-IR" b="1" dirty="0">
                <a:ln w="3175">
                  <a:solidFill>
                    <a:srgbClr val="0070C0"/>
                  </a:solidFill>
                </a:ln>
                <a:latin typeface="Calibri"/>
                <a:ea typeface="Times New Roman"/>
              </a:rPr>
              <a:t>مثال</a:t>
            </a:r>
            <a:endParaRPr lang="en-US" sz="1600" b="1" dirty="0">
              <a:ln w="3175">
                <a:solidFill>
                  <a:srgbClr val="0070C0"/>
                </a:solidFill>
              </a:ln>
              <a:latin typeface="Calibri"/>
              <a:ea typeface="Times New Roman"/>
            </a:endParaRPr>
          </a:p>
          <a:p>
            <a:pPr>
              <a:lnSpc>
                <a:spcPct val="120000"/>
              </a:lnSpc>
            </a:pPr>
            <a:r>
              <a:rPr lang="fa-IR" sz="2000" dirty="0">
                <a:latin typeface="+mj-lt"/>
                <a:ea typeface="+mj-ea"/>
              </a:rPr>
              <a:t> اگر آقاي کميل از تاريخ 88/01/01  در « شرکت لرستان » مشغول به کار شده و آخرين مزد ثابت دریافتی ايشان در سال مذکور مبلغ 24,600,000 ريال باشد ، در پايان  هر ماه سند حسابداري زير صادر خواهد شد :</a:t>
            </a:r>
            <a:endParaRPr lang="en-US" sz="2000" dirty="0">
              <a:latin typeface="+mj-lt"/>
              <a:ea typeface="+mj-ea"/>
            </a:endParaRPr>
          </a:p>
        </p:txBody>
      </p:sp>
      <mc:AlternateContent xmlns:mc="http://schemas.openxmlformats.org/markup-compatibility/2006" xmlns:a14="http://schemas.microsoft.com/office/drawing/2010/main">
        <mc:Choice Requires="a14">
          <p:sp>
            <p:nvSpPr>
              <p:cNvPr id="7" name="Rectangle 6"/>
              <p:cNvSpPr/>
              <p:nvPr/>
            </p:nvSpPr>
            <p:spPr>
              <a:xfrm>
                <a:off x="323528" y="1700810"/>
                <a:ext cx="3246402" cy="559961"/>
              </a:xfrm>
              <a:prstGeom prst="rect">
                <a:avLst/>
              </a:prstGeom>
            </p:spPr>
            <p:txBody>
              <a:bodyPr wrap="none">
                <a:spAutoFit/>
              </a:bodyPr>
              <a:lstStyle/>
              <a:p>
                <a:pPr algn="l">
                  <a:lnSpc>
                    <a:spcPct val="115000"/>
                  </a:lnSpc>
                  <a:spcAft>
                    <a:spcPts val="1000"/>
                  </a:spcAft>
                </a:pPr>
                <a:r>
                  <a:rPr lang="fa-IR" dirty="0">
                    <a:latin typeface="Calibri"/>
                    <a:ea typeface="Calibri"/>
                  </a:rPr>
                  <a:t>2,050,000 = </a:t>
                </a:r>
                <a14:m>
                  <m:oMath xmlns:m="http://schemas.openxmlformats.org/officeDocument/2006/math">
                    <m:f>
                      <m:fPr>
                        <m:ctrlPr>
                          <a:rPr lang="en-US" sz="1600" i="1">
                            <a:latin typeface="Cambria Math" panose="02040503050406030204" pitchFamily="18" charset="0"/>
                            <a:ea typeface="Calibri"/>
                          </a:rPr>
                        </m:ctrlPr>
                      </m:fPr>
                      <m:num>
                        <m:r>
                          <m:rPr>
                            <m:nor/>
                          </m:rPr>
                          <a:rPr lang="fa-IR" sz="1600" dirty="0"/>
                          <m:t>1</m:t>
                        </m:r>
                      </m:num>
                      <m:den>
                        <m:r>
                          <m:rPr>
                            <m:nor/>
                          </m:rPr>
                          <a:rPr lang="fa-IR" sz="1600" dirty="0"/>
                          <m:t>12</m:t>
                        </m:r>
                      </m:den>
                    </m:f>
                  </m:oMath>
                </a14:m>
                <a:r>
                  <a:rPr lang="fa-IR" dirty="0">
                    <a:latin typeface="Calibri"/>
                    <a:ea typeface="Calibri"/>
                  </a:rPr>
                  <a:t> × </a:t>
                </a:r>
                <a:r>
                  <a:rPr lang="fa-IR" sz="2000" dirty="0">
                    <a:latin typeface="+mj-lt"/>
                    <a:ea typeface="+mj-ea"/>
                  </a:rPr>
                  <a:t>24,600,000</a:t>
                </a:r>
                <a:endParaRPr lang="en-US" sz="2000" dirty="0">
                  <a:latin typeface="+mj-lt"/>
                  <a:ea typeface="+mj-ea"/>
                </a:endParaRPr>
              </a:p>
            </p:txBody>
          </p:sp>
        </mc:Choice>
        <mc:Fallback xmlns="">
          <p:sp>
            <p:nvSpPr>
              <p:cNvPr id="7" name="Rectangle 6"/>
              <p:cNvSpPr>
                <a:spLocks noRot="1" noChangeAspect="1" noMove="1" noResize="1" noEditPoints="1" noAdjustHandles="1" noChangeArrowheads="1" noChangeShapeType="1" noTextEdit="1"/>
              </p:cNvSpPr>
              <p:nvPr/>
            </p:nvSpPr>
            <p:spPr>
              <a:xfrm>
                <a:off x="323528" y="1700810"/>
                <a:ext cx="3246402" cy="559961"/>
              </a:xfrm>
              <a:prstGeom prst="rect">
                <a:avLst/>
              </a:prstGeom>
              <a:blipFill>
                <a:blip r:embed="rId3"/>
                <a:stretch>
                  <a:fillRect l="-1689" r="-750" b="-7609"/>
                </a:stretch>
              </a:blipFill>
            </p:spPr>
            <p:txBody>
              <a:bodyPr/>
              <a:lstStyle/>
              <a:p>
                <a:r>
                  <a:rPr lang="en-US">
                    <a:noFill/>
                  </a:rPr>
                  <a:t> </a:t>
                </a:r>
              </a:p>
            </p:txBody>
          </p:sp>
        </mc:Fallback>
      </mc:AlternateContent>
      <p:sp>
        <p:nvSpPr>
          <p:cNvPr id="2" name="Rectangle 1"/>
          <p:cNvSpPr/>
          <p:nvPr/>
        </p:nvSpPr>
        <p:spPr>
          <a:xfrm>
            <a:off x="755576" y="2260771"/>
            <a:ext cx="8388424" cy="872034"/>
          </a:xfrm>
          <a:prstGeom prst="rect">
            <a:avLst/>
          </a:prstGeom>
        </p:spPr>
        <p:txBody>
          <a:bodyPr wrap="square">
            <a:spAutoFit/>
          </a:bodyPr>
          <a:lstStyle/>
          <a:p>
            <a:pPr>
              <a:lnSpc>
                <a:spcPct val="150000"/>
              </a:lnSpc>
            </a:pPr>
            <a:r>
              <a:rPr lang="fa-IR" b="1" dirty="0"/>
              <a:t>هزینه مزایای پایان خدمت کارکنان          </a:t>
            </a:r>
            <a:r>
              <a:rPr lang="fa-IR" b="1" dirty="0" smtClean="0"/>
              <a:t>2.050.000</a:t>
            </a:r>
            <a:endParaRPr lang="fa-IR" b="1" dirty="0"/>
          </a:p>
          <a:p>
            <a:pPr>
              <a:lnSpc>
                <a:spcPct val="150000"/>
              </a:lnSpc>
            </a:pPr>
            <a:r>
              <a:rPr lang="fa-IR" b="1" dirty="0"/>
              <a:t>                          ذخیره مزایای پایان خدمت کارکنان        </a:t>
            </a:r>
            <a:r>
              <a:rPr lang="fa-IR" b="1" dirty="0" smtClean="0"/>
              <a:t>2.050.000</a:t>
            </a:r>
            <a:endParaRPr lang="fa-IR" b="1" dirty="0"/>
          </a:p>
        </p:txBody>
      </p:sp>
      <p:sp>
        <p:nvSpPr>
          <p:cNvPr id="3" name="Rectangle 2"/>
          <p:cNvSpPr/>
          <p:nvPr/>
        </p:nvSpPr>
        <p:spPr>
          <a:xfrm>
            <a:off x="251520" y="2967334"/>
            <a:ext cx="8892480" cy="1477328"/>
          </a:xfrm>
          <a:prstGeom prst="rect">
            <a:avLst/>
          </a:prstGeom>
        </p:spPr>
        <p:txBody>
          <a:bodyPr wrap="square">
            <a:spAutoFit/>
          </a:bodyPr>
          <a:lstStyle/>
          <a:p>
            <a:r>
              <a:rPr lang="fa-IR" dirty="0">
                <a:cs typeface="Koodak" pitchFamily="2" charset="-78"/>
              </a:rPr>
              <a:t> </a:t>
            </a:r>
            <a:endParaRPr lang="fa-IR" dirty="0" smtClean="0">
              <a:cs typeface="Koodak" pitchFamily="2" charset="-78"/>
            </a:endParaRPr>
          </a:p>
          <a:p>
            <a:r>
              <a:rPr lang="fa-IR" dirty="0" smtClean="0"/>
              <a:t>اگر </a:t>
            </a:r>
            <a:r>
              <a:rPr lang="fa-IR" dirty="0"/>
              <a:t>شرکت در پايان سال نسبت به پرداخت ذخيره مزاياي پايان خدمت ايشان اقدام نمايد ، سند حسابداري زير صادر خواهد شد </a:t>
            </a:r>
            <a:r>
              <a:rPr lang="fa-IR" dirty="0" smtClean="0"/>
              <a:t>:</a:t>
            </a:r>
          </a:p>
          <a:p>
            <a:r>
              <a:rPr lang="fa-IR" b="1" dirty="0" smtClean="0"/>
              <a:t>ذخیره مزایای پایان خدمت کارکنان            24.600.000</a:t>
            </a:r>
          </a:p>
          <a:p>
            <a:r>
              <a:rPr lang="fa-IR" b="1" dirty="0" smtClean="0"/>
              <a:t>                          موجودی نقد-بانک                         24.600.000</a:t>
            </a:r>
            <a:endParaRPr lang="en-US" b="1" dirty="0"/>
          </a:p>
        </p:txBody>
      </p:sp>
    </p:spTree>
    <p:extLst>
      <p:ext uri="{BB962C8B-B14F-4D97-AF65-F5344CB8AC3E}">
        <p14:creationId xmlns:p14="http://schemas.microsoft.com/office/powerpoint/2010/main" val="691924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3529" y="620688"/>
            <a:ext cx="8712967" cy="2808312"/>
          </a:xfrm>
          <a:prstGeom prst="rect">
            <a:avLst/>
          </a:prstGeom>
        </p:spPr>
        <p:txBody>
          <a:bodyPr vert="horz" lIns="91440" tIns="45720" rIns="91440" bIns="45720" rtlCol="0" anchor="t">
            <a:noAutofit/>
          </a:bodyPr>
          <a:lstStyle/>
          <a:p>
            <a:pPr algn="just">
              <a:lnSpc>
                <a:spcPct val="120000"/>
              </a:lnSpc>
              <a:spcBef>
                <a:spcPct val="0"/>
              </a:spcBef>
            </a:pPr>
            <a:r>
              <a:rPr lang="fa-IR" b="1" dirty="0">
                <a:ln w="3175">
                  <a:solidFill>
                    <a:srgbClr val="0070C0"/>
                  </a:solidFill>
                </a:ln>
                <a:latin typeface="Calibri"/>
                <a:ea typeface="Times New Roman"/>
              </a:rPr>
              <a:t>مثال</a:t>
            </a:r>
            <a:endParaRPr lang="en-US" b="1" dirty="0">
              <a:ln w="3175">
                <a:solidFill>
                  <a:srgbClr val="0070C0"/>
                </a:solidFill>
              </a:ln>
              <a:latin typeface="Calibri"/>
              <a:ea typeface="Times New Roman"/>
            </a:endParaRPr>
          </a:p>
          <a:p>
            <a:pPr algn="just">
              <a:lnSpc>
                <a:spcPct val="120000"/>
              </a:lnSpc>
              <a:spcBef>
                <a:spcPct val="0"/>
              </a:spcBef>
            </a:pPr>
            <a:r>
              <a:rPr lang="en-US" sz="2000" dirty="0">
                <a:latin typeface="+mj-lt"/>
                <a:ea typeface="+mj-ea"/>
              </a:rPr>
              <a:t>  </a:t>
            </a:r>
            <a:r>
              <a:rPr lang="fa-IR" sz="2000" dirty="0">
                <a:latin typeface="+mj-lt"/>
                <a:ea typeface="+mj-ea"/>
              </a:rPr>
              <a:t>اگر آقاي مهراد  از تاريخ 87/10/17  در «شرکت خرم آباد» با مزد ثابتی ماهانه معادل 24.000.000 ريال مشغول به کار شده باشد و تا تاريخ 88/12/29 در اين شرکت مشغول به کار باشد ، با فرض اين که مبلغ مزد ثابت ماهانه ايشان در پايان سال 88 معادل 35.000.000 ريال باشد و  شرکت در پايان سال 88 سنوات پايان خدمت آقاي مهراد را پرداخت نمايد .</a:t>
            </a:r>
            <a:endParaRPr lang="en-US" sz="2000" dirty="0">
              <a:latin typeface="+mj-lt"/>
              <a:ea typeface="+mj-ea"/>
            </a:endParaRPr>
          </a:p>
          <a:p>
            <a:pPr algn="just">
              <a:lnSpc>
                <a:spcPct val="120000"/>
              </a:lnSpc>
              <a:spcBef>
                <a:spcPct val="0"/>
              </a:spcBef>
            </a:pPr>
            <a:r>
              <a:rPr lang="fa-IR" sz="2000" dirty="0">
                <a:latin typeface="+mj-lt"/>
                <a:ea typeface="+mj-ea"/>
              </a:rPr>
              <a:t>مطلوب است :</a:t>
            </a:r>
          </a:p>
          <a:p>
            <a:pPr algn="just">
              <a:lnSpc>
                <a:spcPct val="120000"/>
              </a:lnSpc>
              <a:spcBef>
                <a:spcPct val="0"/>
              </a:spcBef>
            </a:pPr>
            <a:r>
              <a:rPr lang="fa-IR" sz="2000" dirty="0">
                <a:latin typeface="+mj-lt"/>
                <a:ea typeface="+mj-ea"/>
              </a:rPr>
              <a:t> الف ) محاسبه ذخيره سنوات خدمت ايشان در پايان هر سال </a:t>
            </a:r>
            <a:endParaRPr lang="en-US" sz="2000" dirty="0">
              <a:latin typeface="+mj-lt"/>
              <a:ea typeface="+mj-ea"/>
            </a:endParaRPr>
          </a:p>
          <a:p>
            <a:pPr algn="just">
              <a:lnSpc>
                <a:spcPct val="120000"/>
              </a:lnSpc>
              <a:spcBef>
                <a:spcPct val="0"/>
              </a:spcBef>
            </a:pPr>
            <a:r>
              <a:rPr lang="fa-IR" sz="2000" dirty="0">
                <a:latin typeface="+mj-lt"/>
                <a:ea typeface="+mj-ea"/>
              </a:rPr>
              <a:t> ب) صدور اسناد حسابداري مربوط </a:t>
            </a:r>
            <a:endParaRPr lang="en-US" sz="2000" dirty="0">
              <a:latin typeface="+mj-lt"/>
              <a:ea typeface="+mj-ea"/>
            </a:endParaRPr>
          </a:p>
        </p:txBody>
      </p:sp>
      <p:sp>
        <p:nvSpPr>
          <p:cNvPr id="4" name="Rectangle 3"/>
          <p:cNvSpPr/>
          <p:nvPr/>
        </p:nvSpPr>
        <p:spPr>
          <a:xfrm>
            <a:off x="323528" y="3429000"/>
            <a:ext cx="8568952" cy="2477601"/>
          </a:xfrm>
          <a:prstGeom prst="rect">
            <a:avLst/>
          </a:prstGeom>
        </p:spPr>
        <p:txBody>
          <a:bodyPr wrap="square">
            <a:spAutoFit/>
          </a:bodyPr>
          <a:lstStyle/>
          <a:p>
            <a:pPr>
              <a:lnSpc>
                <a:spcPct val="150000"/>
              </a:lnSpc>
            </a:pPr>
            <a:r>
              <a:rPr lang="fa-IR" b="1" dirty="0">
                <a:ln w="3175">
                  <a:solidFill>
                    <a:srgbClr val="0070C0"/>
                  </a:solidFill>
                </a:ln>
                <a:latin typeface="Calibri"/>
                <a:ea typeface="Times New Roman"/>
              </a:rPr>
              <a:t>حل : </a:t>
            </a:r>
            <a:endParaRPr lang="en-US" b="1" dirty="0">
              <a:ln w="3175">
                <a:solidFill>
                  <a:srgbClr val="0070C0"/>
                </a:solidFill>
              </a:ln>
              <a:latin typeface="Calibri"/>
              <a:ea typeface="Times New Roman"/>
            </a:endParaRPr>
          </a:p>
          <a:p>
            <a:pPr>
              <a:lnSpc>
                <a:spcPct val="150000"/>
              </a:lnSpc>
            </a:pPr>
            <a:r>
              <a:rPr lang="fa-IR" sz="2400" b="1" dirty="0">
                <a:ln w="3175">
                  <a:solidFill>
                    <a:schemeClr val="bg1"/>
                  </a:solidFill>
                </a:ln>
                <a:solidFill>
                  <a:srgbClr val="0070C0"/>
                </a:solidFill>
                <a:latin typeface="+mj-lt"/>
                <a:ea typeface="+mj-ea"/>
              </a:rPr>
              <a:t>ا</a:t>
            </a:r>
            <a:r>
              <a:rPr lang="fa-IR" sz="2400" dirty="0">
                <a:ln w="0"/>
                <a:solidFill>
                  <a:srgbClr val="0070C0"/>
                </a:solidFill>
                <a:effectLst>
                  <a:outerShdw blurRad="38100" dist="19050" dir="2700000" algn="tl" rotWithShape="0">
                    <a:schemeClr val="dk1">
                      <a:alpha val="40000"/>
                    </a:schemeClr>
                  </a:outerShdw>
                </a:effectLst>
                <a:latin typeface="+mj-lt"/>
                <a:ea typeface="+mj-ea"/>
              </a:rPr>
              <a:t>لف) محاسبه ذخيره سنوات خدمت ايشان در پايان هر سال :</a:t>
            </a:r>
            <a:endParaRPr lang="en-US" sz="2400" dirty="0">
              <a:ln w="0"/>
              <a:solidFill>
                <a:srgbClr val="0070C0"/>
              </a:solidFill>
              <a:effectLst>
                <a:outerShdw blurRad="38100" dist="19050" dir="2700000" algn="tl" rotWithShape="0">
                  <a:schemeClr val="dk1">
                    <a:alpha val="40000"/>
                  </a:schemeClr>
                </a:outerShdw>
              </a:effectLst>
              <a:latin typeface="+mj-lt"/>
              <a:ea typeface="+mj-ea"/>
            </a:endParaRPr>
          </a:p>
          <a:p>
            <a:pPr marL="174625" indent="-174625">
              <a:lnSpc>
                <a:spcPct val="115000"/>
              </a:lnSpc>
              <a:buFont typeface="+mj-lt"/>
              <a:buAutoNum type="arabicParenR"/>
            </a:pPr>
            <a:r>
              <a:rPr lang="fa-IR" sz="2000" dirty="0">
                <a:latin typeface="+mj-lt"/>
                <a:ea typeface="+mj-ea"/>
              </a:rPr>
              <a:t>ابتدا مبلغ سنوات متعلق به مهراد را در سال 87 محاسبه مي کنيم : </a:t>
            </a:r>
            <a:endParaRPr lang="en-US" sz="2000" dirty="0">
              <a:latin typeface="+mj-lt"/>
              <a:ea typeface="+mj-ea"/>
            </a:endParaRPr>
          </a:p>
          <a:p>
            <a:pPr>
              <a:lnSpc>
                <a:spcPct val="115000"/>
              </a:lnSpc>
            </a:pPr>
            <a:r>
              <a:rPr lang="fa-IR" sz="2000" dirty="0">
                <a:latin typeface="+mj-lt"/>
                <a:ea typeface="+mj-ea"/>
              </a:rPr>
              <a:t> با توجه به اينکه ايشان از 17 دي ماه مشغول به کار شده ، ميزان کارکرد سال 87 وي معادل 73 روز مي باشد . پس سنوات پايان خدمت متعلق به ايشان در سال 87 مبلغ 4,800,000 ريال خواهد بود.            </a:t>
            </a:r>
            <a:endParaRPr lang="en-US" sz="2000" dirty="0">
              <a:latin typeface="+mj-lt"/>
              <a:ea typeface="+mj-ea"/>
            </a:endParaRPr>
          </a:p>
        </p:txBody>
      </p:sp>
      <mc:AlternateContent xmlns:mc="http://schemas.openxmlformats.org/markup-compatibility/2006" xmlns:a14="http://schemas.microsoft.com/office/drawing/2010/main">
        <mc:Choice Requires="a14">
          <p:sp>
            <p:nvSpPr>
              <p:cNvPr id="11" name="Rectangle 10"/>
              <p:cNvSpPr/>
              <p:nvPr/>
            </p:nvSpPr>
            <p:spPr>
              <a:xfrm>
                <a:off x="323526" y="5604992"/>
                <a:ext cx="3700052" cy="603883"/>
              </a:xfrm>
              <a:prstGeom prst="rect">
                <a:avLst/>
              </a:prstGeom>
            </p:spPr>
            <p:txBody>
              <a:bodyPr wrap="none">
                <a:spAutoFit/>
              </a:bodyPr>
              <a:lstStyle/>
              <a:p>
                <a:pPr algn="l" rtl="0"/>
                <a:r>
                  <a:rPr lang="fa-IR" sz="2000" b="1" dirty="0">
                    <a:latin typeface="+mj-lt"/>
                    <a:ea typeface="+mj-ea"/>
                  </a:rPr>
                  <a:t>24.000.000</a:t>
                </a:r>
                <a:r>
                  <a:rPr lang="en-US" sz="2000" b="1" dirty="0">
                    <a:latin typeface="+mj-lt"/>
                    <a:ea typeface="+mj-ea"/>
                  </a:rPr>
                  <a:t> × </a:t>
                </a:r>
                <a14:m>
                  <m:oMath xmlns:m="http://schemas.openxmlformats.org/officeDocument/2006/math">
                    <m:f>
                      <m:fPr>
                        <m:ctrlPr>
                          <a:rPr lang="en-US" sz="2000" b="1" i="1">
                            <a:latin typeface="Cambria Math" panose="02040503050406030204" pitchFamily="18" charset="0"/>
                            <a:ea typeface="+mj-ea"/>
                          </a:rPr>
                        </m:ctrlPr>
                      </m:fPr>
                      <m:num>
                        <m:r>
                          <m:rPr>
                            <m:nor/>
                          </m:rPr>
                          <a:rPr lang="fa-IR" sz="2000" b="1" dirty="0">
                            <a:latin typeface="+mj-lt"/>
                            <a:ea typeface="+mj-ea"/>
                          </a:rPr>
                          <m:t>73</m:t>
                        </m:r>
                      </m:num>
                      <m:den>
                        <m:r>
                          <m:rPr>
                            <m:nor/>
                          </m:rPr>
                          <a:rPr lang="fa-IR" sz="2000" b="1" dirty="0">
                            <a:latin typeface="+mj-lt"/>
                            <a:ea typeface="+mj-ea"/>
                          </a:rPr>
                          <m:t>365</m:t>
                        </m:r>
                      </m:den>
                    </m:f>
                  </m:oMath>
                </a14:m>
                <a:r>
                  <a:rPr lang="en-US" sz="2000" b="1" dirty="0">
                    <a:latin typeface="+mj-lt"/>
                    <a:ea typeface="+mj-ea"/>
                  </a:rPr>
                  <a:t>  =  </a:t>
                </a:r>
                <a:r>
                  <a:rPr lang="fa-IR" sz="2000" b="1" dirty="0">
                    <a:latin typeface="+mj-lt"/>
                    <a:ea typeface="+mj-ea"/>
                  </a:rPr>
                  <a:t> 4,800,000</a:t>
                </a:r>
                <a:endParaRPr lang="en-US" sz="2000" b="1" dirty="0">
                  <a:latin typeface="+mj-lt"/>
                  <a:ea typeface="+mj-ea"/>
                </a:endParaRPr>
              </a:p>
            </p:txBody>
          </p:sp>
        </mc:Choice>
        <mc:Fallback xmlns="">
          <p:sp>
            <p:nvSpPr>
              <p:cNvPr id="11" name="Rectangle 10"/>
              <p:cNvSpPr>
                <a:spLocks noRot="1" noChangeAspect="1" noMove="1" noResize="1" noEditPoints="1" noAdjustHandles="1" noChangeArrowheads="1" noChangeShapeType="1" noTextEdit="1"/>
              </p:cNvSpPr>
              <p:nvPr/>
            </p:nvSpPr>
            <p:spPr>
              <a:xfrm>
                <a:off x="323526" y="5604992"/>
                <a:ext cx="3700052" cy="603883"/>
              </a:xfrm>
              <a:prstGeom prst="rect">
                <a:avLst/>
              </a:prstGeom>
              <a:blipFill>
                <a:blip r:embed="rId3"/>
                <a:stretch>
                  <a:fillRect l="-1647" r="-824" b="-4000"/>
                </a:stretch>
              </a:blipFill>
            </p:spPr>
            <p:txBody>
              <a:bodyPr/>
              <a:lstStyle/>
              <a:p>
                <a:r>
                  <a:rPr lang="en-US">
                    <a:noFill/>
                  </a:rPr>
                  <a:t> </a:t>
                </a:r>
              </a:p>
            </p:txBody>
          </p:sp>
        </mc:Fallback>
      </mc:AlternateContent>
    </p:spTree>
    <p:extLst>
      <p:ext uri="{BB962C8B-B14F-4D97-AF65-F5344CB8AC3E}">
        <p14:creationId xmlns:p14="http://schemas.microsoft.com/office/powerpoint/2010/main" val="3603140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6236" y="764704"/>
            <a:ext cx="8548252" cy="1881990"/>
          </a:xfrm>
          <a:prstGeom prst="rect">
            <a:avLst/>
          </a:prstGeom>
        </p:spPr>
        <p:txBody>
          <a:bodyPr wrap="square">
            <a:spAutoFit/>
          </a:bodyPr>
          <a:lstStyle/>
          <a:p>
            <a:pPr algn="just">
              <a:lnSpc>
                <a:spcPct val="150000"/>
              </a:lnSpc>
            </a:pPr>
            <a:r>
              <a:rPr lang="fa-IR" sz="2000" dirty="0">
                <a:latin typeface="+mj-lt"/>
                <a:ea typeface="+mj-ea"/>
              </a:rPr>
              <a:t>2)   سنوات پايان خدمت سال 88 نيز معادل يک ماه آخرين مزد ثابت دريافتي ايشان يعني مبلغ 35.000.000 ريال مي باشد. براي محاسبه سنوات قابل پرداخت در پايان سال 88 ، ابتدا لازم است مبلغ سنوات پايان خدمت سال 87  ايشان را ( بر اساس نرخ دستمزد جديد)تعديل کنيم. سپس مبلغ سنوات سال 88 را محاسبه و اسناد مربوط را تنظيم کنیم : </a:t>
            </a:r>
          </a:p>
        </p:txBody>
      </p:sp>
      <mc:AlternateContent xmlns:mc="http://schemas.openxmlformats.org/markup-compatibility/2006" xmlns:a14="http://schemas.microsoft.com/office/drawing/2010/main">
        <mc:Choice Requires="a14">
          <p:sp>
            <p:nvSpPr>
              <p:cNvPr id="3" name="Rectangle 2"/>
              <p:cNvSpPr/>
              <p:nvPr/>
            </p:nvSpPr>
            <p:spPr>
              <a:xfrm>
                <a:off x="292920" y="2780928"/>
                <a:ext cx="9535664" cy="501612"/>
              </a:xfrm>
              <a:prstGeom prst="rect">
                <a:avLst/>
              </a:prstGeom>
            </p:spPr>
            <p:txBody>
              <a:bodyPr wrap="square">
                <a:spAutoFit/>
              </a:bodyPr>
              <a:lstStyle/>
              <a:p>
                <a:pPr algn="l"/>
                <a:r>
                  <a:rPr lang="fa-IR" sz="1600" b="1" dirty="0">
                    <a:latin typeface="+mj-lt"/>
                    <a:ea typeface="+mj-ea"/>
                  </a:rPr>
                  <a:t> مبلغ سنوات سال 87 با مبناي مزدي </a:t>
                </a:r>
                <a:r>
                  <a:rPr lang="fa-IR" sz="1600" b="1" dirty="0" smtClean="0">
                    <a:latin typeface="+mj-lt"/>
                    <a:ea typeface="+mj-ea"/>
                  </a:rPr>
                  <a:t>جديد                             </a:t>
                </a:r>
                <a:r>
                  <a:rPr lang="fa-IR" sz="1600" b="1" dirty="0">
                    <a:latin typeface="+mj-lt"/>
                    <a:ea typeface="+mj-ea"/>
                  </a:rPr>
                  <a:t>7,000,000=  </a:t>
                </a:r>
                <a14:m>
                  <m:oMath xmlns:m="http://schemas.openxmlformats.org/officeDocument/2006/math">
                    <m:f>
                      <m:fPr>
                        <m:ctrlPr>
                          <a:rPr lang="en-US" sz="1600" b="1" i="1">
                            <a:latin typeface="Cambria Math" panose="02040503050406030204" pitchFamily="18" charset="0"/>
                            <a:ea typeface="+mj-ea"/>
                          </a:rPr>
                        </m:ctrlPr>
                      </m:fPr>
                      <m:num>
                        <m:r>
                          <m:rPr>
                            <m:nor/>
                          </m:rPr>
                          <a:rPr lang="fa-IR" sz="1600" b="1" dirty="0">
                            <a:latin typeface="+mj-lt"/>
                            <a:ea typeface="+mj-ea"/>
                          </a:rPr>
                          <m:t>73</m:t>
                        </m:r>
                      </m:num>
                      <m:den>
                        <m:r>
                          <m:rPr>
                            <m:nor/>
                          </m:rPr>
                          <a:rPr lang="fa-IR" sz="1600" b="1" dirty="0">
                            <a:latin typeface="+mj-lt"/>
                            <a:ea typeface="+mj-ea"/>
                          </a:rPr>
                          <m:t>365</m:t>
                        </m:r>
                      </m:den>
                    </m:f>
                  </m:oMath>
                </a14:m>
                <a:r>
                  <a:rPr lang="fa-IR" sz="1600" b="1" dirty="0">
                    <a:latin typeface="+mj-lt"/>
                    <a:ea typeface="+mj-ea"/>
                  </a:rPr>
                  <a:t>  ×35.000.000  </a:t>
                </a:r>
                <a:endParaRPr lang="en-US" sz="1600" b="1" dirty="0">
                  <a:latin typeface="+mj-lt"/>
                  <a:ea typeface="+mj-ea"/>
                </a:endParaRPr>
              </a:p>
            </p:txBody>
          </p:sp>
        </mc:Choice>
        <mc:Fallback xmlns="">
          <p:sp>
            <p:nvSpPr>
              <p:cNvPr id="3" name="Rectangle 2"/>
              <p:cNvSpPr>
                <a:spLocks noRot="1" noChangeAspect="1" noMove="1" noResize="1" noEditPoints="1" noAdjustHandles="1" noChangeArrowheads="1" noChangeShapeType="1" noTextEdit="1"/>
              </p:cNvSpPr>
              <p:nvPr/>
            </p:nvSpPr>
            <p:spPr>
              <a:xfrm>
                <a:off x="292920" y="2780928"/>
                <a:ext cx="9535664" cy="501612"/>
              </a:xfrm>
              <a:prstGeom prst="rect">
                <a:avLst/>
              </a:prstGeom>
              <a:blipFill>
                <a:blip r:embed="rId3"/>
                <a:stretch>
                  <a:fillRect l="-1854" b="-4878"/>
                </a:stretch>
              </a:blipFill>
            </p:spPr>
            <p:txBody>
              <a:bodyPr/>
              <a:lstStyle/>
              <a:p>
                <a:r>
                  <a:rPr lang="en-US">
                    <a:noFill/>
                  </a:rPr>
                  <a:t> </a:t>
                </a:r>
              </a:p>
            </p:txBody>
          </p:sp>
        </mc:Fallback>
      </mc:AlternateContent>
      <p:sp>
        <p:nvSpPr>
          <p:cNvPr id="4" name="Rectangle 3"/>
          <p:cNvSpPr/>
          <p:nvPr/>
        </p:nvSpPr>
        <p:spPr>
          <a:xfrm>
            <a:off x="411826" y="4130549"/>
            <a:ext cx="7231467" cy="338554"/>
          </a:xfrm>
          <a:prstGeom prst="rect">
            <a:avLst/>
          </a:prstGeom>
        </p:spPr>
        <p:txBody>
          <a:bodyPr wrap="none">
            <a:spAutoFit/>
          </a:bodyPr>
          <a:lstStyle/>
          <a:p>
            <a:pPr algn="l"/>
            <a:r>
              <a:rPr lang="fa-IR" sz="1600" b="1" dirty="0">
                <a:latin typeface="+mj-lt"/>
                <a:ea typeface="+mj-ea"/>
              </a:rPr>
              <a:t>مبلغ سنوات سال 88             </a:t>
            </a:r>
            <a:r>
              <a:rPr lang="fa-IR" sz="1600" b="1" dirty="0" smtClean="0">
                <a:latin typeface="+mj-lt"/>
                <a:ea typeface="+mj-ea"/>
              </a:rPr>
              <a:t>                                                                  </a:t>
            </a:r>
            <a:r>
              <a:rPr lang="fa-IR" sz="1600" b="1" dirty="0">
                <a:latin typeface="+mj-lt"/>
                <a:ea typeface="+mj-ea"/>
              </a:rPr>
              <a:t>35,000,000 </a:t>
            </a:r>
          </a:p>
        </p:txBody>
      </p:sp>
      <p:sp>
        <p:nvSpPr>
          <p:cNvPr id="6" name="Rectangle 5"/>
          <p:cNvSpPr/>
          <p:nvPr/>
        </p:nvSpPr>
        <p:spPr>
          <a:xfrm>
            <a:off x="416235" y="3558234"/>
            <a:ext cx="8164415" cy="338554"/>
          </a:xfrm>
          <a:prstGeom prst="rect">
            <a:avLst/>
          </a:prstGeom>
        </p:spPr>
        <p:txBody>
          <a:bodyPr wrap="square">
            <a:spAutoFit/>
          </a:bodyPr>
          <a:lstStyle/>
          <a:p>
            <a:pPr algn="l"/>
            <a:r>
              <a:rPr lang="fa-IR" sz="1600" b="1" dirty="0">
                <a:latin typeface="+mj-lt"/>
                <a:ea typeface="+mj-ea"/>
              </a:rPr>
              <a:t> مبلغ تعديل سنوات سال 87                                                  2,200,000= 8,400,000– 7,000,000</a:t>
            </a:r>
          </a:p>
        </p:txBody>
      </p:sp>
      <p:sp>
        <p:nvSpPr>
          <p:cNvPr id="7" name="Rectangle 6"/>
          <p:cNvSpPr/>
          <p:nvPr/>
        </p:nvSpPr>
        <p:spPr>
          <a:xfrm>
            <a:off x="402873" y="4715852"/>
            <a:ext cx="8177778" cy="338554"/>
          </a:xfrm>
          <a:prstGeom prst="rect">
            <a:avLst/>
          </a:prstGeom>
        </p:spPr>
        <p:txBody>
          <a:bodyPr wrap="square">
            <a:spAutoFit/>
          </a:bodyPr>
          <a:lstStyle/>
          <a:p>
            <a:pPr algn="l"/>
            <a:r>
              <a:rPr lang="fa-IR" sz="1600" b="1" dirty="0">
                <a:latin typeface="+mj-lt"/>
                <a:ea typeface="+mj-ea"/>
              </a:rPr>
              <a:t>     کل سنوات قابل پرداخت در پايان سال 88    42,000,000= 35,000,000 +2,200,000 + 4,800,000</a:t>
            </a:r>
          </a:p>
        </p:txBody>
      </p:sp>
    </p:spTree>
    <p:extLst>
      <p:ext uri="{BB962C8B-B14F-4D97-AF65-F5344CB8AC3E}">
        <p14:creationId xmlns:p14="http://schemas.microsoft.com/office/powerpoint/2010/main" val="1707469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923928" y="365757"/>
            <a:ext cx="5220072" cy="1274195"/>
          </a:xfrm>
          <a:prstGeom prst="rect">
            <a:avLst/>
          </a:prstGeom>
        </p:spPr>
        <p:txBody>
          <a:bodyPr wrap="square">
            <a:spAutoFit/>
          </a:bodyPr>
          <a:lstStyle/>
          <a:p>
            <a:pPr>
              <a:lnSpc>
                <a:spcPct val="120000"/>
              </a:lnSpc>
            </a:pPr>
            <a:r>
              <a:rPr lang="fa-IR" sz="4400" b="1" dirty="0">
                <a:ln w="3175">
                  <a:solidFill>
                    <a:schemeClr val="bg1"/>
                  </a:solidFill>
                </a:ln>
                <a:latin typeface="+mj-lt"/>
                <a:ea typeface="+mj-ea"/>
                <a:cs typeface="Koodak" pitchFamily="2" charset="-78"/>
              </a:rPr>
              <a:t>ب) صدور اسناد حسابداري مربوط : </a:t>
            </a:r>
            <a:endParaRPr lang="en-US" sz="4400" b="1" dirty="0">
              <a:ln w="3175">
                <a:solidFill>
                  <a:schemeClr val="bg1"/>
                </a:solidFill>
              </a:ln>
              <a:latin typeface="+mj-lt"/>
              <a:ea typeface="+mj-ea"/>
              <a:cs typeface="Koodak" pitchFamily="2" charset="-78"/>
            </a:endParaRPr>
          </a:p>
          <a:p>
            <a:pPr>
              <a:lnSpc>
                <a:spcPct val="120000"/>
              </a:lnSpc>
            </a:pPr>
            <a:r>
              <a:rPr lang="fa-IR" sz="2000" b="1" dirty="0" smtClean="0">
                <a:ea typeface="Calibri"/>
              </a:rPr>
              <a:t>1</a:t>
            </a:r>
            <a:r>
              <a:rPr lang="fa-IR" sz="2000" dirty="0" smtClean="0">
                <a:latin typeface="+mj-lt"/>
                <a:ea typeface="+mj-ea"/>
              </a:rPr>
              <a:t>) </a:t>
            </a:r>
            <a:r>
              <a:rPr lang="fa-IR" sz="2000" dirty="0">
                <a:solidFill>
                  <a:srgbClr val="0070C0"/>
                </a:solidFill>
                <a:latin typeface="+mj-lt"/>
                <a:ea typeface="+mj-ea"/>
              </a:rPr>
              <a:t>صدورسند ذخيره سنوات پايان خدمت سال 87 :</a:t>
            </a:r>
            <a:endParaRPr lang="en-US" sz="2000" dirty="0">
              <a:solidFill>
                <a:srgbClr val="0070C0"/>
              </a:solidFill>
              <a:latin typeface="+mj-lt"/>
              <a:ea typeface="+mj-ea"/>
            </a:endParaRPr>
          </a:p>
        </p:txBody>
      </p:sp>
      <p:sp>
        <p:nvSpPr>
          <p:cNvPr id="2" name="Rectangle 1"/>
          <p:cNvSpPr/>
          <p:nvPr/>
        </p:nvSpPr>
        <p:spPr>
          <a:xfrm>
            <a:off x="755575" y="1556792"/>
            <a:ext cx="8301535" cy="923330"/>
          </a:xfrm>
          <a:prstGeom prst="rect">
            <a:avLst/>
          </a:prstGeom>
        </p:spPr>
        <p:txBody>
          <a:bodyPr wrap="square">
            <a:spAutoFit/>
          </a:bodyPr>
          <a:lstStyle/>
          <a:p>
            <a:pPr>
              <a:lnSpc>
                <a:spcPct val="150000"/>
              </a:lnSpc>
            </a:pPr>
            <a:r>
              <a:rPr lang="fa-IR" b="1" dirty="0"/>
              <a:t>هزینه مزایای پایان خدمت کارکنان          </a:t>
            </a:r>
            <a:r>
              <a:rPr lang="fa-IR" b="1" dirty="0" smtClean="0"/>
              <a:t>4.800.000</a:t>
            </a:r>
            <a:endParaRPr lang="fa-IR" b="1" dirty="0"/>
          </a:p>
          <a:p>
            <a:pPr>
              <a:lnSpc>
                <a:spcPct val="150000"/>
              </a:lnSpc>
            </a:pPr>
            <a:r>
              <a:rPr lang="fa-IR" b="1" dirty="0"/>
              <a:t>                          ذخیره مزایای پایان خدمت کارکنان        </a:t>
            </a:r>
            <a:r>
              <a:rPr lang="fa-IR" b="1" dirty="0" smtClean="0"/>
              <a:t>4.800.000</a:t>
            </a:r>
            <a:endParaRPr lang="fa-IR" b="1" dirty="0"/>
          </a:p>
        </p:txBody>
      </p:sp>
      <p:sp>
        <p:nvSpPr>
          <p:cNvPr id="3" name="Rectangle 2"/>
          <p:cNvSpPr/>
          <p:nvPr/>
        </p:nvSpPr>
        <p:spPr>
          <a:xfrm>
            <a:off x="416150" y="2325720"/>
            <a:ext cx="8640960" cy="1089529"/>
          </a:xfrm>
          <a:prstGeom prst="rect">
            <a:avLst/>
          </a:prstGeom>
        </p:spPr>
        <p:txBody>
          <a:bodyPr wrap="square">
            <a:spAutoFit/>
          </a:bodyPr>
          <a:lstStyle/>
          <a:p>
            <a:pPr>
              <a:lnSpc>
                <a:spcPct val="120000"/>
              </a:lnSpc>
            </a:pPr>
            <a:r>
              <a:rPr lang="fa-IR" dirty="0"/>
              <a:t>در پايان سال 88 ابتدا سنوات پايان خدمت  سال قبل را بر اساس حقوق سال 88 تعديل نموده و اسناد زير تنظيم مي شود:</a:t>
            </a:r>
            <a:endParaRPr lang="en-US" dirty="0"/>
          </a:p>
          <a:p>
            <a:pPr lvl="0">
              <a:lnSpc>
                <a:spcPct val="120000"/>
              </a:lnSpc>
            </a:pPr>
            <a:r>
              <a:rPr lang="fa-IR" b="1" dirty="0" smtClean="0"/>
              <a:t>2</a:t>
            </a:r>
            <a:r>
              <a:rPr lang="fa-IR" dirty="0" smtClean="0"/>
              <a:t>) </a:t>
            </a:r>
            <a:r>
              <a:rPr lang="fa-IR" dirty="0" smtClean="0">
                <a:solidFill>
                  <a:srgbClr val="0070C0"/>
                </a:solidFill>
              </a:rPr>
              <a:t>صدور سند تعديل ذخيره سنوات خدمت سال 87 :</a:t>
            </a:r>
            <a:endParaRPr lang="en-US" dirty="0">
              <a:solidFill>
                <a:srgbClr val="0070C0"/>
              </a:solidFill>
            </a:endParaRPr>
          </a:p>
        </p:txBody>
      </p:sp>
      <p:sp>
        <p:nvSpPr>
          <p:cNvPr id="4" name="Rectangle 3"/>
          <p:cNvSpPr/>
          <p:nvPr/>
        </p:nvSpPr>
        <p:spPr>
          <a:xfrm>
            <a:off x="2310710" y="3343947"/>
            <a:ext cx="6746400" cy="923330"/>
          </a:xfrm>
          <a:prstGeom prst="rect">
            <a:avLst/>
          </a:prstGeom>
        </p:spPr>
        <p:txBody>
          <a:bodyPr wrap="square">
            <a:spAutoFit/>
          </a:bodyPr>
          <a:lstStyle/>
          <a:p>
            <a:pPr>
              <a:lnSpc>
                <a:spcPct val="150000"/>
              </a:lnSpc>
            </a:pPr>
            <a:r>
              <a:rPr lang="fa-IR" b="1" dirty="0"/>
              <a:t>هزینه مزایای پایان خدمت کارکنان          </a:t>
            </a:r>
            <a:r>
              <a:rPr lang="fa-IR" b="1" dirty="0" smtClean="0"/>
              <a:t>2.200.000</a:t>
            </a:r>
            <a:endParaRPr lang="fa-IR" b="1" dirty="0"/>
          </a:p>
          <a:p>
            <a:pPr>
              <a:lnSpc>
                <a:spcPct val="150000"/>
              </a:lnSpc>
            </a:pPr>
            <a:r>
              <a:rPr lang="fa-IR" b="1" dirty="0"/>
              <a:t>                          ذخیره مزایای پایان خدمت کارکنان        </a:t>
            </a:r>
            <a:r>
              <a:rPr lang="fa-IR" b="1" dirty="0" smtClean="0"/>
              <a:t>2.200.000</a:t>
            </a:r>
            <a:endParaRPr lang="fa-IR" b="1" dirty="0"/>
          </a:p>
        </p:txBody>
      </p:sp>
      <p:sp>
        <p:nvSpPr>
          <p:cNvPr id="8" name="Rectangle 7"/>
          <p:cNvSpPr/>
          <p:nvPr/>
        </p:nvSpPr>
        <p:spPr>
          <a:xfrm>
            <a:off x="4934862" y="4139184"/>
            <a:ext cx="4161076" cy="390363"/>
          </a:xfrm>
          <a:prstGeom prst="rect">
            <a:avLst/>
          </a:prstGeom>
        </p:spPr>
        <p:txBody>
          <a:bodyPr wrap="none">
            <a:spAutoFit/>
          </a:bodyPr>
          <a:lstStyle/>
          <a:p>
            <a:pPr marR="180340">
              <a:lnSpc>
                <a:spcPct val="115000"/>
              </a:lnSpc>
              <a:tabLst>
                <a:tab pos="3780790" algn="l"/>
              </a:tabLst>
            </a:pPr>
            <a:r>
              <a:rPr lang="fa-IR" b="1" dirty="0"/>
              <a:t>3</a:t>
            </a:r>
            <a:r>
              <a:rPr lang="fa-IR" dirty="0"/>
              <a:t>) </a:t>
            </a:r>
            <a:r>
              <a:rPr lang="fa-IR" dirty="0">
                <a:solidFill>
                  <a:srgbClr val="0070C0"/>
                </a:solidFill>
              </a:rPr>
              <a:t>صدورسند ذخيره سنوات پايان خدمت سال 88 :</a:t>
            </a:r>
            <a:endParaRPr lang="en-US" dirty="0">
              <a:solidFill>
                <a:srgbClr val="0070C0"/>
              </a:solidFill>
            </a:endParaRPr>
          </a:p>
        </p:txBody>
      </p:sp>
      <p:sp>
        <p:nvSpPr>
          <p:cNvPr id="9" name="Rectangle 8"/>
          <p:cNvSpPr/>
          <p:nvPr/>
        </p:nvSpPr>
        <p:spPr>
          <a:xfrm>
            <a:off x="2103931" y="4529547"/>
            <a:ext cx="7040069" cy="923330"/>
          </a:xfrm>
          <a:prstGeom prst="rect">
            <a:avLst/>
          </a:prstGeom>
        </p:spPr>
        <p:txBody>
          <a:bodyPr wrap="square">
            <a:spAutoFit/>
          </a:bodyPr>
          <a:lstStyle/>
          <a:p>
            <a:pPr>
              <a:lnSpc>
                <a:spcPct val="150000"/>
              </a:lnSpc>
            </a:pPr>
            <a:r>
              <a:rPr lang="fa-IR" b="1" dirty="0"/>
              <a:t>هزینه مزایای پایان خدمت کارکنان          </a:t>
            </a:r>
            <a:r>
              <a:rPr lang="fa-IR" b="1" dirty="0" smtClean="0"/>
              <a:t>35.000.000</a:t>
            </a:r>
            <a:endParaRPr lang="fa-IR" b="1" dirty="0"/>
          </a:p>
          <a:p>
            <a:pPr>
              <a:lnSpc>
                <a:spcPct val="150000"/>
              </a:lnSpc>
            </a:pPr>
            <a:r>
              <a:rPr lang="fa-IR" b="1" dirty="0"/>
              <a:t>                          ذخیره مزایای پایان خدمت کارکنان        </a:t>
            </a:r>
            <a:r>
              <a:rPr lang="fa-IR" b="1" dirty="0" smtClean="0"/>
              <a:t>35.000.000</a:t>
            </a:r>
            <a:endParaRPr lang="fa-IR" b="1" dirty="0"/>
          </a:p>
        </p:txBody>
      </p:sp>
      <p:sp>
        <p:nvSpPr>
          <p:cNvPr id="11" name="Rectangle 10"/>
          <p:cNvSpPr/>
          <p:nvPr/>
        </p:nvSpPr>
        <p:spPr>
          <a:xfrm>
            <a:off x="251520" y="5331965"/>
            <a:ext cx="8892480" cy="369332"/>
          </a:xfrm>
          <a:prstGeom prst="rect">
            <a:avLst/>
          </a:prstGeom>
        </p:spPr>
        <p:txBody>
          <a:bodyPr wrap="square">
            <a:spAutoFit/>
          </a:bodyPr>
          <a:lstStyle/>
          <a:p>
            <a:r>
              <a:rPr lang="fa-IR" b="1" dirty="0"/>
              <a:t>4</a:t>
            </a:r>
            <a:r>
              <a:rPr lang="fa-IR" dirty="0"/>
              <a:t>) </a:t>
            </a:r>
            <a:r>
              <a:rPr lang="fa-IR" dirty="0">
                <a:solidFill>
                  <a:srgbClr val="0070C0"/>
                </a:solidFill>
              </a:rPr>
              <a:t>صدور سند پرداخت سنوات خدمت کارکنان در پايان سال </a:t>
            </a:r>
            <a:r>
              <a:rPr lang="fa-IR" dirty="0" smtClean="0">
                <a:solidFill>
                  <a:srgbClr val="0070C0"/>
                </a:solidFill>
              </a:rPr>
              <a:t>88: </a:t>
            </a:r>
            <a:endParaRPr lang="en-US" dirty="0">
              <a:solidFill>
                <a:srgbClr val="0070C0"/>
              </a:solidFill>
            </a:endParaRPr>
          </a:p>
        </p:txBody>
      </p:sp>
      <p:sp>
        <p:nvSpPr>
          <p:cNvPr id="12" name="Rectangle 11"/>
          <p:cNvSpPr/>
          <p:nvPr/>
        </p:nvSpPr>
        <p:spPr>
          <a:xfrm>
            <a:off x="1930179" y="5715147"/>
            <a:ext cx="7149406" cy="646331"/>
          </a:xfrm>
          <a:prstGeom prst="rect">
            <a:avLst/>
          </a:prstGeom>
        </p:spPr>
        <p:txBody>
          <a:bodyPr wrap="square">
            <a:spAutoFit/>
          </a:bodyPr>
          <a:lstStyle/>
          <a:p>
            <a:r>
              <a:rPr lang="fa-IR" b="1" dirty="0"/>
              <a:t>ذخیره مزایای پایان خدمت کارکنان            </a:t>
            </a:r>
            <a:r>
              <a:rPr lang="fa-IR" b="1" dirty="0" smtClean="0"/>
              <a:t>42.000.000</a:t>
            </a:r>
            <a:endParaRPr lang="fa-IR" b="1" dirty="0"/>
          </a:p>
          <a:p>
            <a:r>
              <a:rPr lang="fa-IR" b="1" dirty="0"/>
              <a:t>                          موجودی نقد-بانک                         </a:t>
            </a:r>
            <a:r>
              <a:rPr lang="fa-IR" b="1" dirty="0" smtClean="0"/>
              <a:t>42.000.000</a:t>
            </a:r>
            <a:endParaRPr lang="en-US" b="1" dirty="0"/>
          </a:p>
        </p:txBody>
      </p:sp>
    </p:spTree>
    <p:extLst>
      <p:ext uri="{BB962C8B-B14F-4D97-AF65-F5344CB8AC3E}">
        <p14:creationId xmlns:p14="http://schemas.microsoft.com/office/powerpoint/2010/main" val="1390251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49555" y="528048"/>
            <a:ext cx="8280920" cy="3046988"/>
          </a:xfrm>
          <a:prstGeom prst="rect">
            <a:avLst/>
          </a:prstGeom>
        </p:spPr>
        <p:txBody>
          <a:bodyPr wrap="square">
            <a:spAutoFit/>
          </a:bodyPr>
          <a:lstStyle/>
          <a:p>
            <a:pPr algn="just">
              <a:lnSpc>
                <a:spcPct val="120000"/>
              </a:lnSpc>
            </a:pPr>
            <a:r>
              <a:rPr lang="fa-IR" sz="2000" b="1" dirty="0">
                <a:ln w="3175">
                  <a:solidFill>
                    <a:srgbClr val="0070C0"/>
                  </a:solidFill>
                </a:ln>
                <a:latin typeface="Calibri"/>
                <a:ea typeface="Times New Roman"/>
              </a:rPr>
              <a:t>مثال</a:t>
            </a:r>
            <a:r>
              <a:rPr lang="en-US" sz="2000" b="1" dirty="0">
                <a:ln w="3175">
                  <a:solidFill>
                    <a:srgbClr val="0070C0"/>
                  </a:solidFill>
                </a:ln>
                <a:latin typeface="Calibri"/>
                <a:ea typeface="Times New Roman"/>
              </a:rPr>
              <a:t>: </a:t>
            </a:r>
            <a:r>
              <a:rPr lang="en-US" sz="2000" dirty="0">
                <a:latin typeface="+mj-lt"/>
                <a:ea typeface="+mj-ea"/>
              </a:rPr>
              <a:t> </a:t>
            </a:r>
            <a:r>
              <a:rPr lang="fa-IR" sz="2000" dirty="0">
                <a:latin typeface="+mj-lt"/>
                <a:ea typeface="+mj-ea"/>
              </a:rPr>
              <a:t>آقاي شهيدي از تاريخ 91/03/15 در « شرکت سمنان » با مزد ثابتی ماهانه معادل 13.870.000 ريال مشغول به کار شده است و تا تاريخ 93/12/29در اين شرکت اشتغال داشته است . با فرض اينکه مبلغ مزد ثابت ماهانه ايشان در سال 92  معادل 16.644.000 ريال و در سال 93 ماهانه معادل 18.308.400 ريال باشد و شرکت سنوات پايان خدمت کارکنان را در پايان سال 93 پرداخت نمايد؛</a:t>
            </a:r>
            <a:endParaRPr lang="en-US" sz="2000" dirty="0">
              <a:latin typeface="+mj-lt"/>
              <a:ea typeface="+mj-ea"/>
            </a:endParaRPr>
          </a:p>
          <a:p>
            <a:pPr>
              <a:lnSpc>
                <a:spcPct val="120000"/>
              </a:lnSpc>
            </a:pPr>
            <a:r>
              <a:rPr lang="fa-IR" sz="2000" dirty="0">
                <a:latin typeface="+mj-lt"/>
                <a:ea typeface="+mj-ea"/>
              </a:rPr>
              <a:t>مطلوب است :</a:t>
            </a:r>
          </a:p>
          <a:p>
            <a:pPr>
              <a:lnSpc>
                <a:spcPct val="120000"/>
              </a:lnSpc>
            </a:pPr>
            <a:r>
              <a:rPr lang="fa-IR" sz="2000" dirty="0">
                <a:latin typeface="+mj-lt"/>
                <a:ea typeface="+mj-ea"/>
              </a:rPr>
              <a:t> الف ) محاسبه مبلغ سنوات پايان خدمت و تعديل سنوات در پايان هر سال </a:t>
            </a:r>
            <a:endParaRPr lang="en-US" sz="2000" dirty="0">
              <a:latin typeface="+mj-lt"/>
              <a:ea typeface="+mj-ea"/>
            </a:endParaRPr>
          </a:p>
          <a:p>
            <a:pPr>
              <a:lnSpc>
                <a:spcPct val="120000"/>
              </a:lnSpc>
            </a:pPr>
            <a:r>
              <a:rPr lang="fa-IR" sz="2000" dirty="0">
                <a:latin typeface="+mj-lt"/>
                <a:ea typeface="+mj-ea"/>
              </a:rPr>
              <a:t> ب) صدور اسناد حسابداري مربوط</a:t>
            </a:r>
            <a:endParaRPr lang="en-US" sz="2000" dirty="0">
              <a:latin typeface="+mj-lt"/>
              <a:ea typeface="+mj-ea"/>
            </a:endParaRPr>
          </a:p>
        </p:txBody>
      </p:sp>
      <p:sp>
        <p:nvSpPr>
          <p:cNvPr id="3" name="Rectangle 2"/>
          <p:cNvSpPr/>
          <p:nvPr/>
        </p:nvSpPr>
        <p:spPr>
          <a:xfrm>
            <a:off x="333531" y="3575038"/>
            <a:ext cx="8496944" cy="1661993"/>
          </a:xfrm>
          <a:prstGeom prst="rect">
            <a:avLst/>
          </a:prstGeom>
        </p:spPr>
        <p:txBody>
          <a:bodyPr wrap="square">
            <a:spAutoFit/>
          </a:bodyPr>
          <a:lstStyle/>
          <a:p>
            <a:pPr>
              <a:lnSpc>
                <a:spcPct val="120000"/>
              </a:lnSpc>
            </a:pPr>
            <a:r>
              <a:rPr lang="fa-IR" sz="2000" b="1" dirty="0">
                <a:ln w="3175">
                  <a:solidFill>
                    <a:srgbClr val="0070C0"/>
                  </a:solidFill>
                </a:ln>
                <a:latin typeface="Calibri"/>
                <a:ea typeface="Times New Roman"/>
              </a:rPr>
              <a:t>حل : </a:t>
            </a:r>
            <a:endParaRPr lang="en-US" sz="2000" dirty="0">
              <a:ln w="0"/>
              <a:effectLst>
                <a:outerShdw blurRad="38100" dist="19050" dir="2700000" algn="tl" rotWithShape="0">
                  <a:schemeClr val="dk1">
                    <a:alpha val="40000"/>
                  </a:schemeClr>
                </a:outerShdw>
              </a:effectLst>
              <a:latin typeface="Calibri"/>
              <a:ea typeface="Times New Roman"/>
            </a:endParaRPr>
          </a:p>
          <a:p>
            <a:pPr>
              <a:lnSpc>
                <a:spcPct val="150000"/>
              </a:lnSpc>
            </a:pPr>
            <a:r>
              <a:rPr lang="fa-IR" sz="2000" dirty="0">
                <a:ln w="0"/>
                <a:effectLst>
                  <a:outerShdw blurRad="38100" dist="19050" dir="2700000" algn="tl" rotWithShape="0">
                    <a:schemeClr val="dk1">
                      <a:alpha val="40000"/>
                    </a:schemeClr>
                  </a:outerShdw>
                </a:effectLst>
                <a:latin typeface="+mj-lt"/>
                <a:ea typeface="+mj-ea"/>
              </a:rPr>
              <a:t>الف) درابتدا مبلغ سنوات متعلق را در پايان هر سال محاسبه مي کنيم: </a:t>
            </a:r>
            <a:endParaRPr lang="en-US" sz="2000" dirty="0">
              <a:ln w="0"/>
              <a:effectLst>
                <a:outerShdw blurRad="38100" dist="19050" dir="2700000" algn="tl" rotWithShape="0">
                  <a:schemeClr val="dk1">
                    <a:alpha val="40000"/>
                  </a:schemeClr>
                </a:outerShdw>
              </a:effectLst>
              <a:latin typeface="+mj-lt"/>
              <a:ea typeface="+mj-ea"/>
            </a:endParaRPr>
          </a:p>
          <a:p>
            <a:pPr>
              <a:lnSpc>
                <a:spcPct val="120000"/>
              </a:lnSpc>
            </a:pPr>
            <a:r>
              <a:rPr lang="fa-IR" sz="2000" dirty="0">
                <a:latin typeface="+mj-lt"/>
                <a:ea typeface="+mj-ea"/>
              </a:rPr>
              <a:t> با توجه به اينکه ايشان از 15 خرداد ماه مشغول به کار شده، ميزان کارکرد سال 91 وي معادل 289 روز مي باشد، پس سنوات متعلق در سال 91 مبلغ 10،982،000ريال است. </a:t>
            </a:r>
            <a:endParaRPr lang="en-US" sz="2000" dirty="0">
              <a:latin typeface="+mj-lt"/>
              <a:ea typeface="+mj-ea"/>
            </a:endParaRPr>
          </a:p>
        </p:txBody>
      </p:sp>
      <mc:AlternateContent xmlns:mc="http://schemas.openxmlformats.org/markup-compatibility/2006" xmlns:a14="http://schemas.microsoft.com/office/drawing/2010/main">
        <mc:Choice Requires="a14">
          <p:sp>
            <p:nvSpPr>
              <p:cNvPr id="4" name="Rectangle 3"/>
              <p:cNvSpPr/>
              <p:nvPr/>
            </p:nvSpPr>
            <p:spPr>
              <a:xfrm>
                <a:off x="-397442" y="5589242"/>
                <a:ext cx="7705746" cy="603883"/>
              </a:xfrm>
              <a:prstGeom prst="rect">
                <a:avLst/>
              </a:prstGeom>
            </p:spPr>
            <p:txBody>
              <a:bodyPr wrap="square">
                <a:spAutoFit/>
              </a:bodyPr>
              <a:lstStyle/>
              <a:p>
                <a:pPr algn="r"/>
                <a:r>
                  <a:rPr lang="fa-IR" sz="2000" b="1" dirty="0">
                    <a:latin typeface="+mj-lt"/>
                    <a:ea typeface="+mj-ea"/>
                  </a:rPr>
                  <a:t>مبلغ سنوات سال 91                       10.982.000 =  </a:t>
                </a:r>
                <a14:m>
                  <m:oMath xmlns:m="http://schemas.openxmlformats.org/officeDocument/2006/math">
                    <m:f>
                      <m:fPr>
                        <m:ctrlPr>
                          <a:rPr lang="en-US" sz="2000" b="1" i="1">
                            <a:latin typeface="Cambria Math" panose="02040503050406030204" pitchFamily="18" charset="0"/>
                            <a:ea typeface="+mj-ea"/>
                          </a:rPr>
                        </m:ctrlPr>
                      </m:fPr>
                      <m:num>
                        <m:r>
                          <m:rPr>
                            <m:nor/>
                          </m:rPr>
                          <a:rPr lang="fa-IR" sz="2000" b="1" dirty="0">
                            <a:latin typeface="+mj-lt"/>
                            <a:ea typeface="+mj-ea"/>
                          </a:rPr>
                          <m:t>289</m:t>
                        </m:r>
                      </m:num>
                      <m:den>
                        <m:r>
                          <m:rPr>
                            <m:nor/>
                          </m:rPr>
                          <a:rPr lang="fa-IR" sz="2000" b="1" dirty="0">
                            <a:latin typeface="+mj-lt"/>
                            <a:ea typeface="+mj-ea"/>
                          </a:rPr>
                          <m:t>365</m:t>
                        </m:r>
                      </m:den>
                    </m:f>
                  </m:oMath>
                </a14:m>
                <a:r>
                  <a:rPr lang="fa-IR" sz="2000" b="1" dirty="0">
                    <a:latin typeface="+mj-lt"/>
                    <a:ea typeface="+mj-ea"/>
                  </a:rPr>
                  <a:t> × 13.870.000 </a:t>
                </a:r>
              </a:p>
            </p:txBody>
          </p:sp>
        </mc:Choice>
        <mc:Fallback xmlns="">
          <p:sp>
            <p:nvSpPr>
              <p:cNvPr id="4" name="Rectangle 3"/>
              <p:cNvSpPr>
                <a:spLocks noRot="1" noChangeAspect="1" noMove="1" noResize="1" noEditPoints="1" noAdjustHandles="1" noChangeArrowheads="1" noChangeShapeType="1" noTextEdit="1"/>
              </p:cNvSpPr>
              <p:nvPr/>
            </p:nvSpPr>
            <p:spPr>
              <a:xfrm>
                <a:off x="-397442" y="5589242"/>
                <a:ext cx="7705746" cy="603883"/>
              </a:xfrm>
              <a:prstGeom prst="rect">
                <a:avLst/>
              </a:prstGeom>
              <a:blipFill>
                <a:blip r:embed="rId3"/>
                <a:stretch>
                  <a:fillRect r="-791" b="-4040"/>
                </a:stretch>
              </a:blipFill>
            </p:spPr>
            <p:txBody>
              <a:bodyPr/>
              <a:lstStyle/>
              <a:p>
                <a:r>
                  <a:rPr lang="en-US">
                    <a:noFill/>
                  </a:rPr>
                  <a:t> </a:t>
                </a:r>
              </a:p>
            </p:txBody>
          </p:sp>
        </mc:Fallback>
      </mc:AlternateContent>
    </p:spTree>
    <p:extLst>
      <p:ext uri="{BB962C8B-B14F-4D97-AF65-F5344CB8AC3E}">
        <p14:creationId xmlns:p14="http://schemas.microsoft.com/office/powerpoint/2010/main" val="1864151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 y="532499"/>
            <a:ext cx="8971633" cy="1015663"/>
          </a:xfrm>
          <a:prstGeom prst="rect">
            <a:avLst/>
          </a:prstGeom>
        </p:spPr>
        <p:txBody>
          <a:bodyPr wrap="square">
            <a:spAutoFit/>
          </a:bodyPr>
          <a:lstStyle/>
          <a:p>
            <a:pPr marR="180340" indent="65405">
              <a:lnSpc>
                <a:spcPct val="150000"/>
              </a:lnSpc>
              <a:spcAft>
                <a:spcPts val="1000"/>
              </a:spcAft>
              <a:tabLst>
                <a:tab pos="3780790" algn="l"/>
              </a:tabLst>
            </a:pPr>
            <a:r>
              <a:rPr lang="fa-IR" sz="2000" dirty="0" smtClean="0">
                <a:latin typeface="+mj-lt"/>
                <a:ea typeface="+mj-ea"/>
              </a:rPr>
              <a:t>همچنين </a:t>
            </a:r>
            <a:r>
              <a:rPr lang="fa-IR" sz="2000" dirty="0">
                <a:latin typeface="+mj-lt"/>
                <a:ea typeface="+mj-ea"/>
              </a:rPr>
              <a:t>سنوات سال 92 نيز معادل يک ماه آخرين مزد ثابت دريافتي ايشان يعني مبلغ 16.644.000 ريال است و تعديل لازم (مربوط به سال 91) به ترتيب زير انجام مي گيرد:</a:t>
            </a:r>
            <a:endParaRPr lang="en-US" sz="2000" dirty="0">
              <a:latin typeface="+mj-lt"/>
              <a:ea typeface="+mj-ea"/>
            </a:endParaRPr>
          </a:p>
        </p:txBody>
      </p:sp>
      <mc:AlternateContent xmlns:mc="http://schemas.openxmlformats.org/markup-compatibility/2006" xmlns:a14="http://schemas.microsoft.com/office/drawing/2010/main">
        <mc:Choice Requires="a14">
          <p:sp>
            <p:nvSpPr>
              <p:cNvPr id="3" name="Rectangle 2"/>
              <p:cNvSpPr/>
              <p:nvPr/>
            </p:nvSpPr>
            <p:spPr>
              <a:xfrm>
                <a:off x="-306846" y="1340770"/>
                <a:ext cx="7759166" cy="552715"/>
              </a:xfrm>
              <a:prstGeom prst="rect">
                <a:avLst/>
              </a:prstGeom>
            </p:spPr>
            <p:txBody>
              <a:bodyPr wrap="square">
                <a:spAutoFit/>
              </a:bodyPr>
              <a:lstStyle/>
              <a:p>
                <a:r>
                  <a:rPr lang="fa-IR" b="1" dirty="0">
                    <a:latin typeface="+mj-lt"/>
                    <a:ea typeface="+mj-ea"/>
                  </a:rPr>
                  <a:t>مبلغ سنوات سال 91 با نرخ سال 92               13.178.400  =  </a:t>
                </a:r>
                <a14:m>
                  <m:oMath xmlns:m="http://schemas.openxmlformats.org/officeDocument/2006/math">
                    <m:f>
                      <m:fPr>
                        <m:ctrlPr>
                          <a:rPr lang="en-US" b="1" i="1">
                            <a:latin typeface="Cambria Math" panose="02040503050406030204" pitchFamily="18" charset="0"/>
                            <a:ea typeface="+mj-ea"/>
                          </a:rPr>
                        </m:ctrlPr>
                      </m:fPr>
                      <m:num>
                        <m:r>
                          <m:rPr>
                            <m:nor/>
                          </m:rPr>
                          <a:rPr lang="fa-IR" b="1" dirty="0">
                            <a:latin typeface="+mj-lt"/>
                            <a:ea typeface="+mj-ea"/>
                          </a:rPr>
                          <m:t>289</m:t>
                        </m:r>
                      </m:num>
                      <m:den>
                        <m:r>
                          <m:rPr>
                            <m:nor/>
                          </m:rPr>
                          <a:rPr lang="fa-IR" b="1" dirty="0">
                            <a:latin typeface="+mj-lt"/>
                            <a:ea typeface="+mj-ea"/>
                          </a:rPr>
                          <m:t>365</m:t>
                        </m:r>
                      </m:den>
                    </m:f>
                  </m:oMath>
                </a14:m>
                <a:r>
                  <a:rPr lang="fa-IR" b="1" dirty="0">
                    <a:latin typeface="+mj-lt"/>
                    <a:ea typeface="+mj-ea"/>
                  </a:rPr>
                  <a:t> × 16.644.000</a:t>
                </a:r>
                <a:endParaRPr lang="en-US" b="1" dirty="0">
                  <a:latin typeface="+mj-lt"/>
                  <a:ea typeface="+mj-ea"/>
                </a:endParaRPr>
              </a:p>
            </p:txBody>
          </p:sp>
        </mc:Choice>
        <mc:Fallback xmlns="">
          <p:sp>
            <p:nvSpPr>
              <p:cNvPr id="3" name="Rectangle 2"/>
              <p:cNvSpPr>
                <a:spLocks noRot="1" noChangeAspect="1" noMove="1" noResize="1" noEditPoints="1" noAdjustHandles="1" noChangeArrowheads="1" noChangeShapeType="1" noTextEdit="1"/>
              </p:cNvSpPr>
              <p:nvPr/>
            </p:nvSpPr>
            <p:spPr>
              <a:xfrm>
                <a:off x="-306846" y="1340770"/>
                <a:ext cx="7759166" cy="552715"/>
              </a:xfrm>
              <a:prstGeom prst="rect">
                <a:avLst/>
              </a:prstGeom>
              <a:blipFill>
                <a:blip r:embed="rId4"/>
                <a:stretch>
                  <a:fillRect r="-708" b="-3297"/>
                </a:stretch>
              </a:blipFill>
            </p:spPr>
            <p:txBody>
              <a:bodyPr/>
              <a:lstStyle/>
              <a:p>
                <a:r>
                  <a:rPr lang="en-US">
                    <a:noFill/>
                  </a:rPr>
                  <a:t> </a:t>
                </a:r>
              </a:p>
            </p:txBody>
          </p:sp>
        </mc:Fallback>
      </mc:AlternateContent>
      <p:sp>
        <p:nvSpPr>
          <p:cNvPr id="4" name="Rectangle 3"/>
          <p:cNvSpPr/>
          <p:nvPr/>
        </p:nvSpPr>
        <p:spPr>
          <a:xfrm>
            <a:off x="195461" y="1972609"/>
            <a:ext cx="7263527" cy="369332"/>
          </a:xfrm>
          <a:prstGeom prst="rect">
            <a:avLst/>
          </a:prstGeom>
        </p:spPr>
        <p:txBody>
          <a:bodyPr wrap="none">
            <a:spAutoFit/>
          </a:bodyPr>
          <a:lstStyle/>
          <a:p>
            <a:pPr algn="l"/>
            <a:r>
              <a:rPr lang="fa-IR" b="1" dirty="0">
                <a:latin typeface="+mj-lt"/>
                <a:ea typeface="+mj-ea"/>
              </a:rPr>
              <a:t>مبلغ تعديل سنوات سال 91                 2.196.400 =  10.982.000 - 13.178.400  </a:t>
            </a:r>
            <a:endParaRPr lang="en-US" b="1" dirty="0">
              <a:latin typeface="+mj-lt"/>
              <a:ea typeface="+mj-ea"/>
            </a:endParaRPr>
          </a:p>
        </p:txBody>
      </p:sp>
      <p:sp>
        <p:nvSpPr>
          <p:cNvPr id="5" name="Rectangle 4"/>
          <p:cNvSpPr/>
          <p:nvPr/>
        </p:nvSpPr>
        <p:spPr>
          <a:xfrm>
            <a:off x="235455" y="2370207"/>
            <a:ext cx="7936947" cy="369332"/>
          </a:xfrm>
          <a:prstGeom prst="rect">
            <a:avLst/>
          </a:prstGeom>
        </p:spPr>
        <p:txBody>
          <a:bodyPr wrap="square">
            <a:spAutoFit/>
          </a:bodyPr>
          <a:lstStyle/>
          <a:p>
            <a:pPr algn="l" rtl="0"/>
            <a:r>
              <a:rPr lang="fa-IR" b="1" dirty="0">
                <a:latin typeface="+mj-lt"/>
                <a:ea typeface="+mj-ea"/>
              </a:rPr>
              <a:t>16.644.000  </a:t>
            </a:r>
            <a:r>
              <a:rPr lang="en-US" b="1" dirty="0">
                <a:latin typeface="+mj-lt"/>
                <a:ea typeface="+mj-ea"/>
              </a:rPr>
              <a:t>                                                                             </a:t>
            </a:r>
            <a:r>
              <a:rPr lang="fa-IR" b="1" dirty="0">
                <a:latin typeface="+mj-lt"/>
                <a:ea typeface="+mj-ea"/>
              </a:rPr>
              <a:t>    مبلغ سنوات سال 92</a:t>
            </a:r>
            <a:r>
              <a:rPr lang="en-US" b="1" dirty="0">
                <a:latin typeface="+mj-lt"/>
                <a:ea typeface="+mj-ea"/>
              </a:rPr>
              <a:t>                                      </a:t>
            </a:r>
          </a:p>
        </p:txBody>
      </p:sp>
      <p:sp>
        <p:nvSpPr>
          <p:cNvPr id="6" name="Rectangle 5"/>
          <p:cNvSpPr/>
          <p:nvPr/>
        </p:nvSpPr>
        <p:spPr>
          <a:xfrm>
            <a:off x="264257" y="2996952"/>
            <a:ext cx="8604448" cy="2030299"/>
          </a:xfrm>
          <a:prstGeom prst="rect">
            <a:avLst/>
          </a:prstGeom>
        </p:spPr>
        <p:txBody>
          <a:bodyPr wrap="square">
            <a:spAutoFit/>
          </a:bodyPr>
          <a:lstStyle/>
          <a:p>
            <a:pPr marR="180340" indent="65405" algn="just">
              <a:lnSpc>
                <a:spcPct val="120000"/>
              </a:lnSpc>
              <a:spcAft>
                <a:spcPts val="1000"/>
              </a:spcAft>
              <a:tabLst>
                <a:tab pos="3780790" algn="l"/>
              </a:tabLst>
            </a:pPr>
            <a:r>
              <a:rPr lang="fa-IR" sz="2000" dirty="0">
                <a:latin typeface="+mj-lt"/>
                <a:ea typeface="+mj-ea"/>
              </a:rPr>
              <a:t>همچنين سنوات سال 93 نيز معادل يک ماه آخرين مزد ثابت دريافتي ايشان يعني مبلغ 18.308.400 ريال مي باشد. براي تعديلات لازم براي سال 91 و 92 در پايان سال 93 به روش زير عمل مي کنيم :</a:t>
            </a:r>
            <a:endParaRPr lang="en-US" sz="2000" dirty="0">
              <a:latin typeface="+mj-lt"/>
              <a:ea typeface="+mj-ea"/>
            </a:endParaRPr>
          </a:p>
          <a:p>
            <a:pPr marR="180340" indent="65405">
              <a:lnSpc>
                <a:spcPct val="120000"/>
              </a:lnSpc>
              <a:spcAft>
                <a:spcPts val="1000"/>
              </a:spcAft>
              <a:tabLst>
                <a:tab pos="3780790" algn="l"/>
              </a:tabLst>
            </a:pPr>
            <a:r>
              <a:rPr lang="fa-IR" dirty="0">
                <a:latin typeface="+mj-lt"/>
                <a:ea typeface="+mj-ea"/>
              </a:rPr>
              <a:t>با توجه به اينکه آقاي شهيدي از نيمه خرداد سال 91 در شرکت مشغول به کار شده است ، کل مدت همکاري ايشان با شرکت تا قبل از سال 93 معادل 654 روز مي باشد( از 91/03/15 تا </a:t>
            </a:r>
            <a:r>
              <a:rPr lang="fa-IR" dirty="0" smtClean="0">
                <a:latin typeface="+mj-lt"/>
                <a:ea typeface="+mj-ea"/>
              </a:rPr>
              <a:t>92/12/29 </a:t>
            </a:r>
            <a:r>
              <a:rPr lang="fa-IR" dirty="0">
                <a:latin typeface="+mj-lt"/>
                <a:ea typeface="+mj-ea"/>
              </a:rPr>
              <a:t>)، بنابراين </a:t>
            </a:r>
            <a:r>
              <a:rPr lang="fa-IR" sz="2000" dirty="0">
                <a:latin typeface="+mj-lt"/>
                <a:ea typeface="+mj-ea"/>
              </a:rPr>
              <a:t>:</a:t>
            </a:r>
            <a:endParaRPr lang="en-US" sz="2000" dirty="0">
              <a:latin typeface="+mj-lt"/>
              <a:ea typeface="+mj-ea"/>
            </a:endParaRPr>
          </a:p>
        </p:txBody>
      </p:sp>
      <mc:AlternateContent xmlns:mc="http://schemas.openxmlformats.org/markup-compatibility/2006" xmlns:a14="http://schemas.microsoft.com/office/drawing/2010/main">
        <mc:Choice Requires="a14">
          <p:sp>
            <p:nvSpPr>
              <p:cNvPr id="7" name="Rectangle 6"/>
              <p:cNvSpPr/>
              <p:nvPr/>
            </p:nvSpPr>
            <p:spPr>
              <a:xfrm>
                <a:off x="107506" y="5027251"/>
                <a:ext cx="8136902" cy="501484"/>
              </a:xfrm>
              <a:prstGeom prst="rect">
                <a:avLst/>
              </a:prstGeom>
            </p:spPr>
            <p:txBody>
              <a:bodyPr wrap="square">
                <a:spAutoFit/>
              </a:bodyPr>
              <a:lstStyle/>
              <a:p>
                <a:pPr algn="l"/>
                <a:r>
                  <a:rPr lang="fa-IR" b="1" dirty="0">
                    <a:latin typeface="+mj-lt"/>
                    <a:ea typeface="+mj-ea"/>
                  </a:rPr>
                  <a:t> مبلغ سنوات خدمت سال 91 و 92 به نرخ سال </a:t>
                </a:r>
                <a:r>
                  <a:rPr lang="fa-IR" b="1" dirty="0" smtClean="0">
                    <a:latin typeface="+mj-lt"/>
                    <a:ea typeface="+mj-ea"/>
                  </a:rPr>
                  <a:t>93            32.804.640 </a:t>
                </a:r>
                <a:r>
                  <a:rPr lang="fa-IR" b="1" dirty="0">
                    <a:latin typeface="+mj-lt"/>
                    <a:ea typeface="+mj-ea"/>
                  </a:rPr>
                  <a:t>=  </a:t>
                </a:r>
                <a14:m>
                  <m:oMath xmlns:m="http://schemas.openxmlformats.org/officeDocument/2006/math">
                    <m:f>
                      <m:fPr>
                        <m:ctrlPr>
                          <a:rPr lang="en-US" sz="1600" b="1" i="1">
                            <a:latin typeface="Cambria Math" panose="02040503050406030204" pitchFamily="18" charset="0"/>
                            <a:ea typeface="+mj-ea"/>
                          </a:rPr>
                        </m:ctrlPr>
                      </m:fPr>
                      <m:num>
                        <m:r>
                          <m:rPr>
                            <m:nor/>
                          </m:rPr>
                          <a:rPr lang="fa-IR" sz="1600" b="1" dirty="0">
                            <a:latin typeface="+mj-lt"/>
                            <a:ea typeface="+mj-ea"/>
                          </a:rPr>
                          <m:t>654</m:t>
                        </m:r>
                      </m:num>
                      <m:den>
                        <m:r>
                          <m:rPr>
                            <m:nor/>
                          </m:rPr>
                          <a:rPr lang="fa-IR" sz="1600" b="1" dirty="0">
                            <a:latin typeface="+mj-lt"/>
                            <a:ea typeface="+mj-ea"/>
                          </a:rPr>
                          <m:t>365</m:t>
                        </m:r>
                      </m:den>
                    </m:f>
                  </m:oMath>
                </a14:m>
                <a:r>
                  <a:rPr lang="fa-IR" b="1" dirty="0">
                    <a:latin typeface="+mj-lt"/>
                    <a:ea typeface="+mj-ea"/>
                  </a:rPr>
                  <a:t> × 18.308.400</a:t>
                </a:r>
                <a:endParaRPr lang="en-US" b="1" dirty="0">
                  <a:latin typeface="+mj-lt"/>
                  <a:ea typeface="+mj-ea"/>
                </a:endParaRPr>
              </a:p>
            </p:txBody>
          </p:sp>
        </mc:Choice>
        <mc:Fallback xmlns="">
          <p:sp>
            <p:nvSpPr>
              <p:cNvPr id="7" name="Rectangle 6"/>
              <p:cNvSpPr>
                <a:spLocks noRot="1" noChangeAspect="1" noMove="1" noResize="1" noEditPoints="1" noAdjustHandles="1" noChangeArrowheads="1" noChangeShapeType="1" noTextEdit="1"/>
              </p:cNvSpPr>
              <p:nvPr/>
            </p:nvSpPr>
            <p:spPr>
              <a:xfrm>
                <a:off x="107506" y="5027251"/>
                <a:ext cx="8136902" cy="501484"/>
              </a:xfrm>
              <a:prstGeom prst="rect">
                <a:avLst/>
              </a:prstGeom>
              <a:blipFill>
                <a:blip r:embed="rId5"/>
                <a:stretch>
                  <a:fillRect l="-600" b="-7317"/>
                </a:stretch>
              </a:blipFill>
            </p:spPr>
            <p:txBody>
              <a:bodyPr/>
              <a:lstStyle/>
              <a:p>
                <a:r>
                  <a:rPr lang="en-US">
                    <a:noFill/>
                  </a:rPr>
                  <a:t> </a:t>
                </a:r>
              </a:p>
            </p:txBody>
          </p:sp>
        </mc:Fallback>
      </mc:AlternateContent>
      <p:sp>
        <p:nvSpPr>
          <p:cNvPr id="8" name="Rectangle 7"/>
          <p:cNvSpPr/>
          <p:nvPr/>
        </p:nvSpPr>
        <p:spPr>
          <a:xfrm>
            <a:off x="107506" y="5704028"/>
            <a:ext cx="8864129" cy="338554"/>
          </a:xfrm>
          <a:prstGeom prst="rect">
            <a:avLst/>
          </a:prstGeom>
        </p:spPr>
        <p:txBody>
          <a:bodyPr wrap="square">
            <a:spAutoFit/>
          </a:bodyPr>
          <a:lstStyle/>
          <a:p>
            <a:pPr algn="l"/>
            <a:r>
              <a:rPr lang="fa-IR" sz="1600" b="1" dirty="0">
                <a:latin typeface="+mj-lt"/>
                <a:ea typeface="+mj-ea"/>
              </a:rPr>
              <a:t>مبلغ تعديل سنوات سال 91 و92         2,982,240 =(16.644.000 + 2.196.400 + 10.982.000 ) - 32.804.640</a:t>
            </a:r>
            <a:endParaRPr lang="en-US" sz="1600" b="1" dirty="0">
              <a:latin typeface="+mj-lt"/>
              <a:ea typeface="+mj-ea"/>
            </a:endParaRPr>
          </a:p>
        </p:txBody>
      </p:sp>
    </p:spTree>
    <p:extLst>
      <p:ext uri="{BB962C8B-B14F-4D97-AF65-F5344CB8AC3E}">
        <p14:creationId xmlns:p14="http://schemas.microsoft.com/office/powerpoint/2010/main" val="2258418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11560" y="404664"/>
            <a:ext cx="8532440" cy="1205458"/>
          </a:xfrm>
          <a:prstGeom prst="rect">
            <a:avLst/>
          </a:prstGeom>
        </p:spPr>
        <p:txBody>
          <a:bodyPr wrap="square">
            <a:spAutoFit/>
          </a:bodyPr>
          <a:lstStyle/>
          <a:p>
            <a:pPr marR="180340" indent="65405">
              <a:spcAft>
                <a:spcPts val="1000"/>
              </a:spcAft>
              <a:tabLst>
                <a:tab pos="3780790" algn="l"/>
              </a:tabLst>
            </a:pPr>
            <a:r>
              <a:rPr lang="fa-IR" sz="4400" b="1" dirty="0">
                <a:ln w="3175">
                  <a:solidFill>
                    <a:schemeClr val="bg1"/>
                  </a:solidFill>
                </a:ln>
                <a:latin typeface="+mj-lt"/>
                <a:ea typeface="+mj-ea"/>
                <a:cs typeface="Koodak" pitchFamily="2" charset="-78"/>
              </a:rPr>
              <a:t>ب ) صدور اسناد حسابداري مربوط </a:t>
            </a:r>
            <a:endParaRPr lang="en-US" sz="4400" b="1" dirty="0">
              <a:ln w="3175">
                <a:solidFill>
                  <a:schemeClr val="bg1"/>
                </a:solidFill>
              </a:ln>
              <a:latin typeface="+mj-lt"/>
              <a:ea typeface="+mj-ea"/>
              <a:cs typeface="Koodak" pitchFamily="2" charset="-78"/>
            </a:endParaRPr>
          </a:p>
          <a:p>
            <a:pPr marR="180340" indent="65405">
              <a:spcAft>
                <a:spcPts val="1000"/>
              </a:spcAft>
              <a:tabLst>
                <a:tab pos="3780790" algn="l"/>
              </a:tabLst>
            </a:pPr>
            <a:r>
              <a:rPr lang="fa-IR" sz="2000" b="1" dirty="0">
                <a:ea typeface="Calibri"/>
              </a:rPr>
              <a:t>1</a:t>
            </a:r>
            <a:r>
              <a:rPr lang="fa-IR" sz="2000" dirty="0" smtClean="0">
                <a:latin typeface="+mj-lt"/>
                <a:ea typeface="+mj-ea"/>
              </a:rPr>
              <a:t>) </a:t>
            </a:r>
            <a:r>
              <a:rPr lang="fa-IR" sz="2000" dirty="0">
                <a:latin typeface="+mj-lt"/>
                <a:ea typeface="+mj-ea"/>
              </a:rPr>
              <a:t>سند حسابداري سنوات پايان خدمت در پايان سال 91:</a:t>
            </a:r>
            <a:endParaRPr lang="en-US" sz="2000" dirty="0">
              <a:latin typeface="+mj-lt"/>
              <a:ea typeface="+mj-ea"/>
            </a:endParaRPr>
          </a:p>
        </p:txBody>
      </p:sp>
      <p:sp>
        <p:nvSpPr>
          <p:cNvPr id="2" name="Rectangle 1"/>
          <p:cNvSpPr/>
          <p:nvPr/>
        </p:nvSpPr>
        <p:spPr>
          <a:xfrm>
            <a:off x="1259632" y="1610122"/>
            <a:ext cx="7884368" cy="646331"/>
          </a:xfrm>
          <a:prstGeom prst="rect">
            <a:avLst/>
          </a:prstGeom>
        </p:spPr>
        <p:txBody>
          <a:bodyPr wrap="square">
            <a:spAutoFit/>
          </a:bodyPr>
          <a:lstStyle/>
          <a:p>
            <a:r>
              <a:rPr lang="fa-IR" b="1" dirty="0" smtClean="0"/>
              <a:t>هزینه </a:t>
            </a:r>
            <a:r>
              <a:rPr lang="fa-IR" b="1" dirty="0"/>
              <a:t>مزایای پایان خدمت کارکنان            </a:t>
            </a:r>
            <a:r>
              <a:rPr lang="fa-IR" b="1" dirty="0" smtClean="0"/>
              <a:t>10.982.000</a:t>
            </a:r>
            <a:endParaRPr lang="fa-IR" b="1" dirty="0"/>
          </a:p>
          <a:p>
            <a:r>
              <a:rPr lang="fa-IR" b="1" dirty="0"/>
              <a:t>                     </a:t>
            </a:r>
            <a:r>
              <a:rPr lang="fa-IR" b="1" dirty="0" smtClean="0"/>
              <a:t>ذخیره مزایای پایان خدمت کارکنان                              10.982.000</a:t>
            </a:r>
            <a:endParaRPr lang="en-US" b="1" dirty="0"/>
          </a:p>
        </p:txBody>
      </p:sp>
      <p:sp>
        <p:nvSpPr>
          <p:cNvPr id="3" name="Rectangle 2"/>
          <p:cNvSpPr/>
          <p:nvPr/>
        </p:nvSpPr>
        <p:spPr>
          <a:xfrm>
            <a:off x="4124888" y="2250246"/>
            <a:ext cx="4926350" cy="400110"/>
          </a:xfrm>
          <a:prstGeom prst="rect">
            <a:avLst/>
          </a:prstGeom>
        </p:spPr>
        <p:txBody>
          <a:bodyPr wrap="none">
            <a:spAutoFit/>
          </a:bodyPr>
          <a:lstStyle/>
          <a:p>
            <a:pPr lvl="0"/>
            <a:r>
              <a:rPr lang="fa-IR" sz="2000" dirty="0"/>
              <a:t>2) سند حسابداري سنوات پايان خدمت در پايان سال 92: </a:t>
            </a:r>
            <a:endParaRPr lang="en-US" sz="2000" dirty="0"/>
          </a:p>
        </p:txBody>
      </p:sp>
      <p:sp>
        <p:nvSpPr>
          <p:cNvPr id="4" name="Rectangle 3"/>
          <p:cNvSpPr/>
          <p:nvPr/>
        </p:nvSpPr>
        <p:spPr>
          <a:xfrm>
            <a:off x="2275331" y="5667446"/>
            <a:ext cx="6762195" cy="646331"/>
          </a:xfrm>
          <a:prstGeom prst="rect">
            <a:avLst/>
          </a:prstGeom>
        </p:spPr>
        <p:txBody>
          <a:bodyPr wrap="square">
            <a:spAutoFit/>
          </a:bodyPr>
          <a:lstStyle/>
          <a:p>
            <a:r>
              <a:rPr lang="fa-IR" b="1" dirty="0" smtClean="0"/>
              <a:t>ذخیره مزایای پایان خدمت کارکنان            51.113.040</a:t>
            </a:r>
          </a:p>
          <a:p>
            <a:r>
              <a:rPr lang="fa-IR" b="1" dirty="0" smtClean="0"/>
              <a:t>                          موجودی نقد-بانک                  51.113.040</a:t>
            </a:r>
            <a:endParaRPr lang="en-US" b="1" dirty="0"/>
          </a:p>
        </p:txBody>
      </p:sp>
      <p:sp>
        <p:nvSpPr>
          <p:cNvPr id="11" name="Rectangle 10"/>
          <p:cNvSpPr/>
          <p:nvPr/>
        </p:nvSpPr>
        <p:spPr>
          <a:xfrm>
            <a:off x="107505" y="2630914"/>
            <a:ext cx="9036495" cy="369332"/>
          </a:xfrm>
          <a:prstGeom prst="rect">
            <a:avLst/>
          </a:prstGeom>
        </p:spPr>
        <p:txBody>
          <a:bodyPr wrap="square">
            <a:spAutoFit/>
          </a:bodyPr>
          <a:lstStyle/>
          <a:p>
            <a:pPr algn="l" rtl="0"/>
            <a:r>
              <a:rPr lang="fa-IR" b="1" dirty="0">
                <a:solidFill>
                  <a:srgbClr val="0070C0"/>
                </a:solidFill>
              </a:rPr>
              <a:t> مبلغ سنوات سال 92و تعدیل سال 91                         18.840.400 = 2.196.400 + 16.644.000 </a:t>
            </a:r>
          </a:p>
        </p:txBody>
      </p:sp>
      <p:sp>
        <p:nvSpPr>
          <p:cNvPr id="12" name="Rectangle 11"/>
          <p:cNvSpPr/>
          <p:nvPr/>
        </p:nvSpPr>
        <p:spPr>
          <a:xfrm>
            <a:off x="2711105" y="3722189"/>
            <a:ext cx="6442063" cy="400110"/>
          </a:xfrm>
          <a:prstGeom prst="rect">
            <a:avLst/>
          </a:prstGeom>
        </p:spPr>
        <p:txBody>
          <a:bodyPr wrap="square">
            <a:spAutoFit/>
          </a:bodyPr>
          <a:lstStyle/>
          <a:p>
            <a:r>
              <a:rPr lang="fa-IR" sz="2000" dirty="0"/>
              <a:t>3) نحوه ثبت سند حسابداري در پايان سال 93: </a:t>
            </a:r>
            <a:endParaRPr lang="en-US" sz="2000" dirty="0"/>
          </a:p>
        </p:txBody>
      </p:sp>
      <p:sp>
        <p:nvSpPr>
          <p:cNvPr id="13" name="Rectangle 12"/>
          <p:cNvSpPr/>
          <p:nvPr/>
        </p:nvSpPr>
        <p:spPr>
          <a:xfrm>
            <a:off x="22230" y="4021038"/>
            <a:ext cx="8654225" cy="369332"/>
          </a:xfrm>
          <a:prstGeom prst="rect">
            <a:avLst/>
          </a:prstGeom>
        </p:spPr>
        <p:txBody>
          <a:bodyPr wrap="square">
            <a:spAutoFit/>
          </a:bodyPr>
          <a:lstStyle/>
          <a:p>
            <a:r>
              <a:rPr lang="fa-IR" b="1" dirty="0">
                <a:solidFill>
                  <a:srgbClr val="0070C0"/>
                </a:solidFill>
              </a:rPr>
              <a:t> مبلغ سنوات در سال 93 و تعدیل 91 و 92                   21.290.640 = 2.982.240 + 18.308.400</a:t>
            </a:r>
          </a:p>
        </p:txBody>
      </p:sp>
      <p:sp>
        <p:nvSpPr>
          <p:cNvPr id="14" name="Rectangle 13"/>
          <p:cNvSpPr/>
          <p:nvPr/>
        </p:nvSpPr>
        <p:spPr>
          <a:xfrm>
            <a:off x="971600" y="4382577"/>
            <a:ext cx="8079638" cy="646331"/>
          </a:xfrm>
          <a:prstGeom prst="rect">
            <a:avLst/>
          </a:prstGeom>
        </p:spPr>
        <p:txBody>
          <a:bodyPr wrap="square">
            <a:spAutoFit/>
          </a:bodyPr>
          <a:lstStyle/>
          <a:p>
            <a:r>
              <a:rPr lang="fa-IR" b="1" dirty="0" smtClean="0"/>
              <a:t>هزینه </a:t>
            </a:r>
            <a:r>
              <a:rPr lang="fa-IR" b="1" dirty="0"/>
              <a:t>مزایای پایان خدمت کارکنان            </a:t>
            </a:r>
            <a:r>
              <a:rPr lang="fa-IR" b="1" dirty="0" smtClean="0"/>
              <a:t>21.290.640</a:t>
            </a:r>
            <a:endParaRPr lang="fa-IR" b="1" dirty="0"/>
          </a:p>
          <a:p>
            <a:r>
              <a:rPr lang="fa-IR" b="1" dirty="0"/>
              <a:t>                          ذخیره مزایای پایان خدمت کارکنان      </a:t>
            </a:r>
            <a:r>
              <a:rPr lang="fa-IR" b="1" dirty="0" smtClean="0"/>
              <a:t>21.290.640</a:t>
            </a:r>
            <a:endParaRPr lang="en-US" b="1" dirty="0"/>
          </a:p>
        </p:txBody>
      </p:sp>
      <p:sp>
        <p:nvSpPr>
          <p:cNvPr id="16" name="Rectangle 15"/>
          <p:cNvSpPr/>
          <p:nvPr/>
        </p:nvSpPr>
        <p:spPr>
          <a:xfrm>
            <a:off x="2843808" y="5021115"/>
            <a:ext cx="6390455" cy="369332"/>
          </a:xfrm>
          <a:prstGeom prst="rect">
            <a:avLst/>
          </a:prstGeom>
        </p:spPr>
        <p:txBody>
          <a:bodyPr wrap="square">
            <a:spAutoFit/>
          </a:bodyPr>
          <a:lstStyle/>
          <a:p>
            <a:r>
              <a:rPr lang="fa-IR" dirty="0" smtClean="0">
                <a:cs typeface="Koodak" pitchFamily="2" charset="-78"/>
              </a:rPr>
              <a:t>4</a:t>
            </a:r>
            <a:r>
              <a:rPr lang="fa-IR" dirty="0" smtClean="0"/>
              <a:t>) </a:t>
            </a:r>
            <a:r>
              <a:rPr lang="fa-IR" dirty="0"/>
              <a:t>در نهايت صدور سند حسابداري پرداخت سنوات خدمت در پايان سال 93 : </a:t>
            </a:r>
            <a:endParaRPr lang="en-US" dirty="0"/>
          </a:p>
        </p:txBody>
      </p:sp>
      <p:sp>
        <p:nvSpPr>
          <p:cNvPr id="21" name="Rectangle 20"/>
          <p:cNvSpPr/>
          <p:nvPr/>
        </p:nvSpPr>
        <p:spPr>
          <a:xfrm>
            <a:off x="2275331" y="3011895"/>
            <a:ext cx="6765238" cy="646331"/>
          </a:xfrm>
          <a:prstGeom prst="rect">
            <a:avLst/>
          </a:prstGeom>
        </p:spPr>
        <p:txBody>
          <a:bodyPr wrap="square">
            <a:spAutoFit/>
          </a:bodyPr>
          <a:lstStyle/>
          <a:p>
            <a:r>
              <a:rPr lang="fa-IR" b="1" dirty="0" smtClean="0"/>
              <a:t>هزینه </a:t>
            </a:r>
            <a:r>
              <a:rPr lang="fa-IR" b="1" dirty="0"/>
              <a:t>مزایای پایان خدمت کارکنان            </a:t>
            </a:r>
            <a:r>
              <a:rPr lang="fa-IR" b="1" dirty="0" smtClean="0"/>
              <a:t>18.840.400</a:t>
            </a:r>
            <a:endParaRPr lang="fa-IR" b="1" dirty="0"/>
          </a:p>
          <a:p>
            <a:r>
              <a:rPr lang="fa-IR" b="1" dirty="0"/>
              <a:t>                          ذخیره مزایای پایان خدمت کارکنان      </a:t>
            </a:r>
            <a:r>
              <a:rPr lang="fa-IR" b="1" dirty="0" smtClean="0"/>
              <a:t>18.840.400</a:t>
            </a:r>
            <a:endParaRPr lang="en-US" b="1" dirty="0"/>
          </a:p>
        </p:txBody>
      </p:sp>
      <p:sp>
        <p:nvSpPr>
          <p:cNvPr id="5" name="Rectangle 4"/>
          <p:cNvSpPr/>
          <p:nvPr/>
        </p:nvSpPr>
        <p:spPr>
          <a:xfrm>
            <a:off x="71034" y="5330370"/>
            <a:ext cx="8838728" cy="369332"/>
          </a:xfrm>
          <a:prstGeom prst="rect">
            <a:avLst/>
          </a:prstGeom>
        </p:spPr>
        <p:txBody>
          <a:bodyPr wrap="square">
            <a:spAutoFit/>
          </a:bodyPr>
          <a:lstStyle/>
          <a:p>
            <a:pPr algn="l" rtl="0"/>
            <a:r>
              <a:rPr lang="fa-IR" b="1" dirty="0" smtClean="0">
                <a:solidFill>
                  <a:srgbClr val="0070C0"/>
                </a:solidFill>
              </a:rPr>
              <a:t>51.113.040=10.982000+18.840.400+21.290.640</a:t>
            </a:r>
            <a:endParaRPr lang="fa-IR" b="1" dirty="0">
              <a:solidFill>
                <a:srgbClr val="0070C0"/>
              </a:solidFill>
            </a:endParaRPr>
          </a:p>
        </p:txBody>
      </p:sp>
    </p:spTree>
    <p:extLst>
      <p:ext uri="{BB962C8B-B14F-4D97-AF65-F5344CB8AC3E}">
        <p14:creationId xmlns:p14="http://schemas.microsoft.com/office/powerpoint/2010/main" val="3512168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672576" y="548680"/>
            <a:ext cx="3471424" cy="3268587"/>
          </a:xfrm>
          <a:prstGeom prst="rect">
            <a:avLst/>
          </a:prstGeom>
        </p:spPr>
        <p:txBody>
          <a:bodyPr wrap="square">
            <a:spAutoFit/>
          </a:bodyPr>
          <a:lstStyle/>
          <a:p>
            <a:pPr>
              <a:lnSpc>
                <a:spcPct val="120000"/>
              </a:lnSpc>
            </a:pPr>
            <a:r>
              <a:rPr lang="fa-IR" sz="3200" dirty="0">
                <a:ln w="0"/>
                <a:solidFill>
                  <a:srgbClr val="0070C0"/>
                </a:solidFill>
                <a:effectLst>
                  <a:outerShdw blurRad="38100" dist="19050" dir="2700000" algn="tl" rotWithShape="0">
                    <a:schemeClr val="dk1">
                      <a:alpha val="40000"/>
                    </a:schemeClr>
                  </a:outerShdw>
                </a:effectLst>
                <a:latin typeface="Aldhabi" panose="01000000000000000000" pitchFamily="2" charset="-78"/>
                <a:ea typeface="+mj-ea"/>
                <a:cs typeface="Aldhabi" panose="01000000000000000000" pitchFamily="2" charset="-78"/>
              </a:rPr>
              <a:t>تسويه حساب با کارکنان</a:t>
            </a:r>
            <a:endParaRPr lang="en-US" sz="3200" dirty="0">
              <a:ln w="0"/>
              <a:solidFill>
                <a:srgbClr val="0070C0"/>
              </a:solidFill>
              <a:effectLst>
                <a:outerShdw blurRad="38100" dist="19050" dir="2700000" algn="tl" rotWithShape="0">
                  <a:schemeClr val="dk1">
                    <a:alpha val="40000"/>
                  </a:schemeClr>
                </a:outerShdw>
              </a:effectLst>
              <a:latin typeface="Aldhabi" panose="01000000000000000000" pitchFamily="2" charset="-78"/>
              <a:ea typeface="+mj-ea"/>
              <a:cs typeface="Aldhabi" panose="01000000000000000000" pitchFamily="2" charset="-78"/>
            </a:endParaRPr>
          </a:p>
          <a:p>
            <a:pPr>
              <a:lnSpc>
                <a:spcPct val="120000"/>
              </a:lnSpc>
            </a:pPr>
            <a:r>
              <a:rPr lang="fa-IR" sz="2000" dirty="0">
                <a:latin typeface="+mj-lt"/>
                <a:ea typeface="+mj-ea"/>
              </a:rPr>
              <a:t>در زمان قطع همکاري کارکنان با شرکت لازم است جمع حقوق و مزاياي قابل پرداخت به آنها محاسبه و به ايشان پرداخت شود .  </a:t>
            </a:r>
            <a:endParaRPr lang="en-US" sz="2000" dirty="0">
              <a:latin typeface="+mj-lt"/>
              <a:ea typeface="+mj-ea"/>
            </a:endParaRPr>
          </a:p>
          <a:p>
            <a:pPr>
              <a:lnSpc>
                <a:spcPct val="120000"/>
              </a:lnSpc>
            </a:pPr>
            <a:r>
              <a:rPr lang="fa-IR" sz="2000" dirty="0">
                <a:latin typeface="+mj-lt"/>
                <a:ea typeface="+mj-ea"/>
              </a:rPr>
              <a:t>براي آشنايي بيشتر با نحوه تسويه حساب، در مقابل يک نمونه فرم تسويه حساب ارائه شده است :</a:t>
            </a:r>
            <a:endParaRPr lang="en-US" sz="2000" dirty="0">
              <a:latin typeface="+mj-lt"/>
              <a:ea typeface="+mj-ea"/>
            </a:endParaRPr>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260" y="548681"/>
            <a:ext cx="5372851" cy="5801298"/>
          </a:xfrm>
          <a:prstGeom prst="rect">
            <a:avLst/>
          </a:prstGeom>
          <a:noFill/>
        </p:spPr>
      </p:pic>
      <p:sp>
        <p:nvSpPr>
          <p:cNvPr id="4" name="Rectangle 3"/>
          <p:cNvSpPr/>
          <p:nvPr/>
        </p:nvSpPr>
        <p:spPr>
          <a:xfrm>
            <a:off x="5436096" y="3595668"/>
            <a:ext cx="3707904" cy="2677656"/>
          </a:xfrm>
          <a:prstGeom prst="rect">
            <a:avLst/>
          </a:prstGeom>
        </p:spPr>
        <p:txBody>
          <a:bodyPr wrap="square">
            <a:spAutoFit/>
          </a:bodyPr>
          <a:lstStyle/>
          <a:p>
            <a:pPr>
              <a:lnSpc>
                <a:spcPct val="120000"/>
              </a:lnSpc>
            </a:pPr>
            <a:r>
              <a:rPr lang="fa-IR" sz="2000" dirty="0">
                <a:latin typeface="+mj-lt"/>
                <a:ea typeface="+mj-ea"/>
              </a:rPr>
              <a:t>در جدول رو به رو ابتدا واحد اداري (کارگزيني) مشخصات پرسنلي فرم تسويه حساب را تکميل و تأييد کرده و به واحد مالي ارسال مي نمايد . پس از آن واحد مالي براساس اطلاعات تکميلي توسط واحد اداري نسبت به انجام محاسبات مالي اقدام مي نمايد .</a:t>
            </a:r>
            <a:endParaRPr lang="en-US" sz="2000" dirty="0">
              <a:latin typeface="+mj-lt"/>
              <a:ea typeface="+mj-ea"/>
            </a:endParaRPr>
          </a:p>
        </p:txBody>
      </p:sp>
    </p:spTree>
    <p:extLst>
      <p:ext uri="{BB962C8B-B14F-4D97-AF65-F5344CB8AC3E}">
        <p14:creationId xmlns:p14="http://schemas.microsoft.com/office/powerpoint/2010/main" val="775830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 </a:t>
            </a:r>
            <a:endParaRPr lang="fa-IR" dirty="0"/>
          </a:p>
        </p:txBody>
      </p:sp>
      <p:sp>
        <p:nvSpPr>
          <p:cNvPr id="3" name="Subtitle 2"/>
          <p:cNvSpPr>
            <a:spLocks noGrp="1"/>
          </p:cNvSpPr>
          <p:nvPr>
            <p:ph type="subTitle" idx="1"/>
          </p:nvPr>
        </p:nvSpPr>
        <p:spPr/>
        <p:txBody>
          <a:bodyPr/>
          <a:lstStyle/>
          <a:p>
            <a:r>
              <a:rPr lang="fa-IR" dirty="0" smtClean="0"/>
              <a:t> </a:t>
            </a:r>
            <a:endParaRPr lang="fa-IR" dirty="0"/>
          </a:p>
        </p:txBody>
      </p:sp>
      <p:sp>
        <p:nvSpPr>
          <p:cNvPr id="4" name="Rectangle 3"/>
          <p:cNvSpPr/>
          <p:nvPr/>
        </p:nvSpPr>
        <p:spPr>
          <a:xfrm>
            <a:off x="251520" y="388980"/>
            <a:ext cx="8640960" cy="4422749"/>
          </a:xfrm>
          <a:prstGeom prst="rect">
            <a:avLst/>
          </a:prstGeom>
        </p:spPr>
        <p:txBody>
          <a:bodyPr wrap="square">
            <a:spAutoFit/>
          </a:bodyPr>
          <a:lstStyle/>
          <a:p>
            <a:pPr>
              <a:lnSpc>
                <a:spcPct val="130000"/>
              </a:lnSpc>
              <a:spcBef>
                <a:spcPct val="20000"/>
              </a:spcBef>
              <a:buClr>
                <a:schemeClr val="accent1"/>
              </a:buClr>
              <a:buSzPct val="100000"/>
            </a:pPr>
            <a:r>
              <a:rPr lang="ar-SA" sz="5400" b="1" dirty="0">
                <a:ln w="3175">
                  <a:solidFill>
                    <a:schemeClr val="bg1"/>
                  </a:solidFill>
                </a:ln>
                <a:cs typeface="2  Titr" pitchFamily="2" charset="-78"/>
              </a:rPr>
              <a:t>حقوق و مزاياي مشمول حق بيمه</a:t>
            </a:r>
            <a:r>
              <a:rPr lang="fa-IR" sz="5400" b="1" dirty="0">
                <a:ln w="3175">
                  <a:solidFill>
                    <a:schemeClr val="bg1"/>
                  </a:solidFill>
                </a:ln>
                <a:cs typeface="2  Titr" pitchFamily="2" charset="-78"/>
              </a:rPr>
              <a:t>:</a:t>
            </a:r>
          </a:p>
          <a:p>
            <a:pPr>
              <a:lnSpc>
                <a:spcPct val="130000"/>
              </a:lnSpc>
            </a:pPr>
            <a:endParaRPr lang="fa-IR" sz="800" b="1" dirty="0">
              <a:ln w="3175">
                <a:solidFill>
                  <a:srgbClr val="0070C0"/>
                </a:solidFill>
              </a:ln>
              <a:latin typeface="Calibri"/>
              <a:ea typeface="Times New Roman"/>
              <a:cs typeface="Koodak" pitchFamily="2" charset="-78"/>
            </a:endParaRPr>
          </a:p>
          <a:p>
            <a:pPr lvl="0" algn="justLow">
              <a:lnSpc>
                <a:spcPct val="130000"/>
              </a:lnSpc>
            </a:pPr>
            <a:r>
              <a:rPr lang="fa-IR" sz="1600" b="1" dirty="0">
                <a:latin typeface="+mj-lt"/>
                <a:ea typeface="+mj-ea"/>
              </a:rPr>
              <a:t> </a:t>
            </a:r>
          </a:p>
          <a:p>
            <a:pPr marL="285750" indent="-285750">
              <a:buFont typeface="Wingdings" panose="05000000000000000000" pitchFamily="2" charset="2"/>
              <a:buChar char="Ø"/>
            </a:pPr>
            <a:r>
              <a:rPr lang="fa-IR" b="1" dirty="0"/>
              <a:t>دستمزد و حقوق</a:t>
            </a:r>
            <a:endParaRPr lang="en-US" b="1" dirty="0"/>
          </a:p>
          <a:p>
            <a:pPr marL="285750" indent="-285750">
              <a:buFont typeface="Wingdings" panose="05000000000000000000" pitchFamily="2" charset="2"/>
              <a:buChar char="Ø"/>
            </a:pPr>
            <a:r>
              <a:rPr lang="fa-IR" b="1" dirty="0"/>
              <a:t>کارمزد و حق الزحمه</a:t>
            </a:r>
            <a:endParaRPr lang="en-US" b="1" dirty="0"/>
          </a:p>
          <a:p>
            <a:pPr marL="285750" indent="-285750">
              <a:buFont typeface="Wingdings" panose="05000000000000000000" pitchFamily="2" charset="2"/>
              <a:buChar char="Ø"/>
            </a:pPr>
            <a:r>
              <a:rPr lang="fa-IR" b="1" dirty="0"/>
              <a:t>حق المشاوره</a:t>
            </a:r>
            <a:endParaRPr lang="en-US" b="1" dirty="0"/>
          </a:p>
          <a:p>
            <a:pPr marL="285750" indent="-285750">
              <a:buFont typeface="Wingdings" panose="05000000000000000000" pitchFamily="2" charset="2"/>
              <a:buChar char="Ø"/>
            </a:pPr>
            <a:r>
              <a:rPr lang="fa-IR" b="1" dirty="0"/>
              <a:t>مزایای نقدی (فوق العاده شغل، اضافه کاری، شب کاری، نوبت کاری، </a:t>
            </a:r>
            <a:r>
              <a:rPr lang="fa-IR" b="1" dirty="0" smtClean="0"/>
              <a:t>کشیک، جذب،خارج </a:t>
            </a:r>
            <a:r>
              <a:rPr lang="fa-IR" b="1" dirty="0"/>
              <a:t>از مراکز، کارهای سخت و زیان آور، خوار و بار، مسکن به طور نقدی، ایاب و </a:t>
            </a:r>
            <a:r>
              <a:rPr lang="fa-IR" b="1" dirty="0" smtClean="0"/>
              <a:t>ذهاب،بدی آب وهوا)</a:t>
            </a:r>
            <a:endParaRPr lang="en-US" b="1" dirty="0"/>
          </a:p>
          <a:p>
            <a:pPr marL="285750" indent="-285750">
              <a:buFont typeface="Wingdings" panose="05000000000000000000" pitchFamily="2" charset="2"/>
              <a:buChar char="Ø"/>
            </a:pPr>
            <a:r>
              <a:rPr lang="fa-IR" b="1" dirty="0"/>
              <a:t>مزد ایام تعطیل و مرخصی استحقاقی</a:t>
            </a:r>
            <a:endParaRPr lang="en-US" b="1" dirty="0"/>
          </a:p>
          <a:p>
            <a:pPr marL="285750" indent="-285750">
              <a:buFont typeface="Wingdings" panose="05000000000000000000" pitchFamily="2" charset="2"/>
              <a:buChar char="Ø"/>
            </a:pPr>
            <a:r>
              <a:rPr lang="fa-IR" b="1" dirty="0"/>
              <a:t>پاداشهای غیر مستمر بیشتر از دو سال</a:t>
            </a:r>
            <a:endParaRPr lang="en-US" b="1" dirty="0"/>
          </a:p>
          <a:p>
            <a:pPr marL="285750" indent="-285750">
              <a:buFont typeface="Wingdings" panose="05000000000000000000" pitchFamily="2" charset="2"/>
              <a:buChar char="Ø"/>
            </a:pPr>
            <a:r>
              <a:rPr lang="fa-IR" b="1" dirty="0"/>
              <a:t>فوق </a:t>
            </a:r>
            <a:r>
              <a:rPr lang="fa-IR" b="1" dirty="0" smtClean="0"/>
              <a:t>العاده </a:t>
            </a:r>
            <a:r>
              <a:rPr lang="fa-IR" b="1" dirty="0"/>
              <a:t>های ثابت و نظیر آن</a:t>
            </a:r>
            <a:endParaRPr lang="en-US" b="1" dirty="0"/>
          </a:p>
          <a:p>
            <a:pPr marL="285750" indent="-285750">
              <a:buFont typeface="Wingdings" panose="05000000000000000000" pitchFamily="2" charset="2"/>
              <a:buChar char="Ø"/>
            </a:pPr>
            <a:r>
              <a:rPr lang="fa-IR" b="1" dirty="0"/>
              <a:t>مزایای نقدی خارج از مشمول قانونی (خوراک، پوشاک، مسکن، وسیله نقلیه</a:t>
            </a:r>
            <a:r>
              <a:rPr lang="fa-IR" b="1" dirty="0" smtClean="0"/>
              <a:t>)</a:t>
            </a:r>
          </a:p>
          <a:p>
            <a:pPr marL="285750" indent="-285750">
              <a:buFont typeface="Wingdings" panose="05000000000000000000" pitchFamily="2" charset="2"/>
              <a:buChar char="Ø"/>
            </a:pPr>
            <a:endParaRPr lang="en-US" b="1" dirty="0"/>
          </a:p>
        </p:txBody>
      </p:sp>
    </p:spTree>
    <p:extLst>
      <p:ext uri="{BB962C8B-B14F-4D97-AF65-F5344CB8AC3E}">
        <p14:creationId xmlns:p14="http://schemas.microsoft.com/office/powerpoint/2010/main" val="194013215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544357" y="548682"/>
            <a:ext cx="8352928" cy="4708981"/>
          </a:xfrm>
          <a:prstGeom prst="rect">
            <a:avLst/>
          </a:prstGeom>
        </p:spPr>
        <p:txBody>
          <a:bodyPr wrap="square">
            <a:spAutoFit/>
          </a:bodyPr>
          <a:lstStyle/>
          <a:p>
            <a:pPr marL="133985" marR="134620" algn="just">
              <a:lnSpc>
                <a:spcPct val="150000"/>
              </a:lnSpc>
            </a:pPr>
            <a:r>
              <a:rPr lang="en-US" sz="2000" b="1" dirty="0">
                <a:latin typeface="Tahoma"/>
                <a:ea typeface="Times New Roman"/>
              </a:rPr>
              <a:t> </a:t>
            </a:r>
            <a:r>
              <a:rPr lang="fa-IR" sz="2000" b="1" dirty="0">
                <a:latin typeface="Tahoma"/>
                <a:ea typeface="Times New Roman"/>
              </a:rPr>
              <a:t>در محاسبات مربوط به تسويه حساب حقوق و دستمزد موارد زير انجام مي شود :</a:t>
            </a:r>
            <a:endParaRPr lang="en-US" sz="2000" b="1" dirty="0">
              <a:latin typeface="Tahoma"/>
              <a:ea typeface="Times New Roman"/>
            </a:endParaRPr>
          </a:p>
          <a:p>
            <a:pPr lvl="0" algn="just">
              <a:lnSpc>
                <a:spcPct val="150000"/>
              </a:lnSpc>
            </a:pPr>
            <a:r>
              <a:rPr lang="fa-IR" sz="2000" b="1" dirty="0">
                <a:latin typeface="Tahoma"/>
                <a:ea typeface="Times New Roman"/>
              </a:rPr>
              <a:t>1) محاسبه حقوق و مزایای معوق ( پرداخت نشده )بر اساس حکم حقوقی</a:t>
            </a:r>
            <a:endParaRPr lang="en-US" sz="2000" b="1" dirty="0">
              <a:latin typeface="Tahoma"/>
              <a:ea typeface="Times New Roman"/>
            </a:endParaRPr>
          </a:p>
          <a:p>
            <a:pPr marR="224790" algn="just">
              <a:lnSpc>
                <a:spcPct val="150000"/>
              </a:lnSpc>
            </a:pPr>
            <a:r>
              <a:rPr lang="fa-IR" sz="2000" b="1" dirty="0">
                <a:latin typeface="Tahoma"/>
                <a:ea typeface="Times New Roman"/>
              </a:rPr>
              <a:t>2) محاسبه مزاياي پايان خدمت : مانند عيدي پرداخت نشده آخرين سال کاری، حق ما</a:t>
            </a:r>
            <a:r>
              <a:rPr lang="fa-IR" sz="2000" b="1" baseline="30000" dirty="0">
                <a:latin typeface="Tahoma"/>
                <a:ea typeface="Times New Roman"/>
              </a:rPr>
              <a:t>ء </a:t>
            </a:r>
            <a:r>
              <a:rPr lang="fa-IR" sz="2000" b="1" dirty="0">
                <a:latin typeface="Tahoma"/>
                <a:ea typeface="Times New Roman"/>
              </a:rPr>
              <a:t>موریت، اضافه کارمعوق، سنوات و باز خريد مرخصي و ...</a:t>
            </a:r>
            <a:endParaRPr lang="en-US" sz="2000" b="1" dirty="0">
              <a:latin typeface="Tahoma"/>
              <a:ea typeface="Times New Roman"/>
            </a:endParaRPr>
          </a:p>
          <a:p>
            <a:pPr marR="224790" algn="just">
              <a:lnSpc>
                <a:spcPct val="150000"/>
              </a:lnSpc>
            </a:pPr>
            <a:r>
              <a:rPr lang="fa-IR" sz="2000" b="1" dirty="0">
                <a:latin typeface="Tahoma"/>
                <a:ea typeface="Times New Roman"/>
              </a:rPr>
              <a:t>3) محاسبه کسور شامل: محاسبه حق بیمه و مالیات حقوق معوق، مالیات عیدی و سایر بدهی های کارگر</a:t>
            </a:r>
          </a:p>
          <a:p>
            <a:pPr marR="224790" algn="just">
              <a:lnSpc>
                <a:spcPct val="150000"/>
              </a:lnSpc>
            </a:pPr>
            <a:r>
              <a:rPr lang="fa-IR" sz="2000" b="1" dirty="0">
                <a:latin typeface="Tahoma"/>
                <a:ea typeface="Times New Roman"/>
              </a:rPr>
              <a:t>4) محاسبه مانده قابل پرداخت </a:t>
            </a:r>
          </a:p>
          <a:p>
            <a:pPr marR="224790" algn="just">
              <a:lnSpc>
                <a:spcPct val="150000"/>
              </a:lnSpc>
            </a:pPr>
            <a:r>
              <a:rPr lang="fa-IR" sz="2000" b="1" dirty="0">
                <a:latin typeface="Tahoma"/>
                <a:ea typeface="Times New Roman"/>
              </a:rPr>
              <a:t>5) صدور دستور پرداخت</a:t>
            </a:r>
          </a:p>
          <a:p>
            <a:pPr marR="224790" algn="just">
              <a:lnSpc>
                <a:spcPct val="150000"/>
              </a:lnSpc>
            </a:pPr>
            <a:r>
              <a:rPr lang="fa-IR" sz="2000" b="1" dirty="0">
                <a:latin typeface="Tahoma"/>
                <a:ea typeface="Times New Roman"/>
              </a:rPr>
              <a:t>واحد مالي پس از تکميل فرم فوق و تاييد آن ، فرم را جهت تاييد به واحد مديريت ارسال نموده و در نهايت پس از تاييد، نسبت به صدور دستور پرداخت و اخذ رسيد دريافت وجه اقدام مي نمايد. </a:t>
            </a:r>
            <a:endParaRPr lang="en-US" sz="2000" b="1" dirty="0">
              <a:latin typeface="Tahoma"/>
              <a:ea typeface="Times New Roman"/>
            </a:endParaRPr>
          </a:p>
        </p:txBody>
      </p:sp>
    </p:spTree>
    <p:extLst>
      <p:ext uri="{BB962C8B-B14F-4D97-AF65-F5344CB8AC3E}">
        <p14:creationId xmlns:p14="http://schemas.microsoft.com/office/powerpoint/2010/main" val="1526358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43188" y="836712"/>
            <a:ext cx="8693308" cy="3460627"/>
          </a:xfrm>
          <a:prstGeom prst="rect">
            <a:avLst/>
          </a:prstGeom>
        </p:spPr>
        <p:txBody>
          <a:bodyPr wrap="square">
            <a:spAutoFit/>
          </a:bodyPr>
          <a:lstStyle/>
          <a:p>
            <a:pPr rtl="0">
              <a:lnSpc>
                <a:spcPct val="114000"/>
              </a:lnSpc>
            </a:pPr>
            <a:r>
              <a:rPr lang="fa-IR" sz="4400" b="1" dirty="0">
                <a:ln w="3175">
                  <a:solidFill>
                    <a:schemeClr val="bg1"/>
                  </a:solidFill>
                </a:ln>
                <a:latin typeface="+mj-lt"/>
                <a:ea typeface="+mj-ea"/>
                <a:cs typeface="2  Titr" pitchFamily="2" charset="-78"/>
              </a:rPr>
              <a:t>صدور سند حسابداري تسويه حساب</a:t>
            </a:r>
            <a:r>
              <a:rPr lang="fa-IR" sz="4400" dirty="0">
                <a:latin typeface="+mj-lt"/>
                <a:ea typeface="+mj-ea"/>
                <a:cs typeface="2  Titr" pitchFamily="2" charset="-78"/>
              </a:rPr>
              <a:t> </a:t>
            </a:r>
            <a:endParaRPr lang="en-US" sz="4400" dirty="0">
              <a:latin typeface="+mj-lt"/>
              <a:ea typeface="+mj-ea"/>
              <a:cs typeface="2  Titr" pitchFamily="2" charset="-78"/>
            </a:endParaRPr>
          </a:p>
          <a:p>
            <a:pPr rtl="0">
              <a:lnSpc>
                <a:spcPct val="114000"/>
              </a:lnSpc>
            </a:pPr>
            <a:r>
              <a:rPr lang="fa-IR" sz="2000" dirty="0">
                <a:latin typeface="+mj-lt"/>
                <a:ea typeface="+mj-ea"/>
              </a:rPr>
              <a:t>پس از تنظيم فرم تسويه حساب و انجام محاسبات مربوط، اسناد حسابداري در ارتباط با تسويه حساب کارکنان نيز صادر مي گردد . </a:t>
            </a:r>
            <a:endParaRPr lang="fa-IR" sz="2000" dirty="0" smtClean="0">
              <a:latin typeface="+mj-lt"/>
              <a:ea typeface="+mj-ea"/>
            </a:endParaRPr>
          </a:p>
          <a:p>
            <a:pPr rtl="0">
              <a:lnSpc>
                <a:spcPct val="114000"/>
              </a:lnSpc>
            </a:pPr>
            <a:r>
              <a:rPr lang="fa-IR" sz="2800" b="1" dirty="0" smtClean="0">
                <a:solidFill>
                  <a:srgbClr val="002060"/>
                </a:solidFill>
                <a:latin typeface="+mj-lt"/>
                <a:ea typeface="+mj-ea"/>
              </a:rPr>
              <a:t>ثبت سند تسویه حساب کارکنان:</a:t>
            </a:r>
          </a:p>
          <a:p>
            <a:pPr rtl="0">
              <a:lnSpc>
                <a:spcPct val="114000"/>
              </a:lnSpc>
            </a:pPr>
            <a:r>
              <a:rPr lang="fa-IR" sz="2000" dirty="0" smtClean="0">
                <a:latin typeface="+mj-lt"/>
                <a:ea typeface="+mj-ea"/>
              </a:rPr>
              <a:t>ذخیره سنواتی                                                 ***</a:t>
            </a:r>
          </a:p>
          <a:p>
            <a:pPr rtl="0">
              <a:lnSpc>
                <a:spcPct val="114000"/>
              </a:lnSpc>
            </a:pPr>
            <a:r>
              <a:rPr lang="fa-IR" sz="2000" dirty="0" smtClean="0">
                <a:latin typeface="+mj-lt"/>
                <a:ea typeface="+mj-ea"/>
              </a:rPr>
              <a:t>هزینه حقوق                                                   ***</a:t>
            </a:r>
          </a:p>
          <a:p>
            <a:pPr rtl="0">
              <a:lnSpc>
                <a:spcPct val="114000"/>
              </a:lnSpc>
            </a:pPr>
            <a:r>
              <a:rPr lang="fa-IR" sz="2000" dirty="0" smtClean="0">
                <a:latin typeface="+mj-lt"/>
                <a:ea typeface="+mj-ea"/>
              </a:rPr>
              <a:t>سایر موارد(حق مرخصی ،عیدی وپاداش و....)         ***</a:t>
            </a:r>
          </a:p>
          <a:p>
            <a:pPr rtl="0">
              <a:lnSpc>
                <a:spcPct val="114000"/>
              </a:lnSpc>
            </a:pPr>
            <a:r>
              <a:rPr lang="fa-IR" sz="2000" dirty="0" smtClean="0">
                <a:latin typeface="+mj-lt"/>
                <a:ea typeface="+mj-ea"/>
              </a:rPr>
              <a:t>                                           موجودی نقد-بانک         ***</a:t>
            </a:r>
            <a:endParaRPr lang="fa-IR" sz="2000" dirty="0">
              <a:latin typeface="+mj-lt"/>
              <a:ea typeface="+mj-ea"/>
            </a:endParaRPr>
          </a:p>
        </p:txBody>
      </p:sp>
    </p:spTree>
    <p:extLst>
      <p:ext uri="{BB962C8B-B14F-4D97-AF65-F5344CB8AC3E}">
        <p14:creationId xmlns:p14="http://schemas.microsoft.com/office/powerpoint/2010/main" val="4245872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15616" y="244026"/>
            <a:ext cx="7560840" cy="7484100"/>
          </a:xfrm>
          <a:prstGeom prst="rect">
            <a:avLst/>
          </a:prstGeom>
        </p:spPr>
        <p:txBody>
          <a:bodyPr wrap="square">
            <a:spAutoFit/>
          </a:bodyPr>
          <a:lstStyle/>
          <a:p>
            <a:pPr marL="342900" marR="0" lvl="0" indent="-342900" algn="ctr" defTabSz="914400" eaLnBrk="1" fontAlgn="base" latinLnBrk="0" hangingPunct="1">
              <a:lnSpc>
                <a:spcPct val="150000"/>
              </a:lnSpc>
              <a:spcBef>
                <a:spcPct val="20000"/>
              </a:spcBef>
              <a:spcAft>
                <a:spcPct val="0"/>
              </a:spcAft>
              <a:buClr>
                <a:srgbClr val="FFFFCC"/>
              </a:buClr>
              <a:buSzPct val="60000"/>
              <a:buFontTx/>
              <a:buNone/>
              <a:tabLst/>
              <a:defRPr/>
            </a:pPr>
            <a:r>
              <a:rPr kumimoji="0" lang="ar-SA" sz="3200" b="1" i="0" u="none" strike="noStrike" kern="0" normalizeH="0" baseline="0" noProof="0" dirty="0" smtClean="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t>زندگی </a:t>
            </a:r>
            <a:r>
              <a:rPr kumimoji="0" lang="ar-SA"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t>با همه وسعت خویش</a:t>
            </a:r>
            <a:br>
              <a:rPr kumimoji="0" lang="ar-SA"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br>
            <a:r>
              <a:rPr kumimoji="0" lang="ar-SA"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t>محفل ساکت غم خوردن نیست</a:t>
            </a:r>
            <a:br>
              <a:rPr kumimoji="0" lang="ar-SA"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br>
            <a:r>
              <a:rPr kumimoji="0" lang="ar-SA"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t>حاصلش تن به قضا دادن و افسردن نیست</a:t>
            </a:r>
            <a:br>
              <a:rPr kumimoji="0" lang="ar-SA"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br>
            <a:r>
              <a:rPr kumimoji="0" lang="ar-SA"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t>اضطراب هوس دیدن و نادیدن نیست</a:t>
            </a:r>
            <a:br>
              <a:rPr kumimoji="0" lang="ar-SA"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br>
            <a:r>
              <a:rPr kumimoji="0" lang="ar-SA"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t>زندگی جنبش جاری شدن است</a:t>
            </a:r>
            <a:br>
              <a:rPr kumimoji="0" lang="ar-SA"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br>
            <a:r>
              <a:rPr kumimoji="0" lang="ar-SA"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t>از تماشاگه آغاز حیات</a:t>
            </a:r>
            <a:br>
              <a:rPr kumimoji="0" lang="ar-SA"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br>
            <a:r>
              <a:rPr kumimoji="0" lang="ar-SA"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t>تا به جایی که خدا می‌داند</a:t>
            </a:r>
            <a:r>
              <a:rPr kumimoji="0" lang="fa-IR"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t> </a:t>
            </a:r>
            <a:r>
              <a:rPr kumimoji="0" lang="ar-SA" sz="3200" b="1" i="0" u="none" strike="noStrike" kern="0" normalizeH="0" baseline="0" noProof="0" dirty="0" smtClean="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rPr>
              <a:t>...</a:t>
            </a:r>
            <a:endParaRPr kumimoji="0" lang="fa-IR" sz="3200" b="1" i="0" u="none" strike="noStrike" kern="0" normalizeH="0" baseline="0" noProof="0" dirty="0" smtClean="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endParaRPr>
          </a:p>
          <a:p>
            <a:pPr marL="342900" marR="0" lvl="0" indent="-342900" algn="ctr" defTabSz="914400" eaLnBrk="1" fontAlgn="base" latinLnBrk="0" hangingPunct="1">
              <a:lnSpc>
                <a:spcPct val="150000"/>
              </a:lnSpc>
              <a:spcBef>
                <a:spcPct val="20000"/>
              </a:spcBef>
              <a:spcAft>
                <a:spcPct val="0"/>
              </a:spcAft>
              <a:buClr>
                <a:srgbClr val="FFFFCC"/>
              </a:buClr>
              <a:buSzPct val="60000"/>
              <a:buFontTx/>
              <a:buNone/>
              <a:tabLst/>
              <a:defRPr/>
            </a:pPr>
            <a:r>
              <a:rPr lang="fa-IR" sz="4000" b="1" kern="0" dirty="0" smtClean="0">
                <a:ln w="0"/>
                <a:solidFill>
                  <a:srgbClr val="002060"/>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درپناه حق موفق وپیروز باشید</a:t>
            </a:r>
            <a:endParaRPr kumimoji="0" lang="ar-SA" sz="40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endParaRPr>
          </a:p>
          <a:p>
            <a:pPr marL="342900" marR="0" lvl="0" indent="-342900" defTabSz="914400" eaLnBrk="1" fontAlgn="base" latinLnBrk="0" hangingPunct="1">
              <a:lnSpc>
                <a:spcPct val="100000"/>
              </a:lnSpc>
              <a:spcBef>
                <a:spcPct val="20000"/>
              </a:spcBef>
              <a:spcAft>
                <a:spcPct val="0"/>
              </a:spcAft>
              <a:buClr>
                <a:srgbClr val="FFFFCC"/>
              </a:buClr>
              <a:buSzPct val="60000"/>
              <a:buFont typeface="Wingdings" panose="05000000000000000000" pitchFamily="2" charset="2"/>
              <a:buChar char="n"/>
              <a:tabLst/>
              <a:defRPr/>
            </a:pPr>
            <a:endParaRPr kumimoji="0" lang="fa-IR"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0" normalizeH="0" baseline="0" noProof="0" dirty="0">
              <a:ln w="0"/>
              <a:solidFill>
                <a:srgbClr val="002060"/>
              </a:solidFill>
              <a:effectLst>
                <a:outerShdw blurRad="38100" dist="19050" dir="2700000" algn="tl" rotWithShape="0">
                  <a:schemeClr val="dk1">
                    <a:alpha val="40000"/>
                  </a:schemeClr>
                </a:outerShdw>
              </a:effectLst>
              <a:uLnTx/>
              <a:uFillTx/>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12305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 </a:t>
            </a:r>
            <a:endParaRPr lang="fa-IR" dirty="0"/>
          </a:p>
        </p:txBody>
      </p:sp>
      <p:sp>
        <p:nvSpPr>
          <p:cNvPr id="3" name="Subtitle 2"/>
          <p:cNvSpPr>
            <a:spLocks noGrp="1"/>
          </p:cNvSpPr>
          <p:nvPr>
            <p:ph type="subTitle" idx="1"/>
          </p:nvPr>
        </p:nvSpPr>
        <p:spPr/>
        <p:txBody>
          <a:bodyPr/>
          <a:lstStyle/>
          <a:p>
            <a:r>
              <a:rPr lang="fa-IR" dirty="0" smtClean="0"/>
              <a:t> </a:t>
            </a:r>
            <a:endParaRPr lang="fa-IR" dirty="0"/>
          </a:p>
        </p:txBody>
      </p:sp>
      <p:sp>
        <p:nvSpPr>
          <p:cNvPr id="4" name="Rectangle 3"/>
          <p:cNvSpPr/>
          <p:nvPr/>
        </p:nvSpPr>
        <p:spPr>
          <a:xfrm>
            <a:off x="251520" y="388980"/>
            <a:ext cx="8640960" cy="4853636"/>
          </a:xfrm>
          <a:prstGeom prst="rect">
            <a:avLst/>
          </a:prstGeom>
        </p:spPr>
        <p:txBody>
          <a:bodyPr wrap="square">
            <a:spAutoFit/>
          </a:bodyPr>
          <a:lstStyle/>
          <a:p>
            <a:pPr>
              <a:lnSpc>
                <a:spcPct val="130000"/>
              </a:lnSpc>
              <a:spcBef>
                <a:spcPct val="20000"/>
              </a:spcBef>
              <a:buClr>
                <a:schemeClr val="accent1"/>
              </a:buClr>
              <a:buSzPct val="100000"/>
            </a:pPr>
            <a:r>
              <a:rPr lang="ar-SA" sz="5400" b="1" dirty="0">
                <a:ln w="3175">
                  <a:solidFill>
                    <a:schemeClr val="bg1"/>
                  </a:solidFill>
                </a:ln>
                <a:cs typeface="2  Titr" pitchFamily="2" charset="-78"/>
              </a:rPr>
              <a:t>حقوق و مزاياي</a:t>
            </a:r>
            <a:r>
              <a:rPr lang="fa-IR" sz="5400" b="1" dirty="0">
                <a:ln w="3175">
                  <a:solidFill>
                    <a:schemeClr val="bg1"/>
                  </a:solidFill>
                </a:ln>
                <a:cs typeface="2  Titr" pitchFamily="2" charset="-78"/>
              </a:rPr>
              <a:t> </a:t>
            </a:r>
            <a:r>
              <a:rPr lang="ar-SA" sz="5400" b="1" dirty="0">
                <a:ln w="3175">
                  <a:solidFill>
                    <a:schemeClr val="bg1"/>
                  </a:solidFill>
                </a:ln>
                <a:cs typeface="2  Titr" pitchFamily="2" charset="-78"/>
              </a:rPr>
              <a:t>غير مشمول حق بيمه</a:t>
            </a:r>
            <a:r>
              <a:rPr lang="fa-IR" sz="5400" b="1" dirty="0">
                <a:ln w="3175">
                  <a:solidFill>
                    <a:schemeClr val="bg1"/>
                  </a:solidFill>
                </a:ln>
                <a:cs typeface="2  Titr" pitchFamily="2" charset="-78"/>
              </a:rPr>
              <a:t>:</a:t>
            </a:r>
          </a:p>
          <a:p>
            <a:pPr>
              <a:lnSpc>
                <a:spcPct val="130000"/>
              </a:lnSpc>
            </a:pPr>
            <a:endParaRPr lang="fa-IR" sz="800" b="1" dirty="0">
              <a:ln w="3175">
                <a:solidFill>
                  <a:srgbClr val="0070C0"/>
                </a:solidFill>
              </a:ln>
              <a:latin typeface="Calibri"/>
              <a:ea typeface="Times New Roman"/>
              <a:cs typeface="Koodak" pitchFamily="2" charset="-78"/>
            </a:endParaRPr>
          </a:p>
          <a:p>
            <a:pPr marL="342900" indent="-342900" algn="justLow">
              <a:lnSpc>
                <a:spcPct val="130000"/>
              </a:lnSpc>
              <a:buFont typeface="Wingdings" pitchFamily="2" charset="2"/>
              <a:buChar char="Ø"/>
            </a:pPr>
            <a:r>
              <a:rPr lang="fa-IR" sz="1600" b="1" dirty="0">
                <a:latin typeface="+mj-lt"/>
                <a:ea typeface="+mj-ea"/>
              </a:rPr>
              <a:t>باز خريد ايام مرخصي</a:t>
            </a:r>
            <a:endParaRPr lang="en-US" sz="1600" b="1" dirty="0">
              <a:latin typeface="+mj-lt"/>
              <a:ea typeface="+mj-ea"/>
            </a:endParaRPr>
          </a:p>
          <a:p>
            <a:pPr marL="342900" indent="-342900" algn="justLow">
              <a:lnSpc>
                <a:spcPct val="130000"/>
              </a:lnSpc>
              <a:buFont typeface="Wingdings" pitchFamily="2" charset="2"/>
              <a:buChar char="Ø"/>
            </a:pPr>
            <a:r>
              <a:rPr lang="fa-IR" sz="1600" b="1" dirty="0">
                <a:latin typeface="+mj-lt"/>
                <a:ea typeface="+mj-ea"/>
              </a:rPr>
              <a:t>‏حق اولاد حداکثر تا ميزان قابل پرداخت طبق ماده 86 قانون تامين اجتماعي (مازاد بر آن مشمول کسر حق بيمه مي­باشد)</a:t>
            </a:r>
            <a:endParaRPr lang="en-US" sz="1600" b="1" dirty="0">
              <a:latin typeface="+mj-lt"/>
              <a:ea typeface="+mj-ea"/>
            </a:endParaRPr>
          </a:p>
          <a:p>
            <a:pPr marL="342900" indent="-342900" algn="justLow">
              <a:lnSpc>
                <a:spcPct val="130000"/>
              </a:lnSpc>
              <a:buFont typeface="Wingdings" pitchFamily="2" charset="2"/>
              <a:buChar char="Ø"/>
            </a:pPr>
            <a:r>
              <a:rPr lang="fa-IR" sz="1600" b="1" dirty="0">
                <a:latin typeface="+mj-lt"/>
                <a:ea typeface="+mj-ea"/>
              </a:rPr>
              <a:t>هزينه سفر و فوق العاده ماموريت</a:t>
            </a:r>
            <a:endParaRPr lang="en-US" sz="1600" b="1" dirty="0">
              <a:latin typeface="+mj-lt"/>
              <a:ea typeface="+mj-ea"/>
            </a:endParaRPr>
          </a:p>
          <a:p>
            <a:pPr marL="342900" indent="-342900" algn="justLow">
              <a:lnSpc>
                <a:spcPct val="130000"/>
              </a:lnSpc>
              <a:buFont typeface="Wingdings" pitchFamily="2" charset="2"/>
              <a:buChar char="Ø"/>
            </a:pPr>
            <a:r>
              <a:rPr lang="fa-IR" sz="1600" b="1" dirty="0">
                <a:latin typeface="+mj-lt"/>
                <a:ea typeface="+mj-ea"/>
              </a:rPr>
              <a:t>‏حق همسر به کارکنان در موسسات مشمول قانون نظام هماهنگ پرداخت</a:t>
            </a:r>
            <a:endParaRPr lang="en-US" sz="1600" b="1" dirty="0">
              <a:latin typeface="+mj-lt"/>
              <a:ea typeface="+mj-ea"/>
            </a:endParaRPr>
          </a:p>
          <a:p>
            <a:pPr marL="342900" indent="-342900" algn="justLow">
              <a:lnSpc>
                <a:spcPct val="130000"/>
              </a:lnSpc>
              <a:buFont typeface="Wingdings" pitchFamily="2" charset="2"/>
              <a:buChar char="Ø"/>
            </a:pPr>
            <a:r>
              <a:rPr lang="fa-IR" sz="1600" b="1" dirty="0">
                <a:latin typeface="+mj-lt"/>
                <a:ea typeface="+mj-ea"/>
              </a:rPr>
              <a:t>‏پاداش، پاداش افزايش توليد پاداش نهضت سوادآموزي، عيدي  پایان سال </a:t>
            </a:r>
            <a:endParaRPr lang="en-US" sz="1600" b="1" dirty="0">
              <a:latin typeface="+mj-lt"/>
              <a:ea typeface="+mj-ea"/>
            </a:endParaRPr>
          </a:p>
          <a:p>
            <a:pPr marL="342900" indent="-342900" algn="justLow">
              <a:lnSpc>
                <a:spcPct val="130000"/>
              </a:lnSpc>
              <a:buFont typeface="Wingdings" pitchFamily="2" charset="2"/>
              <a:buChar char="Ø"/>
            </a:pPr>
            <a:r>
              <a:rPr lang="fa-IR" sz="1600" b="1" dirty="0">
                <a:latin typeface="+mj-lt"/>
                <a:ea typeface="+mj-ea"/>
              </a:rPr>
              <a:t>‏کمک هزينه مسکن و بن کارگري در ايام بيماري</a:t>
            </a:r>
            <a:endParaRPr lang="en-US" sz="1600" b="1" dirty="0">
              <a:latin typeface="+mj-lt"/>
              <a:ea typeface="+mj-ea"/>
            </a:endParaRPr>
          </a:p>
          <a:p>
            <a:pPr marL="342900" indent="-342900" algn="justLow">
              <a:lnSpc>
                <a:spcPct val="130000"/>
              </a:lnSpc>
              <a:buFont typeface="Wingdings" pitchFamily="2" charset="2"/>
              <a:buChar char="Ø"/>
            </a:pPr>
            <a:r>
              <a:rPr lang="fa-IR" sz="1600" b="1" dirty="0">
                <a:latin typeface="+mj-lt"/>
                <a:ea typeface="+mj-ea"/>
              </a:rPr>
              <a:t>‏حق شير </a:t>
            </a:r>
            <a:endParaRPr lang="en-US" sz="1600" b="1" dirty="0">
              <a:latin typeface="+mj-lt"/>
              <a:ea typeface="+mj-ea"/>
            </a:endParaRPr>
          </a:p>
          <a:p>
            <a:pPr marL="342900" indent="-342900" algn="justLow">
              <a:lnSpc>
                <a:spcPct val="130000"/>
              </a:lnSpc>
              <a:buFont typeface="Wingdings" pitchFamily="2" charset="2"/>
              <a:buChar char="Ø"/>
            </a:pPr>
            <a:r>
              <a:rPr lang="fa-IR" sz="1600" b="1" dirty="0">
                <a:latin typeface="+mj-lt"/>
                <a:ea typeface="+mj-ea"/>
              </a:rPr>
              <a:t>حق تضمين (کسر صندوق)</a:t>
            </a:r>
            <a:endParaRPr lang="en-US" sz="1600" b="1" dirty="0">
              <a:latin typeface="+mj-lt"/>
              <a:ea typeface="+mj-ea"/>
            </a:endParaRPr>
          </a:p>
          <a:p>
            <a:pPr marL="342900" indent="-342900" algn="justLow">
              <a:lnSpc>
                <a:spcPct val="130000"/>
              </a:lnSpc>
              <a:buFont typeface="Wingdings" pitchFamily="2" charset="2"/>
              <a:buChar char="Ø"/>
            </a:pPr>
            <a:r>
              <a:rPr lang="fa-IR" sz="1600" b="1" dirty="0">
                <a:latin typeface="+mj-lt"/>
                <a:ea typeface="+mj-ea"/>
              </a:rPr>
              <a:t>‏خسارات اخراج و مزاياي پايان کار (حق سنوات)</a:t>
            </a:r>
            <a:endParaRPr lang="en-US" sz="1600" b="1" dirty="0">
              <a:latin typeface="+mj-lt"/>
              <a:ea typeface="+mj-ea"/>
            </a:endParaRPr>
          </a:p>
          <a:p>
            <a:pPr marL="342900" indent="-342900" algn="justLow">
              <a:lnSpc>
                <a:spcPct val="130000"/>
              </a:lnSpc>
              <a:buFont typeface="Wingdings" pitchFamily="2" charset="2"/>
              <a:buChar char="Ø"/>
            </a:pPr>
            <a:r>
              <a:rPr lang="fa-IR" sz="1600" b="1" dirty="0">
                <a:latin typeface="+mj-lt"/>
                <a:ea typeface="+mj-ea"/>
              </a:rPr>
              <a:t>‏حق الزحمه امام جماعت</a:t>
            </a:r>
            <a:endParaRPr lang="en-US" sz="1600" b="1" dirty="0">
              <a:latin typeface="+mj-lt"/>
              <a:ea typeface="+mj-ea"/>
            </a:endParaRPr>
          </a:p>
          <a:p>
            <a:pPr marL="342900" indent="-342900" algn="justLow">
              <a:lnSpc>
                <a:spcPct val="130000"/>
              </a:lnSpc>
              <a:buFont typeface="Wingdings" pitchFamily="2" charset="2"/>
              <a:buChar char="Ø"/>
            </a:pPr>
            <a:r>
              <a:rPr lang="fa-IR" sz="1600" b="1" dirty="0">
                <a:latin typeface="+mj-lt"/>
                <a:ea typeface="+mj-ea"/>
              </a:rPr>
              <a:t>‏حق حضور اعضاي غير موظف در جلسات هيات مديره</a:t>
            </a:r>
            <a:endParaRPr lang="en-US" sz="1600" b="1" dirty="0">
              <a:latin typeface="+mj-lt"/>
              <a:ea typeface="+mj-ea"/>
            </a:endParaRPr>
          </a:p>
        </p:txBody>
      </p:sp>
    </p:spTree>
    <p:extLst>
      <p:ext uri="{BB962C8B-B14F-4D97-AF65-F5344CB8AC3E}">
        <p14:creationId xmlns:p14="http://schemas.microsoft.com/office/powerpoint/2010/main" val="211388044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4496</TotalTime>
  <Words>8221</Words>
  <Application>Microsoft Office PowerPoint</Application>
  <PresentationFormat>On-screen Show (4:3)</PresentationFormat>
  <Paragraphs>762</Paragraphs>
  <Slides>82</Slides>
  <Notes>7</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82</vt:i4>
      </vt:variant>
    </vt:vector>
  </HeadingPairs>
  <TitlesOfParts>
    <vt:vector size="100" baseType="lpstr">
      <vt:lpstr>2  Koodak</vt:lpstr>
      <vt:lpstr>2  Nazanin</vt:lpstr>
      <vt:lpstr>2  Titr</vt:lpstr>
      <vt:lpstr>Aldhabi</vt:lpstr>
      <vt:lpstr>Arabic Typesetting</vt:lpstr>
      <vt:lpstr>Arial</vt:lpstr>
      <vt:lpstr>B Mitra</vt:lpstr>
      <vt:lpstr>B Nazanin</vt:lpstr>
      <vt:lpstr>Calibri</vt:lpstr>
      <vt:lpstr>Calibri Light</vt:lpstr>
      <vt:lpstr>Cambria Math</vt:lpstr>
      <vt:lpstr>Koodak</vt:lpstr>
      <vt:lpstr>Symbol</vt:lpstr>
      <vt:lpstr>Tahoma</vt:lpstr>
      <vt:lpstr>Times New Roman</vt:lpstr>
      <vt:lpstr>Wingdings</vt:lpstr>
      <vt:lpstr>Office Theme</vt:lpstr>
      <vt:lpstr>1_Office Theme</vt:lpstr>
      <vt:lpstr>درس:حسابداری حقوق ودستمزد مدرس:حمیده پورقاسمی اردکانی مقطع:کاردانی گرایش بازرگانی </vt:lpstr>
      <vt:lpstr>معمولاً قوانين کشورها همه مؤسسات اعم از خدماتي، بازرگاني و توليدي را ملزم نموده تا اطلاعات لازم در مورد تعداد کارکنان، حقوق و دستمزد و مزاياي مربوطه را همه ماهه به دستگاههاي ذي ربط همچون وزارت دارايي براي تعيين و وصول ماليات حقوق و سازمان تأمين اجتماعي براي وصول حق بيمه و ارائه خدمات ارسال دارند.متاسفانه يکي از اشکالاتي که در برخي مواقع براي بازنشستگي افراد در موسسات و شرکت ها به وجود مي آيد آن است که حق بيمه افراد کارگر به دليل عدم دقت لازم هرماهه به سازمان تامين اجتماعي فرستاده نمي شود که اين امرباعث آن مي شود که کارگر با سنوات کمتر از کارکرد خود بازنشسته شود و حق ايشان تضييع گردد لذا توجه به اين امر از آنجايي که حق الناس است، بسيار مهم بوده و بايد حسابدار يا دست اندرکاران، پاسخگوي عدم دقت خود باشند. </vt:lpstr>
      <vt:lpstr>حق بيمه­هاي حقوق و دستمزد:  حق بيمه يکي از کسور قانوني حقوق و دستمزد است.  پرداخت کنندگان حقوق مکلف هستند در زمان تنظيم ليست حقوق و دستمزد با در نظر گرفتن نوع بيمه تحت پوشش و قوانين و مقررات مربوطه، حق بيمه سهم کارکنان را محاسبه نموده و در موعد مقرر به همراه حق بيمه سهم خود به حساب سازمان بيمه تأمين اجتماعي يا اداره بيمه خدمات درماني واريز نمايند. </vt:lpstr>
      <vt:lpstr>مجموع حق بيمه پرداختي به سازمان تأمين اجتماعي معادل 30 درصد حقوق و دستمزد مشمول بيمه مي باشد. که 7 درصد آن بيمه تأمين اجتماعي سهم کارگر و 20 درصد بيمه اجتماعي سهم کارفرما و 3 درصد بيمه بيکاري سهم کارفرما است.  7 درصد سهم کارگر به عنوان يکي از کسور حقوق و دستمزد از حقوق و دستمزد ناخالص کارگر کسر مي گردد و 23 درصد ديگر فقط بر مبناي حقوق و دستمزد مشمول بيمه کارگر محاسبه مي گردد و به عنوان يکي از هزينه­هاي کارفرما شناسائي و در دفاتر ثبت مي گردد. </vt:lpstr>
      <vt:lpstr>وظایف شرکت ها در قبال سازمان تامین اجتماعی  هرشرکت تازه تاسیس باید نزد سازمان تامین اجتماعی تشکیل پرونده داده وکد کارگاه دریافت نماید تا بتواند براساس کد کارگاهی دریافتی،کارکانان خودرا نزد سازمان تامین اجتماعی ثبت نام وبیمه نماید برای این کار باید موارد زیر را انجام دهد 1)تشکیل پرونده بیمه ای واخذ شماره  کار گاه کارفرمایان باید ظرف مدت 15 روز از تاریخ تاسیس به منظور بیمه کردن کارکنان خود به نزدیکترین شعبه تامین اجتماعی واقع در محدوده عملکرد کارگاه مراجعه و با ارائه مدارک کد کارگاه دریافت نماید 2)نام نویسی کارکنان ودریافت شماره بیمه آنها اگر شخصی برای اولین بار قصد بیمه شدن را داشته باشد کارفرما باید با مراجعه به سازمان تامین اجتماعی  وپر نمودن فرم مخصوص نام نویسی وارائه مدارک خواسته شده به نام نویسی کارکنان بیمه نشده اقدام و شماره بیمه آنها را درج درلیست بیمه ارسالی خود درج کند 3)تهیه لیست بیمه حسابدارن برای اینکه بیمه کارکنان شرکت را به سازمان تامین اجتماعی پرداخت نمایند باید فهرستی از موارد مورد نیاز تهیه وبه همراه چک مربوطه به سازمان ارسال گردد 4)ارسال لیست بیمه کارفرما مکلف است هر ماه لیست کارگران مشمول قانون تامین اجتماعی که در استخدام یا دراختیار دارند حداکثر تا آخرین روز ماه بعد به سازمان تامین اجتماعی ارسال نماید لیست حقوق ودستمزد حسابداران شرکت در پایان هر ماه باید اقدام به تهیه لیست حقوق ودستمزد کارکنان نموده ومیزان بیمه قابل  پرداخت را محاسبه ومبلغ ان را به صورت چک صادر وبه همراه لیست به سازمان تامین اجتماعی شعبه مربوطه ارسال نمایند</vt:lpstr>
      <vt:lpstr>PowerPoint Presentation</vt:lpstr>
      <vt:lpstr>PowerPoint Presentation</vt:lpstr>
      <vt:lpstr> </vt:lpstr>
      <vt:lpstr> </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مسئلۀ حقوق و دستمزد کارگر ، همواره مورد بحث و بررسی و دقت نظر بوده است. زیرا این امر یکی از مهمترین موضوعات ومسائل جامعه بشري به شمار می آید. درحقیقت ، این مسئله جزء زیر ساختهاي نظام اجتماعی است. از این رو ، براي حل آن ، تئوري ها ، اصول و قواعد متعددي پدیدآمده ، و قوانین زیادي وضع شده است . دین اسلام به دلیل اینکه یک نظام وبرنامۀ الهی براي زندگی است ، اهمیت فراوانی براي تحقق عدالت اجتماعی در جامعه نشان می دهد و به اشکال مختلف موضوع احقاق حق کارگران را مورد تأکید قرار داده است. همچنین به موجب لوح‌های کشف شده در تخت جمشید ، ما امروز مي‌دانيم که سازندگان تخت جمشید را  بردگان تشکيل نمي‌دادند بلکه مردان و زنان آزاده‌اي بوده‌اند که به اندازه تخصص خود و کاري که انجام مي‌دادند دستمزد مي‌گرفتند. به آنان نه تنها دستمزدي شايسته که گاه پاداش و هديه نيز پرداخت شده است. در این میان ثبت حقوق و دستمزد کارگران به گونه ای دقیق و مناسب ، همواره از مهم ترین موضوعات مربوط به حقوق و دستمزد بوده است .  </vt:lpstr>
      <vt:lpstr> با توجه به اهمیت موضوع حقوق و دستمزد ، همواره محاسبات و صدوراسناد مربوط به این موضوع از مباحث مورد توجه حسابداران در شرکت های مختلف بوده است. تنظیم اسناد مربوط، به صورت صحیح و به موقع از اهمیت خاصی برخوردار است و شایسته است حسابداران در رابطه با این موضوع دقت نظر لازم را به کار گیرند.  </vt:lpstr>
      <vt:lpstr>یادآوری : طبق قوانین جاری سازمان تامین اجتماعی ، هر نفر حقوق بگیر باید به میزان 7% از حقوق خود را بابت استفاده از مزایای تامین اجتماعی و بازنشستگی بعنوان «حق بیمه»پرداخت  نماید .کارفرما موظف است در پایان هر ماه این مبلغ را به همراه 23% حق بیمه سهم خود (20% بیمه اجتماعی سهم کارفرما و 3% بیمه بیکاری سهم کارفرما) طبق لیست حقوق تنظیم شده برای کارگران ، به سازمان تامین اجتماعی پرداخت نماید.</vt:lpstr>
      <vt:lpstr> مثال: جمع حقوق ومزایای مشمول بیمه کارگران یک شرکت در فروردین ماه سال جاری معادل 300/000/000 ریال است . حق بیمه های مربوط به حقوق آنها به ترتیب زیر محاسبه می گردد :  حل :       مجموع کل حق بیمه                            90.000.000 = 9.000.000+60.000.000+21.000.000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حسابداری حقوق و دستمزد</dc:title>
  <dc:creator>USER</dc:creator>
  <cp:lastModifiedBy>Windows User</cp:lastModifiedBy>
  <cp:revision>445</cp:revision>
  <dcterms:created xsi:type="dcterms:W3CDTF">2017-07-25T04:35:58Z</dcterms:created>
  <dcterms:modified xsi:type="dcterms:W3CDTF">2020-03-16T10:34:27Z</dcterms:modified>
</cp:coreProperties>
</file>