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71" r:id="rId5"/>
    <p:sldId id="272" r:id="rId6"/>
    <p:sldId id="259" r:id="rId7"/>
    <p:sldId id="260" r:id="rId8"/>
    <p:sldId id="263" r:id="rId9"/>
    <p:sldId id="264" r:id="rId10"/>
    <p:sldId id="273" r:id="rId11"/>
    <p:sldId id="274" r:id="rId12"/>
    <p:sldId id="275" r:id="rId13"/>
    <p:sldId id="276" r:id="rId14"/>
    <p:sldId id="277" r:id="rId15"/>
    <p:sldId id="278" r:id="rId16"/>
    <p:sldId id="270"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3431EE-DFD2-4EB5-AA56-700477725B88}" type="datetimeFigureOut">
              <a:rPr lang="fa-IR" smtClean="0"/>
              <a:t>07/22/1441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431EE-DFD2-4EB5-AA56-700477725B88}" type="datetimeFigureOut">
              <a:rPr lang="fa-IR" smtClean="0"/>
              <a:t>07/22/1441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D3431EE-DFD2-4EB5-AA56-700477725B88}" type="datetimeFigureOut">
              <a:rPr lang="fa-IR" smtClean="0"/>
              <a:t>07/22/1441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ECAC8B-EDDB-4541-85F7-4CBEF16735AC}" type="slidenum">
              <a:rPr lang="fa-IR" smtClean="0"/>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431EE-DFD2-4EB5-AA56-700477725B88}" type="datetimeFigureOut">
              <a:rPr lang="fa-IR" smtClean="0"/>
              <a:t>07/22/1441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ECAC8B-EDDB-4541-85F7-4CBEF16735AC}" type="slidenum">
              <a:rPr lang="fa-IR" smtClean="0"/>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3431EE-DFD2-4EB5-AA56-700477725B88}" type="datetimeFigureOut">
              <a:rPr lang="fa-IR" smtClean="0"/>
              <a:t>07/22/1441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D3431EE-DFD2-4EB5-AA56-700477725B88}" type="datetimeFigureOut">
              <a:rPr lang="fa-IR" smtClean="0"/>
              <a:t>07/22/1441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ECAC8B-EDDB-4541-85F7-4CBEF16735AC}" type="slidenum">
              <a:rPr lang="fa-IR" smtClean="0"/>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3431EE-DFD2-4EB5-AA56-700477725B88}" type="datetimeFigureOut">
              <a:rPr lang="fa-IR" smtClean="0"/>
              <a:t>07/22/1441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3431EE-DFD2-4EB5-AA56-700477725B88}" type="datetimeFigureOut">
              <a:rPr lang="fa-IR" smtClean="0"/>
              <a:t>07/22/1441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D3431EE-DFD2-4EB5-AA56-700477725B88}" type="datetimeFigureOut">
              <a:rPr lang="fa-IR" smtClean="0"/>
              <a:t>07/22/1441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8ECAC8B-EDDB-4541-85F7-4CBEF16735AC}"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D3431EE-DFD2-4EB5-AA56-700477725B88}" type="datetimeFigureOut">
              <a:rPr lang="fa-IR" smtClean="0"/>
              <a:t>07/22/1441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ECAC8B-EDDB-4541-85F7-4CBEF16735AC}" type="slidenum">
              <a:rPr lang="fa-IR" smtClean="0"/>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431EE-DFD2-4EB5-AA56-700477725B88}" type="datetimeFigureOut">
              <a:rPr lang="fa-IR" smtClean="0"/>
              <a:t>07/22/1441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8ECAC8B-EDDB-4541-85F7-4CBEF16735AC}" type="slidenum">
              <a:rPr lang="fa-IR" smtClean="0"/>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D3431EE-DFD2-4EB5-AA56-700477725B88}" type="datetimeFigureOut">
              <a:rPr lang="fa-IR" smtClean="0"/>
              <a:t>07/22/1441</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8ECAC8B-EDDB-4541-85F7-4CBEF16735AC}" type="slidenum">
              <a:rPr lang="fa-IR" smtClean="0"/>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259632" y="2387848"/>
            <a:ext cx="6400800" cy="1473200"/>
          </a:xfrm>
        </p:spPr>
        <p:txBody>
          <a:bodyPr>
            <a:noAutofit/>
          </a:bodyPr>
          <a:lstStyle/>
          <a:p>
            <a:pPr marL="0" indent="0" algn="ctr" rtl="1">
              <a:buNone/>
            </a:pPr>
            <a:r>
              <a:rPr lang="fa-IR" sz="11500" dirty="0" smtClean="0">
                <a:solidFill>
                  <a:schemeClr val="tx1"/>
                </a:solidFill>
                <a:cs typeface="B Titr" pitchFamily="2" charset="-78"/>
              </a:rPr>
              <a:t>حسابرسی 1</a:t>
            </a:r>
            <a:endParaRPr lang="fa-IR" sz="11500" dirty="0">
              <a:solidFill>
                <a:schemeClr val="tx1"/>
              </a:solidFill>
              <a:cs typeface="B Titr" pitchFamily="2" charset="-78"/>
            </a:endParaRPr>
          </a:p>
        </p:txBody>
      </p:sp>
    </p:spTree>
    <p:extLst>
      <p:ext uri="{BB962C8B-B14F-4D97-AF65-F5344CB8AC3E}">
        <p14:creationId xmlns:p14="http://schemas.microsoft.com/office/powerpoint/2010/main" val="32477263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528" y="1777975"/>
            <a:ext cx="8568952" cy="4891385"/>
          </a:xfrm>
          <a:prstGeom prst="rect">
            <a:avLst/>
          </a:prstGeom>
        </p:spPr>
        <p:txBody>
          <a:bodyPr vert="horz" lIns="91440" tIns="45720" rIns="91440" bIns="45720" rtlCol="0">
            <a:normAutofit fontScale="92500" lnSpcReduction="1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None/>
            </a:pPr>
            <a:r>
              <a:rPr lang="fa-IR" sz="2300" dirty="0" smtClean="0">
                <a:solidFill>
                  <a:srgbClr val="C00000"/>
                </a:solidFill>
                <a:cs typeface="B Titr" pitchFamily="2" charset="-78"/>
              </a:rPr>
              <a:t>عنوان</a:t>
            </a:r>
            <a:r>
              <a:rPr lang="fa-IR" sz="2300" dirty="0">
                <a:solidFill>
                  <a:srgbClr val="C00000"/>
                </a:solidFill>
                <a:cs typeface="B Titr" pitchFamily="2" charset="-78"/>
              </a:rPr>
              <a:t>: </a:t>
            </a:r>
            <a:r>
              <a:rPr lang="fa-IR" sz="2300" dirty="0">
                <a:cs typeface="B Titr" pitchFamily="2" charset="-78"/>
              </a:rPr>
              <a:t>گزارش حسابرسی مستقل</a:t>
            </a:r>
            <a:endParaRPr lang="en-US" sz="2300" dirty="0">
              <a:cs typeface="B Titr" pitchFamily="2" charset="-78"/>
            </a:endParaRPr>
          </a:p>
          <a:p>
            <a:pPr marL="0" indent="0" algn="just" rtl="1">
              <a:lnSpc>
                <a:spcPct val="150000"/>
              </a:lnSpc>
              <a:buNone/>
            </a:pPr>
            <a:r>
              <a:rPr lang="fa-IR" sz="2300" dirty="0">
                <a:solidFill>
                  <a:srgbClr val="C00000"/>
                </a:solidFill>
                <a:cs typeface="B Titr" pitchFamily="2" charset="-78"/>
              </a:rPr>
              <a:t>مخاطبان: </a:t>
            </a:r>
            <a:r>
              <a:rPr lang="fa-IR" sz="2300" dirty="0">
                <a:cs typeface="B Titr" pitchFamily="2" charset="-78"/>
              </a:rPr>
              <a:t>به مجمع عمومی صاحبان سهام شرکت سینا</a:t>
            </a:r>
            <a:endParaRPr lang="en-US" sz="2300" dirty="0">
              <a:cs typeface="B Titr" pitchFamily="2" charset="-78"/>
            </a:endParaRPr>
          </a:p>
          <a:p>
            <a:pPr marL="0" indent="0" algn="just" rtl="1">
              <a:lnSpc>
                <a:spcPct val="150000"/>
              </a:lnSpc>
              <a:buNone/>
            </a:pPr>
            <a:r>
              <a:rPr lang="fa-IR" sz="2300" dirty="0">
                <a:solidFill>
                  <a:srgbClr val="C00000"/>
                </a:solidFill>
                <a:cs typeface="B Titr" pitchFamily="2" charset="-78"/>
              </a:rPr>
              <a:t>(بند مقدمه): </a:t>
            </a:r>
            <a:r>
              <a:rPr lang="fa-IR" sz="2300" dirty="0">
                <a:cs typeface="B Titr" pitchFamily="2" charset="-78"/>
              </a:rPr>
              <a:t>ترازنامه، صورت سود و زیان، صورت سود و زیان انباشته، صورت جریان وجوه نقد شرکت سینا در تاریخ </a:t>
            </a:r>
            <a:r>
              <a:rPr lang="fa-IR" sz="2300" dirty="0" smtClean="0">
                <a:cs typeface="B Titr" pitchFamily="2" charset="-78"/>
              </a:rPr>
              <a:t>92/12/29 </a:t>
            </a:r>
            <a:r>
              <a:rPr lang="fa-IR" sz="2300" dirty="0">
                <a:cs typeface="B Titr" pitchFamily="2" charset="-78"/>
              </a:rPr>
              <a:t>مورد رسیدگی این موسسه قرار گرفت. مسئولیت تهیه صورتهای مالی یا مدیریت صاحب کار و مسئولیت این موسسه اظهار نظر نسبت به صورت های مالی ذکر شده می باشد. (این موسسه منظور موسسه حسابرسی تابان است.)</a:t>
            </a:r>
            <a:endParaRPr lang="en-US" sz="2300" dirty="0">
              <a:cs typeface="B Titr" pitchFamily="2" charset="-78"/>
            </a:endParaRPr>
          </a:p>
          <a:p>
            <a:pPr marL="0" indent="0" algn="just" rtl="1">
              <a:lnSpc>
                <a:spcPct val="150000"/>
              </a:lnSpc>
              <a:buNone/>
            </a:pPr>
            <a:r>
              <a:rPr lang="fa-IR" sz="2300" dirty="0">
                <a:solidFill>
                  <a:srgbClr val="C00000"/>
                </a:solidFill>
                <a:cs typeface="B Titr" pitchFamily="2" charset="-78"/>
              </a:rPr>
              <a:t>(بند دامنه یا میانی یا بند حدود رسیدگی): </a:t>
            </a:r>
            <a:r>
              <a:rPr lang="fa-IR" sz="2300" dirty="0">
                <a:cs typeface="B Titr" pitchFamily="2" charset="-78"/>
              </a:rPr>
              <a:t>رسیدگی های مالی بر طبق استانداردهای پذیرفته شده حسابرسی بوده و شامل بررسی آزمایشی (نمونه ای) اسناد و مدارک و همچنین اعمال سایر روشهای حسابداری می باشد که به تشخیص این موسسه در شرایط موجود ضروری بوده است.</a:t>
            </a:r>
            <a:endParaRPr lang="en-US" sz="2300" dirty="0">
              <a:cs typeface="B Titr" pitchFamily="2" charset="-78"/>
            </a:endParaRPr>
          </a:p>
        </p:txBody>
      </p:sp>
      <p:sp>
        <p:nvSpPr>
          <p:cNvPr id="3" name="Title 1"/>
          <p:cNvSpPr txBox="1">
            <a:spLocks/>
          </p:cNvSpPr>
          <p:nvPr/>
        </p:nvSpPr>
        <p:spPr>
          <a:xfrm>
            <a:off x="467544" y="482344"/>
            <a:ext cx="8229600" cy="858424"/>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3600" dirty="0" smtClean="0">
                <a:solidFill>
                  <a:srgbClr val="C00000"/>
                </a:solidFill>
                <a:cs typeface="B Titr" pitchFamily="2" charset="-78"/>
              </a:rPr>
              <a:t>نمونه گزارش مقبول</a:t>
            </a:r>
            <a:endParaRPr lang="fa-IR" sz="3600" dirty="0">
              <a:solidFill>
                <a:srgbClr val="C00000"/>
              </a:solidFill>
              <a:cs typeface="B Titr" pitchFamily="2" charset="-78"/>
            </a:endParaRPr>
          </a:p>
        </p:txBody>
      </p:sp>
    </p:spTree>
    <p:extLst>
      <p:ext uri="{BB962C8B-B14F-4D97-AF65-F5344CB8AC3E}">
        <p14:creationId xmlns:p14="http://schemas.microsoft.com/office/powerpoint/2010/main" val="25506751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gtEl>
                                        <p:attrNameLst>
                                          <p:attrName>ppt_y</p:attrName>
                                        </p:attrNameLst>
                                      </p:cBhvr>
                                      <p:tavLst>
                                        <p:tav tm="0">
                                          <p:val>
                                            <p:strVal val="#ppt_y"/>
                                          </p:val>
                                        </p:tav>
                                        <p:tav tm="100000">
                                          <p:val>
                                            <p:strVal val="#ppt_y"/>
                                          </p:val>
                                        </p:tav>
                                      </p:tavLst>
                                    </p:anim>
                                    <p:anim calcmode="lin" valueType="num">
                                      <p:cBhvr>
                                        <p:cTn id="33"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3528" y="1700808"/>
            <a:ext cx="8568952" cy="4891385"/>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None/>
            </a:pPr>
            <a:r>
              <a:rPr lang="fa-IR" sz="2600" dirty="0">
                <a:solidFill>
                  <a:srgbClr val="C00000"/>
                </a:solidFill>
                <a:cs typeface="B Titr" pitchFamily="2" charset="-78"/>
              </a:rPr>
              <a:t>(بند ایراد): </a:t>
            </a:r>
            <a:r>
              <a:rPr lang="fa-IR" sz="2600" dirty="0">
                <a:cs typeface="B Titr" pitchFamily="2" charset="-78"/>
              </a:rPr>
              <a:t>ندارد</a:t>
            </a:r>
            <a:endParaRPr lang="en-US" sz="2600" dirty="0">
              <a:cs typeface="B Titr" pitchFamily="2" charset="-78"/>
            </a:endParaRPr>
          </a:p>
          <a:p>
            <a:pPr marL="0" indent="0" algn="just" rtl="1">
              <a:lnSpc>
                <a:spcPct val="150000"/>
              </a:lnSpc>
              <a:buNone/>
            </a:pPr>
            <a:r>
              <a:rPr lang="fa-IR" sz="2600" dirty="0">
                <a:solidFill>
                  <a:srgbClr val="C00000"/>
                </a:solidFill>
                <a:cs typeface="B Titr" pitchFamily="2" charset="-78"/>
              </a:rPr>
              <a:t>(بند اظهار نظر): </a:t>
            </a:r>
            <a:r>
              <a:rPr lang="fa-IR" sz="2600" dirty="0">
                <a:cs typeface="B Titr" pitchFamily="2" charset="-78"/>
              </a:rPr>
              <a:t>به نظر این موسسه صورتهای مالی ذکر شده وضعیت مالی شرکت سینا در تاریخ </a:t>
            </a:r>
            <a:r>
              <a:rPr lang="fa-IR" sz="2600" dirty="0" smtClean="0">
                <a:cs typeface="B Titr" pitchFamily="2" charset="-78"/>
              </a:rPr>
              <a:t>92/12/29 </a:t>
            </a:r>
            <a:r>
              <a:rPr lang="fa-IR" sz="2600" dirty="0">
                <a:cs typeface="B Titr" pitchFamily="2" charset="-78"/>
              </a:rPr>
              <a:t>و نتایج عملیات و تغییرات در وضعیت مالی آن را برای دوره مالی منتهی به تاریخ مذکور بر طبق اصول مورد قبول حسابداری که نسبت به سال قبل به طور یکنواخت اعمال شده به نحو مطلوب منعکس می نماید.</a:t>
            </a:r>
            <a:endParaRPr lang="en-US" sz="2600" dirty="0">
              <a:cs typeface="B Titr" pitchFamily="2" charset="-78"/>
            </a:endParaRPr>
          </a:p>
          <a:p>
            <a:pPr marL="0" indent="0" algn="just" rtl="1">
              <a:lnSpc>
                <a:spcPct val="150000"/>
              </a:lnSpc>
              <a:buNone/>
            </a:pPr>
            <a:r>
              <a:rPr lang="fa-IR" sz="2600" dirty="0">
                <a:cs typeface="B Titr" pitchFamily="2" charset="-78"/>
              </a:rPr>
              <a:t>تاریخ: </a:t>
            </a:r>
            <a:r>
              <a:rPr lang="fa-IR" sz="2600" dirty="0" smtClean="0">
                <a:cs typeface="B Titr" pitchFamily="2" charset="-78"/>
              </a:rPr>
              <a:t>93/4/21                                                         موسسه </a:t>
            </a:r>
            <a:r>
              <a:rPr lang="fa-IR" sz="2600" dirty="0">
                <a:cs typeface="B Titr" pitchFamily="2" charset="-78"/>
              </a:rPr>
              <a:t>حسابرسی تابان</a:t>
            </a:r>
            <a:endParaRPr lang="en-US" sz="2600" dirty="0">
              <a:cs typeface="B Titr" pitchFamily="2" charset="-78"/>
            </a:endParaRPr>
          </a:p>
        </p:txBody>
      </p:sp>
    </p:spTree>
    <p:extLst>
      <p:ext uri="{BB962C8B-B14F-4D97-AF65-F5344CB8AC3E}">
        <p14:creationId xmlns:p14="http://schemas.microsoft.com/office/powerpoint/2010/main" val="177099784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79512" y="1268760"/>
            <a:ext cx="8712968" cy="4891385"/>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None/>
            </a:pPr>
            <a:r>
              <a:rPr lang="fa-IR" sz="2000" dirty="0" smtClean="0">
                <a:solidFill>
                  <a:srgbClr val="C00000"/>
                </a:solidFill>
                <a:cs typeface="B Titr" pitchFamily="2" charset="-78"/>
              </a:rPr>
              <a:t>                                                               گزارش </a:t>
            </a:r>
            <a:r>
              <a:rPr lang="fa-IR" sz="2000" dirty="0">
                <a:solidFill>
                  <a:srgbClr val="C00000"/>
                </a:solidFill>
                <a:cs typeface="B Titr" pitchFamily="2" charset="-78"/>
              </a:rPr>
              <a:t>حسابرسی مستقل</a:t>
            </a:r>
            <a:endParaRPr lang="en-US" sz="2000" dirty="0">
              <a:solidFill>
                <a:srgbClr val="C00000"/>
              </a:solidFill>
              <a:cs typeface="B Titr" pitchFamily="2" charset="-78"/>
            </a:endParaRPr>
          </a:p>
          <a:p>
            <a:pPr marL="0" indent="0" algn="just" rtl="1">
              <a:lnSpc>
                <a:spcPct val="150000"/>
              </a:lnSpc>
              <a:buNone/>
            </a:pPr>
            <a:r>
              <a:rPr lang="fa-IR" sz="2000" dirty="0">
                <a:cs typeface="B Titr" pitchFamily="2" charset="-78"/>
              </a:rPr>
              <a:t>به هیئت مدیره شرکت سینا</a:t>
            </a:r>
            <a:endParaRPr lang="en-US" sz="2000" dirty="0">
              <a:cs typeface="B Titr" pitchFamily="2" charset="-78"/>
            </a:endParaRPr>
          </a:p>
          <a:p>
            <a:pPr marL="0" indent="0" algn="just" rtl="1">
              <a:lnSpc>
                <a:spcPct val="150000"/>
              </a:lnSpc>
              <a:buNone/>
            </a:pPr>
            <a:r>
              <a:rPr lang="fa-IR" sz="2000" dirty="0">
                <a:cs typeface="B Titr" pitchFamily="2" charset="-78"/>
              </a:rPr>
              <a:t>بند مقدمه مانند گزارش مقبول</a:t>
            </a:r>
            <a:endParaRPr lang="en-US" sz="2000" dirty="0">
              <a:cs typeface="B Titr" pitchFamily="2" charset="-78"/>
            </a:endParaRPr>
          </a:p>
          <a:p>
            <a:pPr marL="0" indent="0" algn="just" rtl="1">
              <a:lnSpc>
                <a:spcPct val="150000"/>
              </a:lnSpc>
              <a:buNone/>
            </a:pPr>
            <a:r>
              <a:rPr lang="fa-IR" sz="2000" dirty="0">
                <a:cs typeface="B Titr" pitchFamily="2" charset="-78"/>
              </a:rPr>
              <a:t>بند حدود رسیدگی مانند گزارش مقبول</a:t>
            </a:r>
            <a:endParaRPr lang="en-US" sz="2000" dirty="0">
              <a:cs typeface="B Titr" pitchFamily="2" charset="-78"/>
            </a:endParaRPr>
          </a:p>
          <a:p>
            <a:pPr marL="0" indent="0" algn="just" rtl="1">
              <a:lnSpc>
                <a:spcPct val="150000"/>
              </a:lnSpc>
              <a:buNone/>
            </a:pPr>
            <a:r>
              <a:rPr lang="fa-IR" sz="2000" dirty="0">
                <a:cs typeface="B Titr" pitchFamily="2" charset="-78"/>
              </a:rPr>
              <a:t>بند ایراد یا بند توضیحی: برای بانکهایی که اسناد دریافتی شرکت نزد آنها تودیع شده تایید ارسال گردیده ولی تا تاریخ تهیه این گزارش پاسخی دریافت نشده است.</a:t>
            </a:r>
            <a:endParaRPr lang="en-US" sz="2000" dirty="0">
              <a:cs typeface="B Titr" pitchFamily="2" charset="-78"/>
            </a:endParaRPr>
          </a:p>
          <a:p>
            <a:pPr marL="0" indent="0" algn="just" rtl="1">
              <a:lnSpc>
                <a:spcPct val="150000"/>
              </a:lnSpc>
              <a:buNone/>
            </a:pPr>
            <a:r>
              <a:rPr lang="fa-IR" sz="2000" dirty="0">
                <a:cs typeface="B Titr" pitchFamily="2" charset="-78"/>
              </a:rPr>
              <a:t>بند اظهار نظر: به نظر این موسسه به استثنای موضوع مندرج در بند بالا، صورتهای مالی مذکور وضعیت مالی شرکت سینا در تاریخ </a:t>
            </a:r>
            <a:r>
              <a:rPr lang="fa-IR" sz="2000" dirty="0" smtClean="0">
                <a:cs typeface="B Titr" pitchFamily="2" charset="-78"/>
              </a:rPr>
              <a:t>90/12/29 </a:t>
            </a:r>
            <a:r>
              <a:rPr lang="fa-IR" sz="2000" dirty="0">
                <a:cs typeface="B Titr" pitchFamily="2" charset="-78"/>
              </a:rPr>
              <a:t>و نتایج عملیات و تغییرات در وضعیت مالی آن را برای دوره مالی منتهی به تاریخ مذکور طبق اصول مورد قبول حسابداری که نسبت به سال قبل به طور یکنواخت اعمال شده به نحو مطلوب منعکس می نماید.</a:t>
            </a:r>
            <a:endParaRPr lang="en-US" sz="2000" dirty="0">
              <a:cs typeface="B Titr" pitchFamily="2" charset="-78"/>
            </a:endParaRPr>
          </a:p>
          <a:p>
            <a:pPr marL="0" indent="0" algn="just" rtl="1">
              <a:lnSpc>
                <a:spcPct val="150000"/>
              </a:lnSpc>
              <a:buNone/>
            </a:pPr>
            <a:r>
              <a:rPr lang="fa-IR" sz="2000" dirty="0">
                <a:cs typeface="B Titr" pitchFamily="2" charset="-78"/>
              </a:rPr>
              <a:t>تاریخ: </a:t>
            </a:r>
            <a:r>
              <a:rPr lang="fa-IR" sz="2000" dirty="0" smtClean="0">
                <a:cs typeface="B Titr" pitchFamily="2" charset="-78"/>
              </a:rPr>
              <a:t>91/4/31                                                                                                     موسسه </a:t>
            </a:r>
            <a:r>
              <a:rPr lang="fa-IR" sz="2000" dirty="0">
                <a:cs typeface="B Titr" pitchFamily="2" charset="-78"/>
              </a:rPr>
              <a:t>حسابرسی تابان</a:t>
            </a:r>
            <a:endParaRPr lang="en-US" sz="2000" dirty="0">
              <a:cs typeface="B Titr" pitchFamily="2" charset="-78"/>
            </a:endParaRPr>
          </a:p>
        </p:txBody>
      </p:sp>
      <p:sp>
        <p:nvSpPr>
          <p:cNvPr id="3" name="Title 1"/>
          <p:cNvSpPr txBox="1">
            <a:spLocks/>
          </p:cNvSpPr>
          <p:nvPr/>
        </p:nvSpPr>
        <p:spPr>
          <a:xfrm>
            <a:off x="467544" y="482344"/>
            <a:ext cx="8229600" cy="858424"/>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3600" dirty="0" smtClean="0">
                <a:solidFill>
                  <a:srgbClr val="C00000"/>
                </a:solidFill>
                <a:cs typeface="B Titr" pitchFamily="2" charset="-78"/>
              </a:rPr>
              <a:t>نمونه گزارش مشروط</a:t>
            </a:r>
            <a:endParaRPr lang="fa-IR" sz="3600" dirty="0">
              <a:solidFill>
                <a:srgbClr val="C00000"/>
              </a:solidFill>
              <a:cs typeface="B Titr" pitchFamily="2" charset="-78"/>
            </a:endParaRPr>
          </a:p>
        </p:txBody>
      </p:sp>
    </p:spTree>
    <p:extLst>
      <p:ext uri="{BB962C8B-B14F-4D97-AF65-F5344CB8AC3E}">
        <p14:creationId xmlns:p14="http://schemas.microsoft.com/office/powerpoint/2010/main" val="25406753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p:cTn id="4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1" presetClass="entr" presetSubtype="0" fill="hold" grpId="0" nodeType="clickEffect">
                                  <p:stCondLst>
                                    <p:cond delay="0"/>
                                  </p:stCondLst>
                                  <p:iterate type="lt">
                                    <p:tmPct val="10000"/>
                                  </p:iterate>
                                  <p:childTnLst>
                                    <p:set>
                                      <p:cBhvr>
                                        <p:cTn id="48" dur="1" fill="hold">
                                          <p:stCondLst>
                                            <p:cond delay="0"/>
                                          </p:stCondLst>
                                        </p:cTn>
                                        <p:tgtEl>
                                          <p:spTgt spid="3"/>
                                        </p:tgtEl>
                                        <p:attrNameLst>
                                          <p:attrName>style.visibility</p:attrName>
                                        </p:attrNameLst>
                                      </p:cBhvr>
                                      <p:to>
                                        <p:strVal val="visible"/>
                                      </p:to>
                                    </p:set>
                                    <p:anim calcmode="lin" valueType="num">
                                      <p:cBhvr>
                                        <p:cTn id="49"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3"/>
                                        </p:tgtEl>
                                        <p:attrNameLst>
                                          <p:attrName>ppt_y</p:attrName>
                                        </p:attrNameLst>
                                      </p:cBhvr>
                                      <p:tavLst>
                                        <p:tav tm="0">
                                          <p:val>
                                            <p:strVal val="#ppt_y"/>
                                          </p:val>
                                        </p:tav>
                                        <p:tav tm="100000">
                                          <p:val>
                                            <p:strVal val="#ppt_y"/>
                                          </p:val>
                                        </p:tav>
                                      </p:tavLst>
                                    </p:anim>
                                    <p:anim calcmode="lin" valueType="num">
                                      <p:cBhvr>
                                        <p:cTn id="51"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67544" y="482344"/>
            <a:ext cx="8229600" cy="858424"/>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3600" dirty="0" smtClean="0">
                <a:solidFill>
                  <a:srgbClr val="C00000"/>
                </a:solidFill>
                <a:cs typeface="B Titr" pitchFamily="2" charset="-78"/>
              </a:rPr>
              <a:t>نمونه گزارش مردود</a:t>
            </a:r>
            <a:endParaRPr lang="fa-IR" sz="3600" dirty="0">
              <a:solidFill>
                <a:srgbClr val="C00000"/>
              </a:solidFill>
              <a:cs typeface="B Titr" pitchFamily="2" charset="-78"/>
            </a:endParaRPr>
          </a:p>
        </p:txBody>
      </p:sp>
      <p:sp>
        <p:nvSpPr>
          <p:cNvPr id="3" name="Rectangle 2"/>
          <p:cNvSpPr/>
          <p:nvPr/>
        </p:nvSpPr>
        <p:spPr>
          <a:xfrm>
            <a:off x="179512" y="1386056"/>
            <a:ext cx="8784976" cy="5355312"/>
          </a:xfrm>
          <a:prstGeom prst="rect">
            <a:avLst/>
          </a:prstGeom>
        </p:spPr>
        <p:txBody>
          <a:bodyPr wrap="square">
            <a:spAutoFit/>
          </a:bodyPr>
          <a:lstStyle/>
          <a:p>
            <a:pPr algn="just">
              <a:lnSpc>
                <a:spcPct val="150000"/>
              </a:lnSpc>
            </a:pPr>
            <a:r>
              <a:rPr lang="fa-IR" sz="1900" dirty="0" smtClean="0">
                <a:solidFill>
                  <a:srgbClr val="C00000"/>
                </a:solidFill>
                <a:cs typeface="B Titr" pitchFamily="2" charset="-78"/>
              </a:rPr>
              <a:t>                                                                   گزارش </a:t>
            </a:r>
            <a:r>
              <a:rPr lang="fa-IR" sz="1900" dirty="0">
                <a:solidFill>
                  <a:srgbClr val="C00000"/>
                </a:solidFill>
                <a:cs typeface="B Titr" pitchFamily="2" charset="-78"/>
              </a:rPr>
              <a:t>حسابرسی مستقل</a:t>
            </a:r>
            <a:endParaRPr lang="en-US" sz="1900" dirty="0">
              <a:solidFill>
                <a:srgbClr val="C00000"/>
              </a:solidFill>
              <a:cs typeface="B Titr" pitchFamily="2" charset="-78"/>
            </a:endParaRPr>
          </a:p>
          <a:p>
            <a:pPr algn="just">
              <a:lnSpc>
                <a:spcPct val="150000"/>
              </a:lnSpc>
            </a:pPr>
            <a:r>
              <a:rPr lang="fa-IR" sz="1900" dirty="0">
                <a:cs typeface="B Titr" pitchFamily="2" charset="-78"/>
              </a:rPr>
              <a:t>به سهامداران شرکت سارا لعاب</a:t>
            </a:r>
            <a:endParaRPr lang="en-US" sz="1900" dirty="0">
              <a:cs typeface="B Titr" pitchFamily="2" charset="-78"/>
            </a:endParaRPr>
          </a:p>
          <a:p>
            <a:pPr algn="just">
              <a:lnSpc>
                <a:spcPct val="150000"/>
              </a:lnSpc>
            </a:pPr>
            <a:r>
              <a:rPr lang="fa-IR" sz="1900" dirty="0">
                <a:cs typeface="B Titr" pitchFamily="2" charset="-78"/>
              </a:rPr>
              <a:t>بند مقدمه مانند گزارش مقبول</a:t>
            </a:r>
            <a:endParaRPr lang="en-US" sz="1900" dirty="0">
              <a:cs typeface="B Titr" pitchFamily="2" charset="-78"/>
            </a:endParaRPr>
          </a:p>
          <a:p>
            <a:pPr algn="just">
              <a:lnSpc>
                <a:spcPct val="150000"/>
              </a:lnSpc>
            </a:pPr>
            <a:r>
              <a:rPr lang="fa-IR" sz="1900" dirty="0">
                <a:cs typeface="B Titr" pitchFamily="2" charset="-78"/>
              </a:rPr>
              <a:t>بند دامنه یا حدود رسیدگی: مانند گزارش مقبول</a:t>
            </a:r>
            <a:endParaRPr lang="en-US" sz="1900" dirty="0">
              <a:cs typeface="B Titr" pitchFamily="2" charset="-78"/>
            </a:endParaRPr>
          </a:p>
          <a:p>
            <a:pPr algn="just">
              <a:lnSpc>
                <a:spcPct val="150000"/>
              </a:lnSpc>
            </a:pPr>
            <a:r>
              <a:rPr lang="fa-IR" sz="1900" dirty="0">
                <a:cs typeface="B Titr" pitchFamily="2" charset="-78"/>
              </a:rPr>
              <a:t>بند ایراد (توضیحی): همانطور که در یادداشت شماره 5 توضیح داده شده کنترل فروش کالا به علت مغایرت قیمت کالاها با لیست قیمت ها و عدم ارائه صورت گردش کالا و گزارش تولید و همچنین عدم وجود شرایط مدون جهت تخفیفات اعطایی امکان پذیر نبوده است.</a:t>
            </a:r>
            <a:endParaRPr lang="en-US" sz="1900" dirty="0">
              <a:cs typeface="B Titr" pitchFamily="2" charset="-78"/>
            </a:endParaRPr>
          </a:p>
          <a:p>
            <a:pPr algn="just">
              <a:lnSpc>
                <a:spcPct val="150000"/>
              </a:lnSpc>
            </a:pPr>
            <a:r>
              <a:rPr lang="fa-IR" sz="1900" dirty="0">
                <a:cs typeface="B Titr" pitchFamily="2" charset="-78"/>
              </a:rPr>
              <a:t>موضوع مطرح شده در به علت تاثیر بند اظهار نظر: به نظر این موسس صورتهای مالی فوق الذکر، پاراگراف بالا وضعیت مالی شرکت سارا لعاب در تاریخ </a:t>
            </a:r>
            <a:r>
              <a:rPr lang="fa-IR" sz="1900" dirty="0" smtClean="0">
                <a:cs typeface="B Titr" pitchFamily="2" charset="-78"/>
              </a:rPr>
              <a:t>93/12/29 </a:t>
            </a:r>
            <a:r>
              <a:rPr lang="fa-IR" sz="1900" dirty="0">
                <a:cs typeface="B Titr" pitchFamily="2" charset="-78"/>
              </a:rPr>
              <a:t>و نتایج عملیات و تغییرات در وضعیت مالی آن را برای دوره مالی منتهی به تاریخ مذکور طبق اصول مورد قبول حسابداری، به نحو مطلوب منعکس نمی نماید.</a:t>
            </a:r>
            <a:endParaRPr lang="en-US" sz="1900" dirty="0">
              <a:cs typeface="B Titr" pitchFamily="2" charset="-78"/>
            </a:endParaRPr>
          </a:p>
          <a:p>
            <a:pPr algn="just">
              <a:lnSpc>
                <a:spcPct val="150000"/>
              </a:lnSpc>
            </a:pPr>
            <a:r>
              <a:rPr lang="fa-IR" sz="1900" dirty="0">
                <a:cs typeface="B Titr" pitchFamily="2" charset="-78"/>
              </a:rPr>
              <a:t>تاریخ: </a:t>
            </a:r>
            <a:r>
              <a:rPr lang="fa-IR" sz="1900" dirty="0" smtClean="0">
                <a:cs typeface="B Titr" pitchFamily="2" charset="-78"/>
              </a:rPr>
              <a:t>94/4/31                                                                                                            موسسه </a:t>
            </a:r>
            <a:r>
              <a:rPr lang="fa-IR" sz="1900" dirty="0">
                <a:cs typeface="B Titr" pitchFamily="2" charset="-78"/>
              </a:rPr>
              <a:t>حسابرسی نوید</a:t>
            </a:r>
            <a:endParaRPr lang="en-US" sz="1900" dirty="0">
              <a:cs typeface="B Titr" pitchFamily="2" charset="-78"/>
            </a:endParaRPr>
          </a:p>
        </p:txBody>
      </p:sp>
    </p:spTree>
    <p:extLst>
      <p:ext uri="{BB962C8B-B14F-4D97-AF65-F5344CB8AC3E}">
        <p14:creationId xmlns:p14="http://schemas.microsoft.com/office/powerpoint/2010/main" val="8409126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90872" y="404664"/>
            <a:ext cx="8229600" cy="858424"/>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3600" dirty="0" smtClean="0">
                <a:solidFill>
                  <a:srgbClr val="C00000"/>
                </a:solidFill>
                <a:cs typeface="B Titr" pitchFamily="2" charset="-78"/>
              </a:rPr>
              <a:t>نمونه گزارش عدم اظهارنظر</a:t>
            </a:r>
            <a:endParaRPr lang="fa-IR" sz="3600" dirty="0">
              <a:solidFill>
                <a:srgbClr val="C00000"/>
              </a:solidFill>
              <a:cs typeface="B Titr" pitchFamily="2" charset="-78"/>
            </a:endParaRPr>
          </a:p>
        </p:txBody>
      </p:sp>
      <p:sp>
        <p:nvSpPr>
          <p:cNvPr id="3" name="Rectangle 2"/>
          <p:cNvSpPr/>
          <p:nvPr/>
        </p:nvSpPr>
        <p:spPr>
          <a:xfrm>
            <a:off x="179512" y="1498714"/>
            <a:ext cx="8784976" cy="5170646"/>
          </a:xfrm>
          <a:prstGeom prst="rect">
            <a:avLst/>
          </a:prstGeom>
        </p:spPr>
        <p:txBody>
          <a:bodyPr wrap="square">
            <a:spAutoFit/>
          </a:bodyPr>
          <a:lstStyle/>
          <a:p>
            <a:pPr algn="just">
              <a:lnSpc>
                <a:spcPct val="150000"/>
              </a:lnSpc>
            </a:pPr>
            <a:r>
              <a:rPr lang="fa-IR" sz="2000" dirty="0" smtClean="0">
                <a:cs typeface="B Titr" pitchFamily="2" charset="-78"/>
              </a:rPr>
              <a:t>                                                                </a:t>
            </a:r>
            <a:r>
              <a:rPr lang="fa-IR" sz="2000" dirty="0" smtClean="0">
                <a:solidFill>
                  <a:srgbClr val="C00000"/>
                </a:solidFill>
                <a:cs typeface="B Titr" pitchFamily="2" charset="-78"/>
              </a:rPr>
              <a:t>گزارش </a:t>
            </a:r>
            <a:r>
              <a:rPr lang="fa-IR" sz="2000" dirty="0">
                <a:solidFill>
                  <a:srgbClr val="C00000"/>
                </a:solidFill>
                <a:cs typeface="B Titr" pitchFamily="2" charset="-78"/>
              </a:rPr>
              <a:t>حسابرس مستقل</a:t>
            </a:r>
            <a:endParaRPr lang="en-US" sz="2000" dirty="0">
              <a:solidFill>
                <a:srgbClr val="C00000"/>
              </a:solidFill>
              <a:cs typeface="B Titr" pitchFamily="2" charset="-78"/>
            </a:endParaRPr>
          </a:p>
          <a:p>
            <a:pPr algn="just">
              <a:lnSpc>
                <a:spcPct val="150000"/>
              </a:lnSpc>
            </a:pPr>
            <a:r>
              <a:rPr lang="fa-IR" sz="2000" dirty="0">
                <a:cs typeface="B Titr" pitchFamily="2" charset="-78"/>
              </a:rPr>
              <a:t>به سهامداران شرکت فولاد نور</a:t>
            </a:r>
            <a:endParaRPr lang="en-US" sz="2000" dirty="0">
              <a:cs typeface="B Titr" pitchFamily="2" charset="-78"/>
            </a:endParaRPr>
          </a:p>
          <a:p>
            <a:pPr algn="just">
              <a:lnSpc>
                <a:spcPct val="150000"/>
              </a:lnSpc>
            </a:pPr>
            <a:r>
              <a:rPr lang="fa-IR" sz="2000" dirty="0">
                <a:cs typeface="B Titr" pitchFamily="2" charset="-78"/>
              </a:rPr>
              <a:t>بند مقدمه مانند گزارش مقبول</a:t>
            </a:r>
            <a:endParaRPr lang="en-US" sz="2000" dirty="0">
              <a:cs typeface="B Titr" pitchFamily="2" charset="-78"/>
            </a:endParaRPr>
          </a:p>
          <a:p>
            <a:pPr algn="just">
              <a:lnSpc>
                <a:spcPct val="150000"/>
              </a:lnSpc>
            </a:pPr>
            <a:r>
              <a:rPr lang="fa-IR" sz="2000" dirty="0">
                <a:cs typeface="B Titr" pitchFamily="2" charset="-78"/>
              </a:rPr>
              <a:t>بند دامنه یا حدود رسیدگی: مانند گزارش مقبول</a:t>
            </a:r>
            <a:endParaRPr lang="en-US" sz="2000" dirty="0">
              <a:cs typeface="B Titr" pitchFamily="2" charset="-78"/>
            </a:endParaRPr>
          </a:p>
          <a:p>
            <a:pPr algn="just">
              <a:lnSpc>
                <a:spcPct val="150000"/>
              </a:lnSpc>
            </a:pPr>
            <a:r>
              <a:rPr lang="fa-IR" sz="2000" dirty="0">
                <a:cs typeface="B Titr" pitchFamily="2" charset="-78"/>
              </a:rPr>
              <a:t>بند توضیحی یا بند ایراد: این موسسه در رابط با رسیدگی به ترازنامه مورخ </a:t>
            </a:r>
            <a:r>
              <a:rPr lang="fa-IR" sz="2000" dirty="0" smtClean="0">
                <a:cs typeface="B Titr" pitchFamily="2" charset="-78"/>
              </a:rPr>
              <a:t>89/12/29 </a:t>
            </a:r>
            <a:r>
              <a:rPr lang="fa-IR" sz="2000" dirty="0">
                <a:cs typeface="B Titr" pitchFamily="2" charset="-78"/>
              </a:rPr>
              <a:t>شرکت فولاد نور، صورت حساب سود و زیان، صورت سود و زیان انباشته و صورت تغییرات در وضعیت مالی بوده است. فاقد استقلال سال مالی منتهی به تاریخ مذکور</a:t>
            </a:r>
            <a:endParaRPr lang="en-US" sz="2000" dirty="0">
              <a:cs typeface="B Titr" pitchFamily="2" charset="-78"/>
            </a:endParaRPr>
          </a:p>
          <a:p>
            <a:pPr algn="just">
              <a:lnSpc>
                <a:spcPct val="150000"/>
              </a:lnSpc>
            </a:pPr>
            <a:r>
              <a:rPr lang="fa-IR" sz="2000" dirty="0">
                <a:cs typeface="B Titr" pitchFamily="2" charset="-78"/>
              </a:rPr>
              <a:t>بند اظهار نظر: لذا صورتهای مالی مذکور به علت عدم استقلال (یا به دلیل آثار احتمالی مندرج در بالا) مورد رسیدگی این موسسه قرار نگرفته، بنابراین نسبت به صورتهای مالی مذکور اظهار نظری ارائه نمی نماید.</a:t>
            </a:r>
            <a:endParaRPr lang="en-US" sz="2000" dirty="0">
              <a:cs typeface="B Titr" pitchFamily="2" charset="-78"/>
            </a:endParaRPr>
          </a:p>
          <a:p>
            <a:pPr algn="just">
              <a:lnSpc>
                <a:spcPct val="150000"/>
              </a:lnSpc>
            </a:pPr>
            <a:r>
              <a:rPr lang="fa-IR" sz="2000" dirty="0">
                <a:cs typeface="B Titr" pitchFamily="2" charset="-78"/>
              </a:rPr>
              <a:t>تاریخ: </a:t>
            </a:r>
            <a:r>
              <a:rPr lang="fa-IR" sz="2000" dirty="0" smtClean="0">
                <a:cs typeface="B Titr" pitchFamily="2" charset="-78"/>
              </a:rPr>
              <a:t>90/4/31                                                                                                         موسسه </a:t>
            </a:r>
            <a:r>
              <a:rPr lang="fa-IR" sz="2000" dirty="0">
                <a:cs typeface="B Titr" pitchFamily="2" charset="-78"/>
              </a:rPr>
              <a:t>حسابرسی افق</a:t>
            </a:r>
            <a:endParaRPr lang="en-US" sz="2000" dirty="0">
              <a:cs typeface="B Titr" pitchFamily="2" charset="-78"/>
            </a:endParaRPr>
          </a:p>
        </p:txBody>
      </p:sp>
    </p:spTree>
    <p:extLst>
      <p:ext uri="{BB962C8B-B14F-4D97-AF65-F5344CB8AC3E}">
        <p14:creationId xmlns:p14="http://schemas.microsoft.com/office/powerpoint/2010/main" val="35139640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90872" y="404664"/>
            <a:ext cx="8229600" cy="858424"/>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fa-IR" sz="3600" dirty="0" smtClean="0">
                <a:solidFill>
                  <a:srgbClr val="C00000"/>
                </a:solidFill>
                <a:cs typeface="B Titr" pitchFamily="2" charset="-78"/>
              </a:rPr>
              <a:t>نمونه سئوالات</a:t>
            </a:r>
            <a:endParaRPr lang="fa-IR" sz="3600" dirty="0">
              <a:solidFill>
                <a:srgbClr val="C00000"/>
              </a:solidFill>
              <a:cs typeface="B Titr" pitchFamily="2" charset="-78"/>
            </a:endParaRPr>
          </a:p>
        </p:txBody>
      </p:sp>
      <p:sp>
        <p:nvSpPr>
          <p:cNvPr id="3" name="Rectangle 2"/>
          <p:cNvSpPr/>
          <p:nvPr/>
        </p:nvSpPr>
        <p:spPr>
          <a:xfrm>
            <a:off x="323528" y="1556792"/>
            <a:ext cx="8496944" cy="5016758"/>
          </a:xfrm>
          <a:prstGeom prst="rect">
            <a:avLst/>
          </a:prstGeom>
        </p:spPr>
        <p:txBody>
          <a:bodyPr wrap="square">
            <a:spAutoFit/>
          </a:bodyPr>
          <a:lstStyle/>
          <a:p>
            <a:pPr algn="just">
              <a:lnSpc>
                <a:spcPct val="200000"/>
              </a:lnSpc>
            </a:pPr>
            <a:r>
              <a:rPr lang="fa-IR" sz="2000" dirty="0">
                <a:cs typeface="B Titr" pitchFamily="2" charset="-78"/>
              </a:rPr>
              <a:t>1- مراحل حسابرسی به چند دسته تقسیم می شود؟</a:t>
            </a:r>
            <a:endParaRPr lang="en-US" sz="2000" dirty="0">
              <a:cs typeface="B Titr" pitchFamily="2" charset="-78"/>
            </a:endParaRPr>
          </a:p>
          <a:p>
            <a:pPr algn="just">
              <a:lnSpc>
                <a:spcPct val="200000"/>
              </a:lnSpc>
            </a:pPr>
            <a:r>
              <a:rPr lang="fa-IR" sz="2000" dirty="0">
                <a:cs typeface="B Titr" pitchFamily="2" charset="-78"/>
              </a:rPr>
              <a:t>2- حسابرس باید به چه روش هایی اظهار نظر کند؟ هر کدام را توضیح دهید.</a:t>
            </a:r>
            <a:endParaRPr lang="en-US" sz="2000" dirty="0">
              <a:cs typeface="B Titr" pitchFamily="2" charset="-78"/>
            </a:endParaRPr>
          </a:p>
          <a:p>
            <a:pPr algn="just">
              <a:lnSpc>
                <a:spcPct val="200000"/>
              </a:lnSpc>
            </a:pPr>
            <a:r>
              <a:rPr lang="fa-IR" sz="2000" dirty="0">
                <a:cs typeface="B Titr" pitchFamily="2" charset="-78"/>
              </a:rPr>
              <a:t>3- ایرادی که موجب ارائه انواع گزارش توسط حسابرسان می شود چیست؟ هر کدام را توضیح دهید.</a:t>
            </a:r>
            <a:endParaRPr lang="en-US" sz="2000" dirty="0">
              <a:cs typeface="B Titr" pitchFamily="2" charset="-78"/>
            </a:endParaRPr>
          </a:p>
          <a:p>
            <a:pPr algn="just">
              <a:lnSpc>
                <a:spcPct val="200000"/>
              </a:lnSpc>
            </a:pPr>
            <a:r>
              <a:rPr lang="fa-IR" sz="2000" dirty="0">
                <a:cs typeface="B Titr" pitchFamily="2" charset="-78"/>
              </a:rPr>
              <a:t>4- ارکان گزارش حسابرسی چیست؟ دو مورد را به دلخواه توضیح دهید.</a:t>
            </a:r>
            <a:endParaRPr lang="en-US" sz="2000" dirty="0">
              <a:cs typeface="B Titr" pitchFamily="2" charset="-78"/>
            </a:endParaRPr>
          </a:p>
          <a:p>
            <a:pPr algn="just">
              <a:lnSpc>
                <a:spcPct val="200000"/>
              </a:lnSpc>
            </a:pPr>
            <a:r>
              <a:rPr lang="fa-IR" sz="2000" dirty="0">
                <a:cs typeface="B Titr" pitchFamily="2" charset="-78"/>
              </a:rPr>
              <a:t>5- بند مقدمه حاوی سه نکته است. یک مورد را به دلخواه توضیح دهید؟</a:t>
            </a:r>
            <a:endParaRPr lang="en-US" sz="2000" dirty="0">
              <a:cs typeface="B Titr" pitchFamily="2" charset="-78"/>
            </a:endParaRPr>
          </a:p>
          <a:p>
            <a:pPr algn="just">
              <a:lnSpc>
                <a:spcPct val="200000"/>
              </a:lnSpc>
            </a:pPr>
            <a:r>
              <a:rPr lang="fa-IR" sz="2000" dirty="0">
                <a:cs typeface="B Titr" pitchFamily="2" charset="-78"/>
              </a:rPr>
              <a:t>6- یک نمونه گزارش مشروط بنویسید؟</a:t>
            </a:r>
            <a:endParaRPr lang="en-US" sz="2000" dirty="0">
              <a:cs typeface="B Titr" pitchFamily="2" charset="-78"/>
            </a:endParaRPr>
          </a:p>
          <a:p>
            <a:pPr algn="just">
              <a:lnSpc>
                <a:spcPct val="200000"/>
              </a:lnSpc>
            </a:pPr>
            <a:r>
              <a:rPr lang="fa-IR" sz="2000" dirty="0">
                <a:cs typeface="B Titr" pitchFamily="2" charset="-78"/>
              </a:rPr>
              <a:t>7- گزارش مردود بنویسید؟</a:t>
            </a:r>
            <a:endParaRPr lang="en-US" sz="2000" dirty="0">
              <a:cs typeface="B Titr" pitchFamily="2" charset="-78"/>
            </a:endParaRPr>
          </a:p>
        </p:txBody>
      </p:sp>
    </p:spTree>
    <p:extLst>
      <p:ext uri="{BB962C8B-B14F-4D97-AF65-F5344CB8AC3E}">
        <p14:creationId xmlns:p14="http://schemas.microsoft.com/office/powerpoint/2010/main" val="25458131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852936"/>
            <a:ext cx="7772400" cy="178010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fa-IR" sz="8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rPr>
              <a:t>با تشکر از توجه و همراهی شما</a:t>
            </a:r>
            <a:endPar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Titr" pitchFamily="2" charset="-78"/>
            </a:endParaRPr>
          </a:p>
        </p:txBody>
      </p:sp>
    </p:spTree>
    <p:extLst>
      <p:ext uri="{BB962C8B-B14F-4D97-AF65-F5344CB8AC3E}">
        <p14:creationId xmlns:p14="http://schemas.microsoft.com/office/powerpoint/2010/main" val="371326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ttps://i1.delgarm.com/images/news/a18/1398/01/18/1554627495_X8mH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819" y="2276872"/>
            <a:ext cx="8586661" cy="1872208"/>
          </a:xfrm>
          <a:prstGeom prst="rect">
            <a:avLst/>
          </a:prstGeom>
          <a:noFill/>
          <a:ln>
            <a:noFill/>
          </a:ln>
        </p:spPr>
      </p:pic>
    </p:spTree>
    <p:extLst>
      <p:ext uri="{BB962C8B-B14F-4D97-AF65-F5344CB8AC3E}">
        <p14:creationId xmlns:p14="http://schemas.microsoft.com/office/powerpoint/2010/main" val="9379684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002640"/>
            <a:ext cx="8568952" cy="3450696"/>
          </a:xfrm>
        </p:spPr>
        <p:txBody>
          <a:bodyPr>
            <a:normAutofit/>
          </a:bodyPr>
          <a:lstStyle/>
          <a:p>
            <a:pPr marL="0" indent="0" algn="ctr" rtl="1">
              <a:lnSpc>
                <a:spcPct val="250000"/>
              </a:lnSpc>
              <a:buNone/>
            </a:pPr>
            <a:r>
              <a:rPr lang="fa-IR" sz="4000" dirty="0" smtClean="0">
                <a:cs typeface="B Titr" pitchFamily="2" charset="-78"/>
              </a:rPr>
              <a:t>مدرس: سرکار خانم رضیه امامی میبدی</a:t>
            </a:r>
          </a:p>
          <a:p>
            <a:pPr marL="0" indent="0" algn="ctr" rtl="1">
              <a:lnSpc>
                <a:spcPct val="250000"/>
              </a:lnSpc>
              <a:buNone/>
            </a:pPr>
            <a:r>
              <a:rPr lang="fa-IR" sz="4000" dirty="0" smtClean="0">
                <a:cs typeface="B Titr" pitchFamily="2" charset="-78"/>
              </a:rPr>
              <a:t>بهمن 98</a:t>
            </a:r>
            <a:endParaRPr lang="fa-IR" sz="4000" dirty="0">
              <a:cs typeface="B Titr" pitchFamily="2" charset="-78"/>
            </a:endParaRPr>
          </a:p>
        </p:txBody>
      </p:sp>
      <p:sp>
        <p:nvSpPr>
          <p:cNvPr id="2" name="Title 1"/>
          <p:cNvSpPr>
            <a:spLocks noGrp="1"/>
          </p:cNvSpPr>
          <p:nvPr>
            <p:ph type="title"/>
          </p:nvPr>
        </p:nvSpPr>
        <p:spPr/>
        <p:txBody>
          <a:bodyPr/>
          <a:lstStyle/>
          <a:p>
            <a:r>
              <a:rPr lang="fa-IR" dirty="0" smtClean="0">
                <a:solidFill>
                  <a:srgbClr val="C00000"/>
                </a:solidFill>
                <a:cs typeface="B Titr" pitchFamily="2" charset="-78"/>
              </a:rPr>
              <a:t>فصل </a:t>
            </a:r>
            <a:r>
              <a:rPr lang="fa-IR" dirty="0" smtClean="0">
                <a:solidFill>
                  <a:srgbClr val="C00000"/>
                </a:solidFill>
                <a:cs typeface="B Titr" pitchFamily="2" charset="-78"/>
              </a:rPr>
              <a:t>سوم: گزارش در حسابرسی</a:t>
            </a:r>
            <a:endParaRPr lang="fa-IR" dirty="0">
              <a:solidFill>
                <a:srgbClr val="C00000"/>
              </a:solidFill>
              <a:cs typeface="B Titr" pitchFamily="2" charset="-78"/>
            </a:endParaRPr>
          </a:p>
        </p:txBody>
      </p:sp>
    </p:spTree>
    <p:extLst>
      <p:ext uri="{BB962C8B-B14F-4D97-AF65-F5344CB8AC3E}">
        <p14:creationId xmlns:p14="http://schemas.microsoft.com/office/powerpoint/2010/main" val="16438799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51520" y="1700808"/>
            <a:ext cx="8632998" cy="4968552"/>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Font typeface="Symbol" pitchFamily="18" charset="2"/>
              <a:buNone/>
            </a:pPr>
            <a:r>
              <a:rPr lang="fa-IR" sz="2300" dirty="0" smtClean="0">
                <a:cs typeface="B Titr" pitchFamily="2" charset="-78"/>
              </a:rPr>
              <a:t>منظور اصلی از انجام حسابرسی این است که حسابرس بر درستی و قابل قبول بودن صورت مالی اظهار نظر کند و به یکی از اشکال زیر اظهار نظر کند: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1- اظهار نظر یا گزارش مقبول</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2- گزارش مشروط</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3- گزارش مردود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4- گزارش عدم اظهار نظر</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گزارش مقبول:</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هنگامی که حسابرس پس از رسیدگی خود اطمینان یابد که مجموعه صورت مالی و تصویری واقعی و مطلوب از وضعیت مالی را نشان می دهد در این موقع حسابرس اظهار نظر مقبول ارائه می نماید.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گزارش مقبول را مطلوب، استاندارد، غیر منفی و مثبت می گویند.</a:t>
            </a:r>
            <a:endParaRPr lang="en-US" sz="2300" dirty="0">
              <a:cs typeface="B Titr" pitchFamily="2" charset="-78"/>
            </a:endParaRPr>
          </a:p>
        </p:txBody>
      </p:sp>
    </p:spTree>
    <p:extLst>
      <p:ext uri="{BB962C8B-B14F-4D97-AF65-F5344CB8AC3E}">
        <p14:creationId xmlns:p14="http://schemas.microsoft.com/office/powerpoint/2010/main" val="24260502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p:cTn id="4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p:cTn id="49"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51520" y="1844824"/>
            <a:ext cx="8569325" cy="3778250"/>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Font typeface="Symbol" pitchFamily="18" charset="2"/>
              <a:buNone/>
            </a:pPr>
            <a:r>
              <a:rPr lang="fa-IR" sz="2300" dirty="0" smtClean="0">
                <a:cs typeface="B Titr" pitchFamily="2" charset="-78"/>
              </a:rPr>
              <a:t>مواردی که موجب ارائه گزارش می شود: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الف) عدم توافق: عدم رعایت اصول پذیرفته شده حسابداری در تهیه صورت مالی</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ب) محدودیت در رسیدگی: وقتی که شرایط لازم برای انجام حسابرسی مهیا نشود را می گویند.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ج) ابهام: در صورتی که بنا به دلیلی مطلبی برای حسابرس مشخص نشود و شرکت دعوت کننده در ایجاد و رفع این موارد دخالتی نداشته باشد را می گویند.</a:t>
            </a:r>
            <a:endParaRPr lang="en-US" sz="2300" dirty="0">
              <a:cs typeface="B Titr" pitchFamily="2" charset="-78"/>
            </a:endParaRPr>
          </a:p>
        </p:txBody>
      </p:sp>
    </p:spTree>
    <p:extLst>
      <p:ext uri="{BB962C8B-B14F-4D97-AF65-F5344CB8AC3E}">
        <p14:creationId xmlns:p14="http://schemas.microsoft.com/office/powerpoint/2010/main" val="32862990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51520" y="1844824"/>
            <a:ext cx="8569325" cy="453650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Font typeface="Symbol" pitchFamily="18" charset="2"/>
              <a:buNone/>
            </a:pPr>
            <a:r>
              <a:rPr lang="fa-IR" sz="2300" dirty="0" smtClean="0">
                <a:cs typeface="B Titr" pitchFamily="2" charset="-78"/>
              </a:rPr>
              <a:t>گزارش مشروط: وقتی حسابرس نتواند به مقبولیت یک یا چند اقلام مندرج در صورت مالی دست پیدا کند و محدودیت در رسیدگی داشته باشد در این صورت اظهار نظر مشروط ارائه می نماید.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گزارش مردود: اظهار نظر منفی نیز می گویند. بیانگر این مطلب است که صورت مالی گمراه کننده بوده و وضعیت مالی و نتایج عملیات به نحو مطلوب منعکس نمی شود.</a:t>
            </a:r>
            <a:endParaRPr lang="en-US" sz="2300" dirty="0" smtClean="0">
              <a:cs typeface="B Titr" pitchFamily="2" charset="-78"/>
            </a:endParaRPr>
          </a:p>
          <a:p>
            <a:pPr marL="0" indent="0" algn="just" rtl="1">
              <a:lnSpc>
                <a:spcPct val="150000"/>
              </a:lnSpc>
              <a:buFont typeface="Symbol" pitchFamily="18" charset="2"/>
              <a:buNone/>
            </a:pPr>
            <a:r>
              <a:rPr lang="fa-IR" sz="2300" dirty="0" smtClean="0">
                <a:cs typeface="B Titr" pitchFamily="2" charset="-78"/>
              </a:rPr>
              <a:t>گزارش عدم اظهار نظر: ممکن است به علت عدم انتقالات حسابرس نیز گزارش عدم اظهار نظر ارائه شود.</a:t>
            </a:r>
            <a:endParaRPr lang="en-US" sz="2300" dirty="0">
              <a:cs typeface="B Titr" pitchFamily="2" charset="-78"/>
            </a:endParaRPr>
          </a:p>
        </p:txBody>
      </p:sp>
    </p:spTree>
    <p:extLst>
      <p:ext uri="{BB962C8B-B14F-4D97-AF65-F5344CB8AC3E}">
        <p14:creationId xmlns:p14="http://schemas.microsoft.com/office/powerpoint/2010/main" val="41956399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51520" y="1700808"/>
            <a:ext cx="8569325" cy="4896544"/>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rtl="1">
              <a:lnSpc>
                <a:spcPct val="150000"/>
              </a:lnSpc>
              <a:buFont typeface="Symbol" pitchFamily="18" charset="2"/>
              <a:buNone/>
            </a:pPr>
            <a:r>
              <a:rPr lang="fa-IR" smtClean="0">
                <a:cs typeface="B Titr" pitchFamily="2" charset="-78"/>
              </a:rPr>
              <a:t>گزارش عدم اظهار نظر نه نظری مثبت است نه منفی. بدان معناست که حسابرسان مبنای کافی برای اظهار نظر ندارند.</a:t>
            </a:r>
            <a:endParaRPr lang="en-US" smtClean="0">
              <a:cs typeface="B Titr" pitchFamily="2" charset="-78"/>
            </a:endParaRPr>
          </a:p>
          <a:p>
            <a:pPr marL="0" indent="0" algn="just" rtl="1">
              <a:lnSpc>
                <a:spcPct val="150000"/>
              </a:lnSpc>
              <a:buFont typeface="Symbol" pitchFamily="18" charset="2"/>
              <a:buNone/>
            </a:pPr>
            <a:r>
              <a:rPr lang="fa-IR" smtClean="0">
                <a:cs typeface="B Titr" pitchFamily="2" charset="-78"/>
              </a:rPr>
              <a:t>گزارش حسابرسی محصول نهایی حسابرسی به صورت زیر خلاصه می شود:</a:t>
            </a:r>
            <a:endParaRPr lang="en-US" smtClean="0">
              <a:cs typeface="B Titr" pitchFamily="2" charset="-78"/>
            </a:endParaRPr>
          </a:p>
          <a:p>
            <a:pPr marL="0" indent="0" algn="just" rtl="1">
              <a:lnSpc>
                <a:spcPct val="150000"/>
              </a:lnSpc>
              <a:buFont typeface="Symbol" pitchFamily="18" charset="2"/>
              <a:buNone/>
            </a:pPr>
            <a:r>
              <a:rPr lang="fa-IR" smtClean="0">
                <a:cs typeface="B Titr" pitchFamily="2" charset="-78"/>
              </a:rPr>
              <a:t>برنامه ریزی حسابرسی</a:t>
            </a:r>
            <a:endParaRPr lang="en-US" smtClean="0">
              <a:cs typeface="B Titr" pitchFamily="2" charset="-78"/>
            </a:endParaRPr>
          </a:p>
          <a:p>
            <a:pPr marL="0" indent="0" algn="just" rtl="1">
              <a:lnSpc>
                <a:spcPct val="150000"/>
              </a:lnSpc>
              <a:buFont typeface="Symbol" pitchFamily="18" charset="2"/>
              <a:buNone/>
            </a:pPr>
            <a:r>
              <a:rPr lang="fa-IR" smtClean="0">
                <a:cs typeface="B Titr" pitchFamily="2" charset="-78"/>
              </a:rPr>
              <a:t>درک کنترل داخلی و ارزیابی خطر کنترل</a:t>
            </a:r>
            <a:endParaRPr lang="en-US" smtClean="0">
              <a:cs typeface="B Titr" pitchFamily="2" charset="-78"/>
            </a:endParaRPr>
          </a:p>
          <a:p>
            <a:pPr marL="0" indent="0" algn="just" rtl="1">
              <a:lnSpc>
                <a:spcPct val="150000"/>
              </a:lnSpc>
              <a:buFont typeface="Symbol" pitchFamily="18" charset="2"/>
              <a:buNone/>
            </a:pPr>
            <a:r>
              <a:rPr lang="fa-IR" smtClean="0">
                <a:cs typeface="B Titr" pitchFamily="2" charset="-78"/>
              </a:rPr>
              <a:t>انجام آزمون محتوا</a:t>
            </a:r>
            <a:endParaRPr lang="en-US" smtClean="0">
              <a:cs typeface="B Titr" pitchFamily="2" charset="-78"/>
            </a:endParaRPr>
          </a:p>
          <a:p>
            <a:pPr marL="0" indent="0" algn="just" rtl="1">
              <a:lnSpc>
                <a:spcPct val="150000"/>
              </a:lnSpc>
              <a:buFont typeface="Symbol" pitchFamily="18" charset="2"/>
              <a:buNone/>
            </a:pPr>
            <a:r>
              <a:rPr lang="fa-IR" smtClean="0">
                <a:cs typeface="B Titr" pitchFamily="2" charset="-78"/>
              </a:rPr>
              <a:t>تکمیل حسابرسی</a:t>
            </a:r>
            <a:endParaRPr lang="en-US" dirty="0">
              <a:cs typeface="B Titr" pitchFamily="2" charset="-78"/>
            </a:endParaRPr>
          </a:p>
        </p:txBody>
      </p:sp>
    </p:spTree>
    <p:extLst>
      <p:ext uri="{BB962C8B-B14F-4D97-AF65-F5344CB8AC3E}">
        <p14:creationId xmlns:p14="http://schemas.microsoft.com/office/powerpoint/2010/main" val="42324153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1628800"/>
            <a:ext cx="8642350" cy="4930824"/>
          </a:xfrm>
        </p:spPr>
        <p:txBody>
          <a:bodyPr>
            <a:noAutofit/>
          </a:bodyPr>
          <a:lstStyle/>
          <a:p>
            <a:pPr marL="0" indent="0" algn="just" rtl="1">
              <a:lnSpc>
                <a:spcPct val="150000"/>
              </a:lnSpc>
              <a:buNone/>
            </a:pPr>
            <a:r>
              <a:rPr lang="fa-IR" sz="2100" dirty="0">
                <a:cs typeface="B Titr" pitchFamily="2" charset="-78"/>
              </a:rPr>
              <a:t>ارکان گزارش حسابرسی</a:t>
            </a:r>
            <a:endParaRPr lang="en-US" sz="2100" dirty="0">
              <a:cs typeface="B Titr" pitchFamily="2" charset="-78"/>
            </a:endParaRPr>
          </a:p>
          <a:p>
            <a:pPr marL="0" lvl="0" indent="0" algn="just" rtl="1">
              <a:lnSpc>
                <a:spcPct val="150000"/>
              </a:lnSpc>
              <a:buNone/>
            </a:pPr>
            <a:r>
              <a:rPr lang="fa-IR" sz="2100" dirty="0" smtClean="0">
                <a:cs typeface="B Titr" pitchFamily="2" charset="-78"/>
              </a:rPr>
              <a:t>عنوان:</a:t>
            </a:r>
            <a:endParaRPr lang="en-US" sz="2100" dirty="0">
              <a:cs typeface="B Titr" pitchFamily="2" charset="-78"/>
            </a:endParaRPr>
          </a:p>
          <a:p>
            <a:pPr marL="0" lvl="0" indent="0" algn="just" rtl="1">
              <a:lnSpc>
                <a:spcPct val="150000"/>
              </a:lnSpc>
              <a:buNone/>
            </a:pPr>
            <a:r>
              <a:rPr lang="fa-IR" sz="2100" dirty="0">
                <a:cs typeface="B Titr" pitchFamily="2" charset="-78"/>
              </a:rPr>
              <a:t>مخاطب:</a:t>
            </a:r>
            <a:endParaRPr lang="en-US" sz="2100" dirty="0">
              <a:cs typeface="B Titr" pitchFamily="2" charset="-78"/>
            </a:endParaRPr>
          </a:p>
          <a:p>
            <a:pPr marL="0" indent="0" algn="just" rtl="1">
              <a:lnSpc>
                <a:spcPct val="150000"/>
              </a:lnSpc>
              <a:buNone/>
            </a:pPr>
            <a:r>
              <a:rPr lang="fa-IR" sz="2100" dirty="0">
                <a:cs typeface="B Titr" pitchFamily="2" charset="-78"/>
              </a:rPr>
              <a:t>سازمان که از حسابرس خواسته تا رسیدگی به صورت مالی را انجام دهد مثل هیأت مدیره.</a:t>
            </a:r>
            <a:endParaRPr lang="en-US" sz="2100" dirty="0">
              <a:cs typeface="B Titr" pitchFamily="2" charset="-78"/>
            </a:endParaRPr>
          </a:p>
          <a:p>
            <a:pPr marL="0" lvl="0" indent="0" algn="just" rtl="1">
              <a:lnSpc>
                <a:spcPct val="150000"/>
              </a:lnSpc>
              <a:buNone/>
            </a:pPr>
            <a:r>
              <a:rPr lang="fa-IR" sz="2100" dirty="0">
                <a:cs typeface="B Titr" pitchFamily="2" charset="-78"/>
              </a:rPr>
              <a:t>بند مقدمه: حاوی سه نکته است:</a:t>
            </a:r>
            <a:endParaRPr lang="en-US" sz="2100" dirty="0">
              <a:cs typeface="B Titr" pitchFamily="2" charset="-78"/>
            </a:endParaRPr>
          </a:p>
          <a:p>
            <a:pPr marL="0" lvl="0" indent="0" algn="just" rtl="1">
              <a:lnSpc>
                <a:spcPct val="150000"/>
              </a:lnSpc>
              <a:buNone/>
            </a:pPr>
            <a:r>
              <a:rPr lang="fa-IR" sz="2100" dirty="0">
                <a:cs typeface="B Titr" pitchFamily="2" charset="-78"/>
              </a:rPr>
              <a:t>در گزارش حسابرسی باید عناوین صورت مالی حسابرسی شده (ترازنامه و ... ) ذکر شود.</a:t>
            </a:r>
            <a:endParaRPr lang="en-US" sz="2100" dirty="0">
              <a:cs typeface="B Titr" pitchFamily="2" charset="-78"/>
            </a:endParaRPr>
          </a:p>
          <a:p>
            <a:pPr marL="0" lvl="0" indent="0" algn="just" rtl="1">
              <a:lnSpc>
                <a:spcPct val="150000"/>
              </a:lnSpc>
              <a:buNone/>
            </a:pPr>
            <a:r>
              <a:rPr lang="fa-IR" sz="2100" dirty="0">
                <a:cs typeface="B Titr" pitchFamily="2" charset="-78"/>
              </a:rPr>
              <a:t>مسئولیت تهیه صورت مالی با مدیریت صاحب کار است.</a:t>
            </a:r>
            <a:endParaRPr lang="en-US" sz="2100" dirty="0">
              <a:cs typeface="B Titr" pitchFamily="2" charset="-78"/>
            </a:endParaRPr>
          </a:p>
          <a:p>
            <a:pPr marL="0" lvl="0" indent="0" algn="just" rtl="1">
              <a:lnSpc>
                <a:spcPct val="150000"/>
              </a:lnSpc>
              <a:buNone/>
            </a:pPr>
            <a:r>
              <a:rPr lang="fa-IR" sz="2100" dirty="0">
                <a:cs typeface="B Titr" pitchFamily="2" charset="-78"/>
              </a:rPr>
              <a:t>مسئولیت موسسه حسابرسی اظهار نظر نسبت به صورت مالی مذکور بر اساس حسابرسی انجام شده است.</a:t>
            </a:r>
            <a:endParaRPr lang="en-US" sz="2100" dirty="0">
              <a:cs typeface="B Titr" pitchFamily="2" charset="-78"/>
            </a:endParaRPr>
          </a:p>
        </p:txBody>
      </p:sp>
    </p:spTree>
    <p:extLst>
      <p:ext uri="{BB962C8B-B14F-4D97-AF65-F5344CB8AC3E}">
        <p14:creationId xmlns:p14="http://schemas.microsoft.com/office/powerpoint/2010/main" val="56524322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1777975"/>
            <a:ext cx="8568952" cy="4891385"/>
          </a:xfrm>
        </p:spPr>
        <p:txBody>
          <a:bodyPr>
            <a:normAutofit/>
          </a:bodyPr>
          <a:lstStyle/>
          <a:p>
            <a:pPr marL="0" lvl="0" indent="0" algn="just" rtl="1">
              <a:lnSpc>
                <a:spcPct val="150000"/>
              </a:lnSpc>
              <a:buNone/>
            </a:pPr>
            <a:r>
              <a:rPr lang="fa-IR" dirty="0">
                <a:cs typeface="B Titr" pitchFamily="2" charset="-78"/>
              </a:rPr>
              <a:t>بند دامنه: حسابرس اظهار می دارد که رسیدگی وی بر اساس استاندارد پذیرفته شده حسابرسی بوده است.</a:t>
            </a:r>
            <a:endParaRPr lang="en-US" dirty="0">
              <a:cs typeface="B Titr" pitchFamily="2" charset="-78"/>
            </a:endParaRPr>
          </a:p>
          <a:p>
            <a:pPr marL="0" lvl="0" indent="0" algn="just" rtl="1">
              <a:lnSpc>
                <a:spcPct val="150000"/>
              </a:lnSpc>
              <a:buNone/>
            </a:pPr>
            <a:r>
              <a:rPr lang="fa-IR" dirty="0">
                <a:cs typeface="B Titr" pitchFamily="2" charset="-78"/>
              </a:rPr>
              <a:t>بند توضیحی یا ایراد: بعد از بند دامنه و قبل از بند اظهار نظر می آید و موضوع ایراد توسط حسابرس بیان شود.</a:t>
            </a:r>
            <a:endParaRPr lang="en-US" dirty="0">
              <a:cs typeface="B Titr" pitchFamily="2" charset="-78"/>
            </a:endParaRPr>
          </a:p>
          <a:p>
            <a:pPr marL="0" lvl="0" indent="0" algn="just" rtl="1">
              <a:lnSpc>
                <a:spcPct val="150000"/>
              </a:lnSpc>
              <a:buNone/>
            </a:pPr>
            <a:r>
              <a:rPr lang="fa-IR" dirty="0">
                <a:cs typeface="B Titr" pitchFamily="2" charset="-78"/>
              </a:rPr>
              <a:t>بند اظهار نظر:</a:t>
            </a:r>
            <a:endParaRPr lang="en-US" dirty="0">
              <a:cs typeface="B Titr" pitchFamily="2" charset="-78"/>
            </a:endParaRPr>
          </a:p>
          <a:p>
            <a:pPr marL="0" lvl="0" indent="0" algn="just" rtl="1">
              <a:lnSpc>
                <a:spcPct val="150000"/>
              </a:lnSpc>
              <a:buNone/>
            </a:pPr>
            <a:r>
              <a:rPr lang="fa-IR" dirty="0">
                <a:cs typeface="B Titr" pitchFamily="2" charset="-78"/>
              </a:rPr>
              <a:t>نام، تاریخ، امضاء: تاریخ نوشت شده در زیر گزارش، تاریخ تهیه گزارش نیست بلکه تاریخی است که حسابرس از شرکت خارج شده و رسیدگی به اتمام رسیده است.</a:t>
            </a:r>
            <a:endParaRPr lang="en-US" dirty="0">
              <a:cs typeface="B Titr" pitchFamily="2" charset="-78"/>
            </a:endParaRPr>
          </a:p>
        </p:txBody>
      </p:sp>
    </p:spTree>
    <p:extLst>
      <p:ext uri="{BB962C8B-B14F-4D97-AF65-F5344CB8AC3E}">
        <p14:creationId xmlns:p14="http://schemas.microsoft.com/office/powerpoint/2010/main" val="153370117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106</TotalTime>
  <Words>1174</Words>
  <Application>Microsoft Office PowerPoint</Application>
  <PresentationFormat>On-screen Show (4:3)</PresentationFormat>
  <Paragraphs>78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PowerPoint Presentation</vt:lpstr>
      <vt:lpstr>PowerPoint Presentation</vt:lpstr>
      <vt:lpstr>فصل سوم: گزارش در حسابرسی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با تشکر از توجه و همراهی شما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novin</dc:creator>
  <cp:lastModifiedBy>user</cp:lastModifiedBy>
  <cp:revision>27</cp:revision>
  <dcterms:created xsi:type="dcterms:W3CDTF">2020-03-02T07:56:18Z</dcterms:created>
  <dcterms:modified xsi:type="dcterms:W3CDTF">2020-03-16T17:02:48Z</dcterms:modified>
</cp:coreProperties>
</file>