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20"/>
  </p:notesMasterIdLst>
  <p:handoutMasterIdLst>
    <p:handoutMasterId r:id="rId21"/>
  </p:handoutMasterIdLst>
  <p:sldIdLst>
    <p:sldId id="320" r:id="rId6"/>
    <p:sldId id="321" r:id="rId7"/>
    <p:sldId id="301" r:id="rId8"/>
    <p:sldId id="287" r:id="rId9"/>
    <p:sldId id="336" r:id="rId10"/>
    <p:sldId id="338" r:id="rId11"/>
    <p:sldId id="339" r:id="rId12"/>
    <p:sldId id="340" r:id="rId13"/>
    <p:sldId id="341" r:id="rId14"/>
    <p:sldId id="342" r:id="rId15"/>
    <p:sldId id="343" r:id="rId16"/>
    <p:sldId id="344" r:id="rId17"/>
    <p:sldId id="345" r:id="rId18"/>
    <p:sldId id="31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0" d="100"/>
          <a:sy n="70" d="100"/>
        </p:scale>
        <p:origin x="13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643779-275E-455C-BDB9-AC564EF324DF}" type="datetimeFigureOut">
              <a:rPr lang="en-US" smtClean="0"/>
              <a:pPr/>
              <a:t>1/20/2013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97D487-BCE5-4832-A841-F23063B655E6}" type="slidenum">
              <a:rPr lang="en-US" smtClean="0"/>
              <a:pPr/>
              <a:t>‹#›</a:t>
            </a:fld>
            <a:endParaRPr lang="en-US"/>
          </a:p>
        </p:txBody>
      </p:sp>
    </p:spTree>
    <p:extLst>
      <p:ext uri="{BB962C8B-B14F-4D97-AF65-F5344CB8AC3E}">
        <p14:creationId xmlns:p14="http://schemas.microsoft.com/office/powerpoint/2010/main" val="363537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CB741-17C3-426F-ACB7-62A59AD8DF6E}" type="datetimeFigureOut">
              <a:rPr lang="en-US" smtClean="0"/>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2851A-F6D0-472A-A7E9-E689BAF2B7AF}" type="slidenum">
              <a:rPr lang="en-US" smtClean="0"/>
              <a:pPr/>
              <a:t>‹#›</a:t>
            </a:fld>
            <a:endParaRPr lang="en-US"/>
          </a:p>
        </p:txBody>
      </p:sp>
    </p:spTree>
    <p:extLst>
      <p:ext uri="{BB962C8B-B14F-4D97-AF65-F5344CB8AC3E}">
        <p14:creationId xmlns:p14="http://schemas.microsoft.com/office/powerpoint/2010/main" val="248922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282F99-DA1D-41E6-B1E3-41570558C3C7}" type="slidenum">
              <a:rPr lang="ar-SA"/>
              <a:pPr>
                <a:defRPr/>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843D73-74AD-4239-92FD-9E53A3C52078}" type="slidenum">
              <a:rPr lang="ar-SA"/>
              <a:pPr>
                <a:defRPr/>
              </a:pPr>
              <a:t>‹#›</a:t>
            </a:fld>
            <a:endParaRPr lang="en-US"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E04921-2FF9-4768-AB2E-D45FAB979A8E}" type="slidenum">
              <a:rPr lang="ar-SA"/>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A35E0D9-E16E-4578-8D35-D39B61D633D3}" type="slidenum">
              <a:rPr lang="ar-SA"/>
              <a:pPr>
                <a:defRPr/>
              </a:pPr>
              <a:t>‹#›</a:t>
            </a:fld>
            <a:endParaRPr lang="en-US" dirty="0"/>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3"/>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362203"/>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91EE5CD-282D-4461-B74B-9290673A37E7}" type="slidenum">
              <a:rPr lang="ar-SA"/>
              <a:pPr>
                <a:defRPr/>
              </a:pPr>
              <a:t>‹#›</a:t>
            </a:fld>
            <a:endParaRPr lang="en-US" dirty="0"/>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1EFB41F-8C4E-49D3-81C0-2A45DE7BBD45}" type="slidenum">
              <a:rPr lang="ar-SA"/>
              <a:pPr>
                <a:defRPr/>
              </a:pPr>
              <a:t>‹#›</a:t>
            </a:fld>
            <a:endParaRPr lang="en-US" dirty="0"/>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A60DBC0-6075-48FA-8D12-15EE81D153BC}" type="slidenum">
              <a:rPr lang="ar-SA"/>
              <a:pPr>
                <a:defRPr/>
              </a:pPr>
              <a:t>‹#›</a:t>
            </a:fld>
            <a:endParaRPr lang="en-US" dirty="0"/>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2" y="1524003"/>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273053"/>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E5DA0B1-79EB-42A3-B238-80091B0216F6}" type="slidenum">
              <a:rPr lang="ar-SA"/>
              <a:pPr>
                <a:defRPr/>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619F06-9000-490A-AFA8-066F13A5250F}" type="slidenum">
              <a:rPr lang="ar-SA"/>
              <a:pPr>
                <a:defRPr/>
              </a:pPr>
              <a:t>‹#›</a:t>
            </a:fld>
            <a:endParaRPr lang="en-US" dirty="0"/>
          </a:p>
        </p:txBody>
      </p:sp>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75C077-B9DE-415A-B523-AB4FAD0C962D}" type="slidenum">
              <a:rPr lang="ar-SA"/>
              <a:pPr>
                <a:defRPr/>
              </a:pPr>
              <a:t>‹#›</a:t>
            </a:fld>
            <a:endParaRPr lang="en-US" dirty="0"/>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4DA2AB-7287-4DB8-8D3D-9658E68930F2}" type="slidenum">
              <a:rPr lang="ar-SA"/>
              <a:pPr>
                <a:defRPr/>
              </a:pPr>
              <a:t>‹#›</a:t>
            </a:fld>
            <a:endParaRPr lang="en-US" dirty="0"/>
          </a:p>
        </p:txBody>
      </p:sp>
    </p:spTree>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3406210B-16D6-4DA8-9165-B652496F5520}" type="datetime1">
              <a:rPr lang="en-US"/>
              <a:pPr>
                <a:defRPr/>
              </a:pPr>
              <a:t>1/20/2013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162CFF8-9F72-4D37-8DFE-5276C48C79E2}" type="slidenum">
              <a:rPr lang="en-US"/>
              <a:pPr>
                <a:defRPr/>
              </a:pPr>
              <a:t>‹#›</a:t>
            </a:fld>
            <a:endParaRPr lang="en-U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350E9FCA-F265-41EF-BA3A-EB4681B57DA8}"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BA134E6-E05C-45CE-A7D3-E0774D46E599}" type="slidenum">
              <a:rPr lang="ar-SA"/>
              <a:pPr>
                <a:defRPr/>
              </a:pPr>
              <a:t>‹#›</a:t>
            </a:fld>
            <a:endParaRPr lang="en-US"/>
          </a:p>
        </p:txBody>
      </p:sp>
    </p:spTree>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E2B966E-A06A-408E-8EFF-4F4C54D437C7}"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884F18-9B95-4C5B-8D72-EF0F80BCDB25}" type="slidenum">
              <a:rPr lang="ar-SA"/>
              <a:pPr>
                <a:defRPr/>
              </a:pPr>
              <a:t>‹#›</a:t>
            </a:fld>
            <a:endParaRPr lang="en-US"/>
          </a:p>
        </p:txBody>
      </p:sp>
    </p:spTree>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CAB93F7-AC6E-4814-8767-F79BB2ECDA1B}"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C80853-CDA7-4AA5-865A-EAA364E32CAA}" type="slidenum">
              <a:rPr lang="ar-SA"/>
              <a:pPr>
                <a:defRPr/>
              </a:pPr>
              <a:t>‹#›</a:t>
            </a:fld>
            <a:endParaRPr lang="en-US"/>
          </a:p>
        </p:txBody>
      </p:sp>
    </p:spTree>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99DD5E2-7969-42C0-8274-1C8843715B77}"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479D3E-D539-4FEC-827A-017574CDC1EF}" type="slidenum">
              <a:rPr lang="ar-SA"/>
              <a:pPr>
                <a:defRPr/>
              </a:pPr>
              <a:t>‹#›</a:t>
            </a:fld>
            <a:endParaRPr lang="en-US"/>
          </a:p>
        </p:txBody>
      </p:sp>
    </p:spTree>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0B27EDC-C48B-4AF7-B5DB-5F9E503EDA97}" type="datetimeFigureOut">
              <a:rPr lang="ar-SA"/>
              <a:pPr>
                <a:defRPr/>
              </a:pPr>
              <a:t>09/03/1434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324E226-E014-4F41-B013-37D5A7E0E1D6}" type="slidenum">
              <a:rPr lang="ar-SA"/>
              <a:pPr>
                <a:defRPr/>
              </a:pPr>
              <a:t>‹#›</a:t>
            </a:fld>
            <a:endParaRPr lang="en-US"/>
          </a:p>
        </p:txBody>
      </p:sp>
    </p:spTree>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41D568F-3EBD-4C7D-A6CE-5D3457A4B751}" type="datetimeFigureOut">
              <a:rPr lang="ar-SA"/>
              <a:pPr>
                <a:defRPr/>
              </a:pPr>
              <a:t>09/03/1434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A23D2F4-77C5-467B-8295-FCB8D3447548}" type="slidenum">
              <a:rPr lang="ar-SA"/>
              <a:pPr>
                <a:defRPr/>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59ECF35-5C24-4774-8FC7-2C9D209661A8}" type="datetimeFigureOut">
              <a:rPr lang="ar-SA"/>
              <a:pPr>
                <a:defRPr/>
              </a:pPr>
              <a:t>09/03/1434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2E5C29E-1EC1-49A0-9484-B9BAD06B2EF1}" type="slidenum">
              <a:rPr lang="ar-SA"/>
              <a:pPr>
                <a:defRPr/>
              </a:pPr>
              <a:t>‹#›</a:t>
            </a:fld>
            <a:endParaRPr lang="en-US"/>
          </a:p>
        </p:txBody>
      </p:sp>
    </p:spTree>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A072368-FCCA-447B-85D3-C49B7B94519F}"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FB1429-4207-4B19-AEA5-DB265C730E63}" type="slidenum">
              <a:rPr lang="ar-SA"/>
              <a:pPr>
                <a:defRPr/>
              </a:pPr>
              <a:t>‹#›</a:t>
            </a:fld>
            <a:endParaRPr lang="en-US"/>
          </a:p>
        </p:txBody>
      </p:sp>
    </p:spTree>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E6263E5-FF12-4E24-90B6-3D48CD7BBD89}"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101FAEC-9DCA-4745-A5F1-E26746DC2922}" type="slidenum">
              <a:rPr lang="ar-SA"/>
              <a:pPr>
                <a:defRPr/>
              </a:pPr>
              <a:t>‹#›</a:t>
            </a:fld>
            <a:endParaRPr lang="en-US"/>
          </a:p>
        </p:txBody>
      </p:sp>
    </p:spTree>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DBBEB7-591E-4BF0-8903-11E8FEFB618C}"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750667-AD23-4356-A156-15EABA9307B0}" type="slidenum">
              <a:rPr lang="ar-SA"/>
              <a:pPr>
                <a:defRPr/>
              </a:pPr>
              <a:t>‹#›</a:t>
            </a:fld>
            <a:endParaRPr lang="en-US"/>
          </a:p>
        </p:txBody>
      </p:sp>
    </p:spTree>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CEB89D-42B4-43A2-927E-3B2D4CB1F61C}"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BBFFC-B7B6-4445-BBE3-8D2CB7F7D97E}" type="slidenum">
              <a:rPr lang="ar-SA"/>
              <a:pPr>
                <a:defRPr/>
              </a:pPr>
              <a:t>‹#›</a:t>
            </a:fld>
            <a:endParaRPr lang="en-US"/>
          </a:p>
        </p:txBody>
      </p:sp>
    </p:spTree>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D047B2C3-7404-4D33-A2B5-6838DE13BA40}" type="datetime1">
              <a:rPr lang="en-US"/>
              <a:pPr>
                <a:defRPr/>
              </a:pPr>
              <a:t>1/20/2013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7DA4C07-B1F2-46BC-AAB1-064A8909D569}" type="slidenum">
              <a:rPr lang="en-US"/>
              <a:pPr>
                <a:defRPr/>
              </a:pPr>
              <a:t>‹#›</a:t>
            </a:fld>
            <a:endParaRPr lang="en-US"/>
          </a:p>
        </p:txBody>
      </p:sp>
    </p:spTree>
  </p:cSld>
  <p:clrMapOvr>
    <a:masterClrMapping/>
  </p:clrMapOvr>
  <p:transition spd="slow">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684945-6A8B-4A87-9DFE-C2C37B64F0E4}" type="datetime1">
              <a:rPr lang="en-US" smtClean="0"/>
              <a:pPr/>
              <a:t>1/20/2013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fa-IR" smtClean="0">
                <a:solidFill>
                  <a:srgbClr val="7FD13B">
                    <a:tint val="20000"/>
                  </a:srgbClr>
                </a:solidFill>
              </a:rPr>
              <a:t>کاری از: مجید همتی</a:t>
            </a:r>
            <a:endParaRPr lang="en-US">
              <a:solidFill>
                <a:srgbClr val="7FD13B">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6BD9136-514C-4BF6-AC00-ED113CE9DE04}" type="slidenum">
              <a:rPr lang="en-US" smtClean="0"/>
              <a:pPr/>
              <a:t>‹#›</a:t>
            </a:fld>
            <a:endParaRPr lang="en-US"/>
          </a:p>
        </p:txBody>
      </p:sp>
    </p:spTree>
    <p:extLst>
      <p:ext uri="{BB962C8B-B14F-4D97-AF65-F5344CB8AC3E}">
        <p14:creationId xmlns:p14="http://schemas.microsoft.com/office/powerpoint/2010/main" val="3063471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B825CE-DF1F-4504-BB7D-08AB79657C47}"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7302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F315422-0843-4963-9B9E-AB25CC74BDDA}" type="datetime1">
              <a:rPr lang="en-US" smtClean="0">
                <a:solidFill>
                  <a:prstClr val="white"/>
                </a:solidFill>
              </a:rPr>
              <a:pPr/>
              <a:t>1/20/2013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770602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5BB0C1-BE92-4F6E-A3D1-F8F43D9C5C83}" type="datetime1">
              <a:rPr lang="en-US" smtClean="0">
                <a:solidFill>
                  <a:prstClr val="white"/>
                </a:solidFill>
              </a:rPr>
              <a:pPr/>
              <a:t>1/20/2013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16612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BFD186-2B00-4492-AA55-2CA267B9399A}" type="datetime1">
              <a:rPr lang="en-US" smtClean="0">
                <a:solidFill>
                  <a:prstClr val="black"/>
                </a:solidFill>
              </a:rPr>
              <a:pPr/>
              <a:t>1/20/2013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587343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0773331-625F-4028-9C45-DD931F0D2EBC}" type="datetime1">
              <a:rPr lang="en-US" smtClean="0">
                <a:solidFill>
                  <a:prstClr val="white"/>
                </a:solidFill>
              </a:rPr>
              <a:pPr/>
              <a:t>1/20/2013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8258586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FFA21C-1DC2-4F4A-AF9C-0515AED77A8D}" type="datetime1">
              <a:rPr lang="en-US" smtClean="0">
                <a:solidFill>
                  <a:prstClr val="black"/>
                </a:solidFill>
              </a:rPr>
              <a:pPr/>
              <a:t>1/20/2013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1937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13DA877-A85E-4894-BA5F-96C130AA3066}" type="datetime1">
              <a:rPr lang="en-US" smtClean="0">
                <a:solidFill>
                  <a:prstClr val="black"/>
                </a:solidFill>
              </a:rPr>
              <a:pPr/>
              <a:t>1/20/2013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768332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0F34DC-7227-4FE2-A4E4-4DD9816A1FDF}" type="datetime1">
              <a:rPr lang="en-US" smtClean="0">
                <a:solidFill>
                  <a:prstClr val="white"/>
                </a:solidFill>
              </a:rPr>
              <a:pPr/>
              <a:t>1/20/2013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6BD9136-514C-4BF6-AC00-ED113CE9DE0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0750501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3F100D-98CB-44EA-A2F3-6F6BB43F4B91}"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9374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B74C6-502F-4B90-BD02-B4A208D517DE}"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7305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29666614-ABA1-45C2-B879-E28FF7F1817A}" type="datetime1">
              <a:rPr lang="en-US"/>
              <a:pPr>
                <a:defRPr/>
              </a:pPr>
              <a:t>1/20/2013</a:t>
            </a:fld>
            <a:endParaRPr/>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703F10DD-7D76-48BC-84EA-7F1837BE878D}" type="slidenum">
              <a:rPr/>
              <a:pPr>
                <a:defRPr/>
              </a:pPr>
              <a:t>‹#›</a:t>
            </a:fld>
            <a:endParaRPr/>
          </a:p>
        </p:txBody>
      </p:sp>
    </p:spTree>
    <p:extLst>
      <p:ext uri="{BB962C8B-B14F-4D97-AF65-F5344CB8AC3E}">
        <p14:creationId xmlns:p14="http://schemas.microsoft.com/office/powerpoint/2010/main" val="182123701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03E626B-5C39-47B2-8157-1A643BEB87D7}" type="datetime1">
              <a:rPr lang="en-US"/>
              <a:pPr>
                <a:defRPr/>
              </a:pPr>
              <a:t>1/20/2013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1DEA60F-B14D-48F8-A04E-EFADDB6F6B09}" type="slidenum">
              <a:rPr lang="en-US"/>
              <a:pPr>
                <a:defRPr/>
              </a:pPr>
              <a:t>‹#›</a:t>
            </a:fld>
            <a:endParaRPr lang="en-US"/>
          </a:p>
        </p:txBody>
      </p:sp>
    </p:spTree>
    <p:extLst>
      <p:ext uri="{BB962C8B-B14F-4D97-AF65-F5344CB8AC3E}">
        <p14:creationId xmlns:p14="http://schemas.microsoft.com/office/powerpoint/2010/main" val="375307253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7DD12639-EEFA-4B5D-A839-C69BB8393ECB}" type="datetime1">
              <a:rPr lang="en-US"/>
              <a:pPr>
                <a:defRPr/>
              </a:pPr>
              <a:t>1/20/2013</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1A71CC0-2C5C-468E-A4DE-793D5C6392A3}" type="slidenum">
              <a:rPr lang="en-US"/>
              <a:pPr>
                <a:defRPr/>
              </a:pPr>
              <a:t>‹#›</a:t>
            </a:fld>
            <a:endParaRPr lang="en-US"/>
          </a:p>
        </p:txBody>
      </p:sp>
    </p:spTree>
    <p:extLst>
      <p:ext uri="{BB962C8B-B14F-4D97-AF65-F5344CB8AC3E}">
        <p14:creationId xmlns:p14="http://schemas.microsoft.com/office/powerpoint/2010/main" val="3469554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CD29A28-3163-49E0-8D38-44562CE29C64}" type="datetime1">
              <a:rPr lang="en-US"/>
              <a:pPr>
                <a:defRPr/>
              </a:pPr>
              <a:t>1/20/2013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4564BFDE-6392-4CF1-A430-28BDD2CD6433}" type="slidenum">
              <a:rPr lang="en-US"/>
              <a:pPr>
                <a:defRPr/>
              </a:pPr>
              <a:t>‹#›</a:t>
            </a:fld>
            <a:endParaRPr lang="en-US"/>
          </a:p>
        </p:txBody>
      </p:sp>
    </p:spTree>
    <p:extLst>
      <p:ext uri="{BB962C8B-B14F-4D97-AF65-F5344CB8AC3E}">
        <p14:creationId xmlns:p14="http://schemas.microsoft.com/office/powerpoint/2010/main" val="39114965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E609F7D-E18C-4018-9F49-C9C7680C5746}" type="datetime1">
              <a:rPr lang="en-US"/>
              <a:pPr>
                <a:defRPr/>
              </a:pPr>
              <a:t>1/20/2013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344E66E8-3EE9-4DF3-9C20-641CE5178BFD}" type="slidenum">
              <a:rPr lang="en-US"/>
              <a:pPr>
                <a:defRPr/>
              </a:pPr>
              <a:t>‹#›</a:t>
            </a:fld>
            <a:endParaRPr lang="en-US"/>
          </a:p>
        </p:txBody>
      </p:sp>
    </p:spTree>
    <p:extLst>
      <p:ext uri="{BB962C8B-B14F-4D97-AF65-F5344CB8AC3E}">
        <p14:creationId xmlns:p14="http://schemas.microsoft.com/office/powerpoint/2010/main" val="400055067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53D3B34-2DFB-46CF-ACCE-A70F97892586}" type="datetime1">
              <a:rPr lang="en-US"/>
              <a:pPr>
                <a:defRPr/>
              </a:pPr>
              <a:t>1/20/2013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1BC421E-E4DD-4F49-8690-F707ACDB1082}" type="slidenum">
              <a:rPr lang="en-US"/>
              <a:pPr>
                <a:defRPr/>
              </a:pPr>
              <a:t>‹#›</a:t>
            </a:fld>
            <a:endParaRPr lang="en-US"/>
          </a:p>
        </p:txBody>
      </p:sp>
    </p:spTree>
    <p:extLst>
      <p:ext uri="{BB962C8B-B14F-4D97-AF65-F5344CB8AC3E}">
        <p14:creationId xmlns:p14="http://schemas.microsoft.com/office/powerpoint/2010/main" val="95480701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C1B25FD2-8D0D-41B1-94B7-B60BCE0A780C}" type="datetime1">
              <a:rPr lang="en-US"/>
              <a:pPr>
                <a:defRPr/>
              </a:pPr>
              <a:t>1/20/2013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1AC07CB2-DB32-4769-83F4-BC5E3AAFA4FF}" type="slidenum">
              <a:rPr lang="en-US"/>
              <a:pPr>
                <a:defRPr/>
              </a:pPr>
              <a:t>‹#›</a:t>
            </a:fld>
            <a:endParaRPr lang="en-US"/>
          </a:p>
        </p:txBody>
      </p:sp>
    </p:spTree>
    <p:extLst>
      <p:ext uri="{BB962C8B-B14F-4D97-AF65-F5344CB8AC3E}">
        <p14:creationId xmlns:p14="http://schemas.microsoft.com/office/powerpoint/2010/main" val="298438307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4F7CB39-2EF3-4E53-A9D1-CE762068CC77}" type="datetime1">
              <a:rPr lang="en-US"/>
              <a:pPr>
                <a:defRPr/>
              </a:pPr>
              <a:t>1/20/2013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582C3E63-D70E-4D78-9ABE-168A456BAAE4}" type="slidenum">
              <a:rPr lang="en-US"/>
              <a:pPr>
                <a:defRPr/>
              </a:pPr>
              <a:t>‹#›</a:t>
            </a:fld>
            <a:endParaRPr lang="en-US"/>
          </a:p>
        </p:txBody>
      </p:sp>
    </p:spTree>
    <p:extLst>
      <p:ext uri="{BB962C8B-B14F-4D97-AF65-F5344CB8AC3E}">
        <p14:creationId xmlns:p14="http://schemas.microsoft.com/office/powerpoint/2010/main" val="135529272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7DD084BC-4405-48A5-B0B0-8165090AE5A9}" type="datetime1">
              <a:rPr lang="en-US"/>
              <a:pPr>
                <a:defRPr/>
              </a:pPr>
              <a:t>1/20/2013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5E8112-256F-40D6-832E-C0F79F9BE275}" type="slidenum">
              <a:rPr lang="en-US"/>
              <a:pPr>
                <a:defRPr/>
              </a:pPr>
              <a:t>‹#›</a:t>
            </a:fld>
            <a:endParaRPr lang="en-US"/>
          </a:p>
        </p:txBody>
      </p:sp>
    </p:spTree>
    <p:extLst>
      <p:ext uri="{BB962C8B-B14F-4D97-AF65-F5344CB8AC3E}">
        <p14:creationId xmlns:p14="http://schemas.microsoft.com/office/powerpoint/2010/main" val="44695629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31DA2C-0855-4FFB-8CF1-436ACAB6C0B7}" type="datetime1">
              <a:rPr lang="en-US"/>
              <a:pPr>
                <a:defRPr/>
              </a:pPr>
              <a:t>1/20/2013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5592489-F831-4153-A25F-3B959263F75F}" type="slidenum">
              <a:rPr lang="en-US"/>
              <a:pPr>
                <a:defRPr/>
              </a:pPr>
              <a:t>‹#›</a:t>
            </a:fld>
            <a:endParaRPr lang="en-US"/>
          </a:p>
        </p:txBody>
      </p:sp>
    </p:spTree>
    <p:extLst>
      <p:ext uri="{BB962C8B-B14F-4D97-AF65-F5344CB8AC3E}">
        <p14:creationId xmlns:p14="http://schemas.microsoft.com/office/powerpoint/2010/main" val="273369534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67D40537-3839-4CB3-A784-22F6CEBA917A}" type="datetime1">
              <a:rPr lang="en-US"/>
              <a:pPr>
                <a:defRPr/>
              </a:pPr>
              <a:t>1/20/2013</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8F5B9131-13A7-4360-90BE-2B2B846AFB9E}" type="slidenum">
              <a:rPr lang="en-US"/>
              <a:pPr>
                <a:defRPr/>
              </a:pPr>
              <a:t>‹#›</a:t>
            </a:fld>
            <a:endParaRPr lang="en-US"/>
          </a:p>
        </p:txBody>
      </p:sp>
    </p:spTree>
    <p:extLst>
      <p:ext uri="{BB962C8B-B14F-4D97-AF65-F5344CB8AC3E}">
        <p14:creationId xmlns:p14="http://schemas.microsoft.com/office/powerpoint/2010/main" val="29173647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cs typeface="Arial" charset="0"/>
              </a:defRPr>
            </a:lvl1pPr>
          </a:lstStyle>
          <a:p>
            <a:pPr>
              <a:defRPr/>
            </a:pPr>
            <a:fld id="{7CA26DC1-0E71-4C85-9947-40F22C48517F}" type="slidenum">
              <a:rPr lang="ar-SA"/>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898"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1000"/>
                                        <p:tgtEl>
                                          <p:spTgt spid="13">
                                            <p:txEl>
                                              <p:pRg st="0" end="0"/>
                                            </p:txEl>
                                          </p:spTgt>
                                        </p:tgtEl>
                                      </p:cBhvr>
                                    </p:animEffect>
                                    <p:anim calcmode="lin" valueType="num">
                                      <p:cBhvr>
                                        <p:cTn id="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anim calcmode="lin" valueType="num">
                                      <p:cBhvr>
                                        <p:cTn id="2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1000"/>
                                        <p:tgtEl>
                                          <p:spTgt spid="13">
                                            <p:txEl>
                                              <p:pRg st="4" end="4"/>
                                            </p:txEl>
                                          </p:spTgt>
                                        </p:tgtEl>
                                      </p:cBhvr>
                                    </p:animEffect>
                                    <p:anim calcmode="lin" valueType="num">
                                      <p:cBhvr>
                                        <p:cTn id="4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fld id="{2441F9B0-BB79-444D-A47B-720210FF215B}" type="datetimeFigureOut">
              <a:rPr lang="ar-SA"/>
              <a:pPr>
                <a:defRPr/>
              </a:pPr>
              <a:t>09/03/1434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Arial" charset="0"/>
              </a:defRPr>
            </a:lvl1pPr>
          </a:lstStyle>
          <a:p>
            <a:pPr>
              <a:defRPr/>
            </a:pPr>
            <a:fld id="{DF18C518-2FC9-4C22-8F8A-6EB4CD8144E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wipe dir="d"/>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E68D30-502F-4F1C-9827-0F1CD535408E}" type="datetime1">
              <a:rPr lang="en-US" smtClean="0">
                <a:solidFill>
                  <a:prstClr val="black"/>
                </a:solidFill>
              </a:rPr>
              <a:pPr/>
              <a:t>1/20/2013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a-IR" smtClean="0">
                <a:solidFill>
                  <a:prstClr val="black"/>
                </a:solidFill>
              </a:rPr>
              <a:t>کاری از: مجید همتی</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4366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2054"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rgbClr val="B13F9A"/>
                </a:solidFill>
                <a:latin typeface="Trebuchet MS"/>
                <a:cs typeface="+mn-cs"/>
              </a:defRPr>
            </a:lvl1pPr>
            <a:extLst/>
          </a:lstStyle>
          <a:p>
            <a:pPr>
              <a:defRPr/>
            </a:pPr>
            <a:fld id="{7A674CFF-EF14-4DCA-9795-224DD3F62C7A}" type="datetime1">
              <a:rPr lang="en-US"/>
              <a:pPr>
                <a:defRPr/>
              </a:pPr>
              <a:t>1/20/2013</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rgbClr val="B13F9A"/>
                </a:solidFill>
                <a:latin typeface="Trebuchet MS"/>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rgbClr val="B13F9A"/>
                </a:solidFill>
                <a:latin typeface="Trebuchet MS"/>
                <a:cs typeface="+mn-cs"/>
              </a:defRPr>
            </a:lvl1pPr>
            <a:extLst/>
          </a:lstStyle>
          <a:p>
            <a:pPr>
              <a:defRPr/>
            </a:pPr>
            <a:fld id="{EB978305-6022-4003-A9DA-9B1486A9804F}" type="slidenum">
              <a:rPr lang="en-US"/>
              <a:pPr>
                <a:defRPr/>
              </a:pPr>
              <a:t>‹#›</a:t>
            </a:fld>
            <a:endParaRPr lang="en-US"/>
          </a:p>
        </p:txBody>
      </p:sp>
    </p:spTree>
    <p:extLst>
      <p:ext uri="{BB962C8B-B14F-4D97-AF65-F5344CB8AC3E}">
        <p14:creationId xmlns:p14="http://schemas.microsoft.com/office/powerpoint/2010/main" val="11171328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Doa%20jadid.wmv" TargetMode="External"/><Relationship Id="rId2" Type="http://schemas.openxmlformats.org/officeDocument/2006/relationships/image" Target="../media/image6.jpeg"/><Relationship Id="rId1" Type="http://schemas.openxmlformats.org/officeDocument/2006/relationships/slideLayout" Target="../slideLayouts/slideLayout53.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besm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927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332656"/>
            <a:ext cx="8568952" cy="6525344"/>
          </a:xfrm>
        </p:spPr>
        <p:txBody>
          <a:bodyPr>
            <a:normAutofit/>
          </a:bodyPr>
          <a:lstStyle/>
          <a:p>
            <a:pPr marL="0" indent="0" algn="just" rtl="1">
              <a:buNone/>
            </a:pPr>
            <a:r>
              <a:rPr lang="fa-IR" sz="2400" dirty="0" smtClean="0">
                <a:cs typeface="0 Zar" panose="00000400000000000000" pitchFamily="2" charset="-78"/>
              </a:rPr>
              <a:t>ب. استانداردهای بین المللی</a:t>
            </a:r>
          </a:p>
          <a:p>
            <a:pPr marL="0" indent="0" algn="just" rtl="1">
              <a:buNone/>
            </a:pPr>
            <a:r>
              <a:rPr lang="fa-IR" sz="2400" dirty="0" smtClean="0">
                <a:cs typeface="0 Zar" panose="00000400000000000000" pitchFamily="2" charset="-78"/>
              </a:rPr>
              <a:t>به استانداردهایی ی با همکاری گروهی از کشورهای ذی علاقه برای استفاده در سطح جهانی تهیه می شود اطلاق می شود.</a:t>
            </a:r>
          </a:p>
          <a:p>
            <a:pPr marL="0" indent="0" algn="just" rtl="1">
              <a:buNone/>
            </a:pPr>
            <a:r>
              <a:rPr lang="fa-IR" sz="2400" dirty="0" smtClean="0">
                <a:cs typeface="0 Zar" panose="00000400000000000000" pitchFamily="2" charset="-78"/>
              </a:rPr>
              <a:t>مهمترین این استانداردها عبارتند از :</a:t>
            </a:r>
          </a:p>
          <a:p>
            <a:pPr marL="457200" indent="-457200" algn="just" rtl="1">
              <a:buAutoNum type="arabicPeriod"/>
            </a:pPr>
            <a:r>
              <a:rPr lang="fa-IR" sz="2400" dirty="0" smtClean="0">
                <a:cs typeface="0 Zar" panose="00000400000000000000" pitchFamily="2" charset="-78"/>
              </a:rPr>
              <a:t>سازمان بین المللی استاندارد که در سال 1926 تاسیس گردید.</a:t>
            </a:r>
          </a:p>
          <a:p>
            <a:pPr marL="457200" indent="-457200" algn="just" rtl="1">
              <a:buAutoNum type="arabicPeriod"/>
            </a:pPr>
            <a:r>
              <a:rPr lang="fa-IR" sz="2400" dirty="0" smtClean="0">
                <a:cs typeface="0 Zar" panose="00000400000000000000" pitchFamily="2" charset="-78"/>
              </a:rPr>
              <a:t>سازمان بین المللی الکترونیک  که در سال 1911 تاسیس گردید.</a:t>
            </a:r>
          </a:p>
          <a:p>
            <a:pPr marL="457200" indent="-457200" algn="just" rtl="1">
              <a:buAutoNum type="arabicPeriod"/>
            </a:pPr>
            <a:r>
              <a:rPr lang="fa-IR" sz="2400" dirty="0" smtClean="0">
                <a:cs typeface="0 Zar" panose="00000400000000000000" pitchFamily="2" charset="-78"/>
              </a:rPr>
              <a:t>سازمان بین المللی اندازه شناسی قانونی </a:t>
            </a:r>
          </a:p>
          <a:p>
            <a:pPr marL="457200" indent="-457200" algn="just" rtl="1">
              <a:buAutoNum type="arabicPeriod"/>
            </a:pPr>
            <a:r>
              <a:rPr lang="fa-IR" sz="2400" dirty="0" smtClean="0">
                <a:cs typeface="0 Zar" panose="00000400000000000000" pitchFamily="2" charset="-78"/>
              </a:rPr>
              <a:t>کمیته تدوین استاندارد اکافه</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ج. استاندارد منطقه ای</a:t>
            </a:r>
          </a:p>
          <a:p>
            <a:pPr marL="0" indent="0" algn="just" rtl="1">
              <a:buNone/>
            </a:pPr>
            <a:r>
              <a:rPr lang="fa-IR" sz="2400" dirty="0" smtClean="0">
                <a:cs typeface="0 Zar" panose="00000400000000000000" pitchFamily="2" charset="-78"/>
              </a:rPr>
              <a:t>به استانداردهایی اطلاق می شود که توسط گروه کشورهایی که دارای وجوه مشترک جغرافیایی هستند تهیه و در مبادلات فی ما بین این کشورها از آنها استفاده می شود. نظیر: کمیته استاندارد اروپا، کمیته استاندارد آسیا، کمیته استانداردکشورهای عربی.</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د. استاندارد کارخانه ای </a:t>
            </a:r>
          </a:p>
          <a:p>
            <a:pPr marL="0" indent="0" algn="just" rtl="1">
              <a:buNone/>
            </a:pPr>
            <a:endParaRPr lang="fa-IR"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p:txBody>
      </p:sp>
    </p:spTree>
    <p:extLst>
      <p:ext uri="{BB962C8B-B14F-4D97-AF65-F5344CB8AC3E}">
        <p14:creationId xmlns:p14="http://schemas.microsoft.com/office/powerpoint/2010/main" val="2482242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کنترل کیفیت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6"/>
            <a:ext cx="8568952" cy="5445224"/>
          </a:xfrm>
        </p:spPr>
        <p:txBody>
          <a:bodyPr>
            <a:normAutofit/>
          </a:bodyPr>
          <a:lstStyle/>
          <a:p>
            <a:pPr marL="0" indent="0" algn="just" rtl="1">
              <a:buNone/>
            </a:pPr>
            <a:r>
              <a:rPr lang="fa-IR" sz="2400" dirty="0" smtClean="0">
                <a:cs typeface="0 Zar" panose="00000400000000000000" pitchFamily="2" charset="-78"/>
              </a:rPr>
              <a:t>کنترل کیفیت جهت تعیین صحت عملیات مطابق با استانداردها و مشخصات تعیین شده به اجرا در می آید و بازرسی نیز بخشی از کنترل کیفیت است که در مراحل مختلف تهیه و توزیع و دریافت کالا به اجرا در می آید.</a:t>
            </a:r>
          </a:p>
          <a:p>
            <a:pPr marL="0" indent="0" algn="just" rtl="1">
              <a:buNone/>
            </a:pPr>
            <a:r>
              <a:rPr lang="fa-IR" sz="2400" dirty="0" smtClean="0">
                <a:cs typeface="0 Zar" panose="00000400000000000000" pitchFamily="2" charset="-78"/>
              </a:rPr>
              <a:t>هدف اصلی از کنترل کیفیت، اطمینان از تهیه و توزیع و دریافت کالایی به خصوص مطابق با استانداردهای تعیین شده است.</a:t>
            </a:r>
            <a:endParaRPr lang="fa-IR" sz="2400" dirty="0">
              <a:cs typeface="0 Zar" panose="00000400000000000000" pitchFamily="2" charset="-78"/>
            </a:endParaRPr>
          </a:p>
          <a:p>
            <a:pPr marL="0" indent="0" algn="just" rtl="1">
              <a:buNone/>
            </a:pPr>
            <a:r>
              <a:rPr lang="fa-IR" sz="2400" dirty="0" smtClean="0">
                <a:cs typeface="0 Zar" panose="00000400000000000000" pitchFamily="2" charset="-78"/>
              </a:rPr>
              <a:t>کنترل کیفیت در خصوص کالاهایی که به صورت وسیعی تهیه و توزیع می شوند و یا تهیه ی آنها مستلزم زمان زیادی است، از اهمیت فراوانی برخوردار می باشد.</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اهداف کنترل کیفیت را می توان به شرح زیر برشمرد:</a:t>
            </a:r>
          </a:p>
          <a:p>
            <a:pPr algn="just" rtl="1"/>
            <a:r>
              <a:rPr lang="fa-IR" sz="2400" dirty="0" smtClean="0">
                <a:cs typeface="0 Zar" panose="00000400000000000000" pitchFamily="2" charset="-78"/>
              </a:rPr>
              <a:t>حفظ استانداردهای تعیین شده</a:t>
            </a:r>
          </a:p>
          <a:p>
            <a:pPr algn="just" rtl="1"/>
            <a:r>
              <a:rPr lang="fa-IR" sz="2400" dirty="0" smtClean="0">
                <a:cs typeface="0 Zar" panose="00000400000000000000" pitchFamily="2" charset="-78"/>
              </a:rPr>
              <a:t>کشف و تصحیح انحرافات در جریان عمل</a:t>
            </a:r>
          </a:p>
          <a:p>
            <a:pPr algn="just" rtl="1"/>
            <a:r>
              <a:rPr lang="fa-IR" sz="2400" dirty="0" smtClean="0">
                <a:cs typeface="0 Zar" panose="00000400000000000000" pitchFamily="2" charset="-78"/>
              </a:rPr>
              <a:t>کشف و اصلاح محصولات خارج از استاندارد</a:t>
            </a:r>
          </a:p>
          <a:p>
            <a:pPr algn="just" rtl="1"/>
            <a:r>
              <a:rPr lang="fa-IR" sz="2400" dirty="0" smtClean="0">
                <a:cs typeface="0 Zar" panose="00000400000000000000" pitchFamily="2" charset="-78"/>
              </a:rPr>
              <a:t>ارزیابی کارایی واحدها و افراد</a:t>
            </a:r>
            <a:endParaRPr lang="fa-IR" sz="2400" dirty="0" smtClean="0">
              <a:cs typeface="0 Zar" panose="00000400000000000000" pitchFamily="2" charset="-78"/>
            </a:endParaRPr>
          </a:p>
        </p:txBody>
      </p:sp>
    </p:spTree>
    <p:extLst>
      <p:ext uri="{BB962C8B-B14F-4D97-AF65-F5344CB8AC3E}">
        <p14:creationId xmlns:p14="http://schemas.microsoft.com/office/powerpoint/2010/main" val="2631613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مدیریت  کیفیت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6"/>
            <a:ext cx="8568952" cy="5445224"/>
          </a:xfrm>
        </p:spPr>
        <p:txBody>
          <a:bodyPr>
            <a:normAutofit/>
          </a:bodyPr>
          <a:lstStyle/>
          <a:p>
            <a:pPr marL="0" indent="0" algn="just" rtl="1">
              <a:buNone/>
            </a:pPr>
            <a:r>
              <a:rPr lang="fa-IR" sz="2400" dirty="0" smtClean="0">
                <a:cs typeface="0 Zar" panose="00000400000000000000" pitchFamily="2" charset="-78"/>
              </a:rPr>
              <a:t>مدیریت کیفیت از جمله ارکانی است که شرکت با برخورداری از آن قادر به نیل به سطوح کیفی خاص و مطلوب خواهد بود.</a:t>
            </a:r>
          </a:p>
          <a:p>
            <a:pPr marL="0" indent="0" algn="just" rtl="1">
              <a:buNone/>
            </a:pPr>
            <a:r>
              <a:rPr lang="fa-IR" sz="2400" dirty="0" smtClean="0">
                <a:cs typeface="0 Zar" panose="00000400000000000000" pitchFamily="2" charset="-78"/>
              </a:rPr>
              <a:t>از نشانه های وجود چنین مدیریتی، وجود قسمت کنترل کیفیت در سلسله مراتب تشکیلات شرکت و تعداد افراد متخصص در این بخش می باشد.</a:t>
            </a:r>
          </a:p>
          <a:p>
            <a:pPr marL="0" indent="0" algn="just" rtl="1">
              <a:buNone/>
            </a:pPr>
            <a:r>
              <a:rPr lang="fa-IR" sz="2400" dirty="0" smtClean="0">
                <a:cs typeface="0 Zar" panose="00000400000000000000" pitchFamily="2" charset="-78"/>
              </a:rPr>
              <a:t>اینکه شرکت چه میزان می کوشد تا آگاهی و انگیزه کارکنان و خلاقیت آنها را در جهت ارتقای کیفیت به خدمت بگیرد و کنترل کیفیت را به چرخه ای تبدیل کند تا میزان مشارکت کارکنان در مشکل یابی و مشکل گشایی افزایش یابد از جمله شاخص های سنجش عملکرد مدیریت کیفیت در سازمان می باشد.</a:t>
            </a:r>
          </a:p>
          <a:p>
            <a:pPr marL="0" indent="0" algn="just" rtl="1">
              <a:buNone/>
            </a:pPr>
            <a:r>
              <a:rPr lang="fa-IR" sz="2400" dirty="0" smtClean="0">
                <a:cs typeface="0 Zar" panose="00000400000000000000" pitchFamily="2" charset="-78"/>
              </a:rPr>
              <a:t>اهم فعالیت هایی که مدیریت کیفیت در شرکتهای عرضه کننده انجام می دهد عبارتند از :</a:t>
            </a:r>
          </a:p>
          <a:p>
            <a:pPr marL="457200" indent="-457200" algn="just" rtl="1">
              <a:buAutoNum type="arabicPeriod"/>
            </a:pPr>
            <a:r>
              <a:rPr lang="fa-IR" sz="2400" dirty="0" smtClean="0">
                <a:cs typeface="0 Zar" panose="00000400000000000000" pitchFamily="2" charset="-78"/>
              </a:rPr>
              <a:t>کنترل کیفیت </a:t>
            </a:r>
          </a:p>
          <a:p>
            <a:pPr marL="457200" indent="-457200" algn="just" rtl="1">
              <a:buAutoNum type="arabicPeriod"/>
            </a:pPr>
            <a:r>
              <a:rPr lang="fa-IR" sz="2400" dirty="0" smtClean="0">
                <a:cs typeface="0 Zar" panose="00000400000000000000" pitchFamily="2" charset="-78"/>
              </a:rPr>
              <a:t>بررسی کیفیت </a:t>
            </a:r>
          </a:p>
          <a:p>
            <a:pPr marL="457200" indent="-457200" algn="just" rtl="1">
              <a:buAutoNum type="arabicPeriod"/>
            </a:pPr>
            <a:r>
              <a:rPr lang="fa-IR" sz="2400" dirty="0" smtClean="0">
                <a:cs typeface="0 Zar" panose="00000400000000000000" pitchFamily="2" charset="-78"/>
              </a:rPr>
              <a:t>معاینه کالاها  </a:t>
            </a:r>
            <a:endParaRPr lang="fa-IR" sz="2400" dirty="0">
              <a:cs typeface="0 Zar" panose="00000400000000000000" pitchFamily="2" charset="-78"/>
            </a:endParaRPr>
          </a:p>
        </p:txBody>
      </p:sp>
    </p:spTree>
    <p:extLst>
      <p:ext uri="{BB962C8B-B14F-4D97-AF65-F5344CB8AC3E}">
        <p14:creationId xmlns:p14="http://schemas.microsoft.com/office/powerpoint/2010/main" val="2725921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سیستم های تایید کیفیت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6"/>
            <a:ext cx="8568952" cy="5544616"/>
          </a:xfrm>
        </p:spPr>
        <p:txBody>
          <a:bodyPr>
            <a:normAutofit fontScale="92500"/>
          </a:bodyPr>
          <a:lstStyle/>
          <a:p>
            <a:pPr marL="0" indent="0" algn="just" rtl="1">
              <a:buNone/>
            </a:pPr>
            <a:r>
              <a:rPr lang="fa-IR" sz="2400" dirty="0" smtClean="0">
                <a:cs typeface="0 Zar" panose="00000400000000000000" pitchFamily="2" charset="-78"/>
              </a:rPr>
              <a:t>برای اینکه کالاها قابلیت های تجاری و معاملاتی خود را حفظ کنند و بتوانند نیازهایی که برای رفع آنها تولید و عرضه شده اند را برطرف نمایند، قوانین و مقررات مختلفی در کشورهای جهان وضع شده است.</a:t>
            </a:r>
          </a:p>
          <a:p>
            <a:pPr marL="0" indent="0" algn="just" rtl="1">
              <a:buNone/>
            </a:pPr>
            <a:r>
              <a:rPr lang="fa-IR" sz="2400" dirty="0" smtClean="0">
                <a:cs typeface="0 Zar" panose="00000400000000000000" pitchFamily="2" charset="-78"/>
              </a:rPr>
              <a:t>جهت تضمین و تایید کیفیت می توان از سیستم های مختلفی بهره گرفت</a:t>
            </a:r>
            <a:r>
              <a:rPr lang="fa-IR" sz="2400" smtClean="0">
                <a:cs typeface="0 Zar" panose="00000400000000000000" pitchFamily="2" charset="-78"/>
              </a:rPr>
              <a:t>. </a:t>
            </a:r>
          </a:p>
          <a:p>
            <a:pPr marL="0" indent="0" algn="just" rtl="1">
              <a:buNone/>
            </a:pPr>
            <a:r>
              <a:rPr lang="fa-IR" sz="2400" smtClean="0">
                <a:cs typeface="0 Zar" panose="00000400000000000000" pitchFamily="2" charset="-78"/>
              </a:rPr>
              <a:t>اهم </a:t>
            </a:r>
            <a:r>
              <a:rPr lang="fa-IR" sz="2400" dirty="0" smtClean="0">
                <a:cs typeface="0 Zar" panose="00000400000000000000" pitchFamily="2" charset="-78"/>
              </a:rPr>
              <a:t>این سیستم ها عبارتند از : </a:t>
            </a:r>
          </a:p>
          <a:p>
            <a:pPr marL="457200" indent="-457200" algn="just" rtl="1">
              <a:buAutoNum type="arabicPeriod"/>
            </a:pPr>
            <a:r>
              <a:rPr lang="fa-IR" sz="2400" dirty="0" smtClean="0">
                <a:cs typeface="0 Zar" panose="00000400000000000000" pitchFamily="2" charset="-78"/>
              </a:rPr>
              <a:t>خود تاییدی : در این سیستم، تولید کننده خود مطابقت کالاهای عرضه شده با استانداردهای مشخص یا ویژگی های فنی معین را بررسی ومورد تایید و تصدیق قرار می دهد. نقص این سیستم، یکجانبه بودن آن است که با بهره گیری از متخصصین صاحب صلاحیت این نقص مرتفع خواهد شد.</a:t>
            </a:r>
          </a:p>
          <a:p>
            <a:pPr marL="457200" indent="-457200" algn="just" rtl="1">
              <a:buAutoNum type="arabicPeriod"/>
            </a:pPr>
            <a:r>
              <a:rPr lang="fa-IR" sz="2400" dirty="0" smtClean="0">
                <a:cs typeface="0 Zar" panose="00000400000000000000" pitchFamily="2" charset="-78"/>
              </a:rPr>
              <a:t>تایید شخص ثالث: در این سیستم، شخص حقیقی یا حقوقی مستقل به بررسی و تایید کالاهای مورد نظر از لحاظ انطباقشان با استانداردهای مشخص یا خصوصیات تست می نمایند.</a:t>
            </a:r>
          </a:p>
          <a:p>
            <a:pPr marL="457200" indent="-457200" algn="just" rtl="1">
              <a:buAutoNum type="arabicPeriod"/>
            </a:pPr>
            <a:r>
              <a:rPr lang="fa-IR" sz="2400" dirty="0" smtClean="0">
                <a:cs typeface="0 Zar" panose="00000400000000000000" pitchFamily="2" charset="-78"/>
              </a:rPr>
              <a:t>وارسی صادراتی :جهت اطمینان  از انطباق کالاها با استانداردهای موضوعه، برخی کشورها اقدام به وارسی کالاهای صادراتی خود قبل از حمل و بارگیری به خارج از کشور می نمایند. این کار در جهت سیاست ترویج و گسترش صادرات این کشورها و حفظ اعتبار محصولات ملی می باشد.</a:t>
            </a:r>
          </a:p>
        </p:txBody>
      </p:sp>
    </p:spTree>
    <p:extLst>
      <p:ext uri="{BB962C8B-B14F-4D97-AF65-F5344CB8AC3E}">
        <p14:creationId xmlns:p14="http://schemas.microsoft.com/office/powerpoint/2010/main" val="950738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2" descr="Copy_3~1.gif"/>
          <p:cNvPicPr>
            <a:picLocks noGrp="1" noChangeAspect="1"/>
          </p:cNvPicPr>
          <p:nvPr>
            <p:ph/>
          </p:nvPr>
        </p:nvPicPr>
        <p:blipFill>
          <a:blip r:embed="rId2"/>
          <a:srcRect/>
          <a:stretch>
            <a:fillRect/>
          </a:stretch>
        </p:blipFill>
        <p:spPr>
          <a:xfrm>
            <a:off x="0" y="-76200"/>
            <a:ext cx="9144000" cy="6858000"/>
          </a:xfrm>
          <a:prstGeom prst="rect">
            <a:avLst/>
          </a:prstGeom>
          <a:ln>
            <a:noFill/>
          </a:ln>
          <a:effectLst>
            <a:softEdge rad="112500"/>
          </a:effectLst>
        </p:spPr>
      </p:pic>
      <p:sp>
        <p:nvSpPr>
          <p:cNvPr id="4" name="Rectangle 3"/>
          <p:cNvSpPr/>
          <p:nvPr/>
        </p:nvSpPr>
        <p:spPr>
          <a:xfrm rot="20237326">
            <a:off x="126801" y="1442046"/>
            <a:ext cx="8067499" cy="175432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خدایا چنان کن سرانجام کار </a:t>
            </a:r>
            <a:b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b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تو خشنود باشی و ما رستگار</a:t>
            </a:r>
            <a:endParaRPr lang="en-US"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endParaRPr>
          </a:p>
        </p:txBody>
      </p:sp>
      <p:sp>
        <p:nvSpPr>
          <p:cNvPr id="59396" name="Rectangle 4"/>
          <p:cNvSpPr>
            <a:spLocks noChangeArrowheads="1"/>
          </p:cNvSpPr>
          <p:nvPr/>
        </p:nvSpPr>
        <p:spPr bwMode="auto">
          <a:xfrm>
            <a:off x="71406" y="5862661"/>
            <a:ext cx="2377574" cy="92333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a:defRPr/>
            </a:pPr>
            <a:r>
              <a:rPr lang="fa-IR" sz="5400" b="1" dirty="0">
                <a:solidFill>
                  <a:srgbClr val="00FFFF"/>
                </a:solidFill>
                <a:effectLst>
                  <a:outerShdw blurRad="38100" dist="38100" dir="2700000" algn="tl">
                    <a:srgbClr val="000000">
                      <a:alpha val="43137"/>
                    </a:srgbClr>
                  </a:outerShdw>
                </a:effectLst>
                <a:cs typeface="B Ziba" panose="00000400000000000000" pitchFamily="2" charset="-78"/>
              </a:rPr>
              <a:t>التماس دعا</a:t>
            </a:r>
            <a:endParaRPr lang="en-US" sz="5400" b="1" dirty="0">
              <a:solidFill>
                <a:srgbClr val="00FFFF"/>
              </a:solidFill>
              <a:effectLst>
                <a:outerShdw blurRad="38100" dist="38100" dir="2700000" algn="tl">
                  <a:srgbClr val="000000">
                    <a:alpha val="43137"/>
                  </a:srgbClr>
                </a:outerShdw>
              </a:effectLst>
              <a:cs typeface="B Ziba" panose="00000400000000000000" pitchFamily="2" charset="-78"/>
            </a:endParaRPr>
          </a:p>
        </p:txBody>
      </p:sp>
      <p:sp>
        <p:nvSpPr>
          <p:cNvPr id="6" name="Slide Number Placeholder 5"/>
          <p:cNvSpPr>
            <a:spLocks noGrp="1"/>
          </p:cNvSpPr>
          <p:nvPr>
            <p:ph type="sldNum" sz="quarter" idx="12"/>
          </p:nvPr>
        </p:nvSpPr>
        <p:spPr/>
        <p:txBody>
          <a:bodyPr/>
          <a:lstStyle/>
          <a:p>
            <a:pPr>
              <a:defRPr/>
            </a:pPr>
            <a:fld id="{8C4A60DA-64C6-4E91-AF71-817F60578398}" type="slidenum">
              <a:rPr lang="en-US" smtClean="0"/>
              <a:pPr>
                <a:defRPr/>
              </a:pPr>
              <a:t>14</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4">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iterate type="lt">
                                    <p:tmPct val="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5" presetClass="entr" presetSubtype="0" fill="hold" grpId="0" nodeType="withEffect">
                                  <p:stCondLst>
                                    <p:cond delay="0"/>
                                  </p:stCondLst>
                                  <p:childTnLst>
                                    <p:set>
                                      <p:cBhvr>
                                        <p:cTn id="14" dur="1" fill="hold">
                                          <p:stCondLst>
                                            <p:cond delay="0"/>
                                          </p:stCondLst>
                                        </p:cTn>
                                        <p:tgtEl>
                                          <p:spTgt spid="59396"/>
                                        </p:tgtEl>
                                        <p:attrNameLst>
                                          <p:attrName>style.visibility</p:attrName>
                                        </p:attrNameLst>
                                      </p:cBhvr>
                                      <p:to>
                                        <p:strVal val="visible"/>
                                      </p:to>
                                    </p:set>
                                    <p:anim calcmode="lin" valueType="num">
                                      <p:cBhvr>
                                        <p:cTn id="15" dur="500" decel="50000" fill="hold">
                                          <p:stCondLst>
                                            <p:cond delay="0"/>
                                          </p:stCondLst>
                                        </p:cTn>
                                        <p:tgtEl>
                                          <p:spTgt spid="5939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939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9396"/>
                                        </p:tgtEl>
                                        <p:attrNameLst>
                                          <p:attrName>ppt_w</p:attrName>
                                        </p:attrNameLst>
                                      </p:cBhvr>
                                      <p:tavLst>
                                        <p:tav tm="0">
                                          <p:val>
                                            <p:strVal val="#ppt_w*.05"/>
                                          </p:val>
                                        </p:tav>
                                        <p:tav tm="100000">
                                          <p:val>
                                            <p:strVal val="#ppt_w"/>
                                          </p:val>
                                        </p:tav>
                                      </p:tavLst>
                                    </p:anim>
                                    <p:anim calcmode="lin" valueType="num">
                                      <p:cBhvr>
                                        <p:cTn id="18" dur="1000" fill="hold"/>
                                        <p:tgtEl>
                                          <p:spTgt spid="5939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939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939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939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93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6" descr="salava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8419" name="Picture 7" descr="toplisten">
            <a:hlinkClick r:id="rId3" action="ppaction://hlinkfile"/>
          </p:cNvPr>
          <p:cNvPicPr>
            <a:picLocks noChangeAspect="1" noChangeArrowheads="1" noCrop="1"/>
          </p:cNvPicPr>
          <p:nvPr/>
        </p:nvPicPr>
        <p:blipFill>
          <a:blip r:embed="rId4"/>
          <a:srcRect/>
          <a:stretch>
            <a:fillRect/>
          </a:stretch>
        </p:blipFill>
        <p:spPr bwMode="auto">
          <a:xfrm>
            <a:off x="6146800" y="3848100"/>
            <a:ext cx="2844800" cy="2933700"/>
          </a:xfrm>
          <a:prstGeom prst="rect">
            <a:avLst/>
          </a:prstGeom>
          <a:noFill/>
          <a:ln w="9525">
            <a:noFill/>
            <a:miter lim="800000"/>
            <a:headEnd/>
            <a:tailEnd/>
          </a:ln>
        </p:spPr>
      </p:pic>
    </p:spTree>
    <p:extLst>
      <p:ext uri="{BB962C8B-B14F-4D97-AF65-F5344CB8AC3E}">
        <p14:creationId xmlns:p14="http://schemas.microsoft.com/office/powerpoint/2010/main" val="18383696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099" name="Picture 2" descr="D:\تصاویر عمومی\picture\Wallpapers\Nista Wallpapers\vplants3_015.jpg"/>
          <p:cNvPicPr>
            <a:picLocks noChangeAspect="1" noChangeArrowheads="1"/>
          </p:cNvPicPr>
          <p:nvPr/>
        </p:nvPicPr>
        <p:blipFill>
          <a:blip r:embed="rId2"/>
          <a:srcRect/>
          <a:stretch>
            <a:fillRect/>
          </a:stretch>
        </p:blipFill>
        <p:spPr bwMode="auto">
          <a:xfrm>
            <a:off x="0" y="69376"/>
            <a:ext cx="9144000" cy="6781800"/>
          </a:xfrm>
          <a:prstGeom prst="rect">
            <a:avLst/>
          </a:prstGeom>
          <a:noFill/>
          <a:ln w="9525">
            <a:noFill/>
            <a:miter lim="800000"/>
            <a:headEnd/>
            <a:tailEnd/>
          </a:ln>
        </p:spPr>
      </p:pic>
      <p:sp>
        <p:nvSpPr>
          <p:cNvPr id="6" name="Rectangle 5"/>
          <p:cNvSpPr/>
          <p:nvPr/>
        </p:nvSpPr>
        <p:spPr>
          <a:xfrm>
            <a:off x="755576" y="274638"/>
            <a:ext cx="7488832" cy="2954655"/>
          </a:xfrm>
          <a:prstGeom prst="rect">
            <a:avLst/>
          </a:prstGeom>
          <a:solidFill>
            <a:schemeClr val="accent3">
              <a:lumMod val="20000"/>
              <a:lumOff val="80000"/>
            </a:schemeClr>
          </a:solidFill>
          <a:ln>
            <a:solidFill>
              <a:schemeClr val="accent2">
                <a:lumMod val="50000"/>
              </a:schemeClr>
            </a:solidFill>
          </a:ln>
        </p:spPr>
        <p:txBody>
          <a:bodyPr wrap="square">
            <a:spAutoFit/>
          </a:bodyPr>
          <a:lstStyle/>
          <a:p>
            <a:pPr algn="ctr" rtl="1" eaLnBrk="0" hangingPunct="0">
              <a:defRPr/>
            </a:pPr>
            <a:r>
              <a:rPr lang="fa-IR" sz="5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سیستم سفارشات خرید و انبارداری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مدرس: حمیده رشیدی فیروزآبادی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مقطع : کاردانی حسابداری مالی ترم 2</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جلسه : </a:t>
            </a:r>
            <a:r>
              <a:rPr lang="fa-IR" sz="4400" b="1" dirty="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4</a:t>
            </a:r>
            <a:endParaRPr lang="fa-IR" sz="28700" b="1" dirty="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Arial" charset="0"/>
              <a:cs typeface="0 Zar" panose="00000400000000000000" pitchFamily="2" charset="-78"/>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استاندارد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5141167"/>
          </a:xfrm>
        </p:spPr>
        <p:txBody>
          <a:bodyPr>
            <a:normAutofit/>
          </a:bodyPr>
          <a:lstStyle/>
          <a:p>
            <a:pPr marL="0" indent="0" algn="just" rtl="1">
              <a:buNone/>
            </a:pPr>
            <a:r>
              <a:rPr lang="fa-IR" sz="2400" dirty="0" smtClean="0">
                <a:cs typeface="0 Zar" panose="00000400000000000000" pitchFamily="2" charset="-78"/>
              </a:rPr>
              <a:t>طبق ماده دو از مواد الحاقی قانون تاسیس موسسه استاندارد و تحقیقات صنعتی ایران استاندارد بدین شکل تعریف شده است:</a:t>
            </a:r>
          </a:p>
          <a:p>
            <a:pPr marL="0" indent="0" algn="just" rtl="1">
              <a:buNone/>
            </a:pPr>
            <a:r>
              <a:rPr lang="fa-IR" sz="2400" dirty="0" smtClean="0">
                <a:cs typeface="0 Zar" panose="00000400000000000000" pitchFamily="2" charset="-78"/>
              </a:rPr>
              <a:t>« تعیین تمام یا برخی از خصوصیات ومشخصات هر فرآورده از قبیل نوع، جنس، منشا، مواد اولیه، ترکیب، ساخت، همچنین یکنواخت کردن اوراق اداری ، اسناد بازرگانی و امثال آن»</a:t>
            </a:r>
          </a:p>
          <a:p>
            <a:pPr marL="0" indent="0" algn="just" rtl="1">
              <a:buNone/>
            </a:pPr>
            <a:r>
              <a:rPr lang="fa-IR" sz="2400" dirty="0" smtClean="0">
                <a:cs typeface="0 Zar" panose="00000400000000000000" pitchFamily="2" charset="-78"/>
              </a:rPr>
              <a:t>استاندارد کردن عبارت است از :</a:t>
            </a:r>
          </a:p>
          <a:p>
            <a:pPr marL="0" indent="0" algn="just" rtl="1">
              <a:buNone/>
            </a:pPr>
            <a:r>
              <a:rPr lang="fa-IR" sz="2400" dirty="0" smtClean="0">
                <a:cs typeface="0 Zar" panose="00000400000000000000" pitchFamily="2" charset="-78"/>
              </a:rPr>
              <a:t>« تعیین مشخصات کالاها و خدمات مورد نیاز یا تعیین درجه ویژگی های کیفی کالاها و خدمات و حد مرغوبیت قابل پذیرش ومطلوبیت مورد نظر برای انها از نظر اندازه، شکل، رنگ، خواص فیزیکی و شیمیایی و... به منظور بهبود کیفیت وحصول اطمینان از مصرف یک فرآورده».</a:t>
            </a:r>
          </a:p>
          <a:p>
            <a:pPr marL="0" indent="0" algn="just" rtl="1">
              <a:buNone/>
            </a:pPr>
            <a:r>
              <a:rPr lang="fa-IR" sz="2400" dirty="0" smtClean="0">
                <a:cs typeface="0 Zar" panose="00000400000000000000" pitchFamily="2" charset="-78"/>
              </a:rPr>
              <a:t>استاندارد مدیریتی عبارت است از :</a:t>
            </a:r>
          </a:p>
          <a:p>
            <a:pPr marL="0" indent="0" algn="just" rtl="1">
              <a:buNone/>
            </a:pPr>
            <a:r>
              <a:rPr lang="fa-IR" sz="2400" dirty="0" smtClean="0">
                <a:cs typeface="0 Zar" panose="00000400000000000000" pitchFamily="2" charset="-78"/>
              </a:rPr>
              <a:t>« استاندارد سازی رویه های عملیاتی و سیستم ها»</a:t>
            </a:r>
          </a:p>
          <a:p>
            <a:pPr marL="0" indent="0" algn="just" rtl="1">
              <a:buNone/>
            </a:pPr>
            <a:r>
              <a:rPr lang="fa-IR" sz="2400" dirty="0" smtClean="0">
                <a:cs typeface="0 Zar" panose="00000400000000000000" pitchFamily="2" charset="-78"/>
              </a:rPr>
              <a:t>در خرید منظور از استاندارد، مفهوم تجاری آن می باشد.</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اهداف و ضرورت استاندارد سازی</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97151"/>
          </a:xfrm>
        </p:spPr>
        <p:txBody>
          <a:bodyPr>
            <a:normAutofit/>
          </a:bodyPr>
          <a:lstStyle/>
          <a:p>
            <a:pPr marL="0" indent="0" algn="just" rtl="1">
              <a:buNone/>
            </a:pPr>
            <a:r>
              <a:rPr lang="fa-IR" sz="2400" dirty="0" smtClean="0">
                <a:cs typeface="0 Zar" panose="00000400000000000000" pitchFamily="2" charset="-78"/>
              </a:rPr>
              <a:t>استاندارد سازی دارای اهدافی به شرح زیر می باشد:</a:t>
            </a:r>
          </a:p>
          <a:p>
            <a:pPr marL="457200" indent="-457200" algn="just" rtl="1">
              <a:buAutoNum type="arabicPeriod"/>
            </a:pPr>
            <a:r>
              <a:rPr lang="fa-IR" sz="2400" dirty="0" smtClean="0">
                <a:cs typeface="0 Zar" panose="00000400000000000000" pitchFamily="2" charset="-78"/>
              </a:rPr>
              <a:t>کاهش مشکلات و گرفتاری ها در خرید کالاها وخدمات</a:t>
            </a:r>
          </a:p>
          <a:p>
            <a:pPr marL="457200" indent="-457200" algn="just" rtl="1">
              <a:buAutoNum type="arabicPeriod"/>
            </a:pPr>
            <a:r>
              <a:rPr lang="fa-IR" sz="2400" dirty="0" smtClean="0">
                <a:cs typeface="0 Zar" panose="00000400000000000000" pitchFamily="2" charset="-78"/>
              </a:rPr>
              <a:t>ایجاد اعتماد و اطمینان در مردم و تضمین ایمنی و سلامت آنها</a:t>
            </a:r>
          </a:p>
          <a:p>
            <a:pPr marL="457200" indent="-457200" algn="just" rtl="1">
              <a:buAutoNum type="arabicPeriod"/>
            </a:pPr>
            <a:r>
              <a:rPr lang="fa-IR" sz="2400" dirty="0" smtClean="0">
                <a:cs typeface="0 Zar" panose="00000400000000000000" pitchFamily="2" charset="-78"/>
              </a:rPr>
              <a:t>کمک به سلامت اقتصاد کشور با ایجاد اطمینان در اقشار مردم نسبت به کالاهای داخلی </a:t>
            </a:r>
          </a:p>
          <a:p>
            <a:pPr marL="457200" indent="-457200" algn="just" rtl="1">
              <a:buAutoNum type="arabicPeriod"/>
            </a:pPr>
            <a:r>
              <a:rPr lang="fa-IR" sz="2400" dirty="0" smtClean="0">
                <a:cs typeface="0 Zar" panose="00000400000000000000" pitchFamily="2" charset="-78"/>
              </a:rPr>
              <a:t>جلوگیری از رقابت های ناسالم و تبلیغات کاذب و فریبنده </a:t>
            </a:r>
          </a:p>
          <a:p>
            <a:pPr marL="0" indent="0" algn="just" rtl="1">
              <a:buNone/>
            </a:pPr>
            <a:endParaRPr lang="fa-IR" sz="2400" dirty="0" smtClean="0">
              <a:cs typeface="0 Zar" panose="00000400000000000000" pitchFamily="2" charset="-78"/>
            </a:endParaRPr>
          </a:p>
          <a:p>
            <a:pPr marL="0" lvl="0" indent="0" algn="just" rtl="1">
              <a:buNone/>
            </a:pPr>
            <a:r>
              <a:rPr lang="fa-IR" sz="2400" dirty="0">
                <a:solidFill>
                  <a:prstClr val="black"/>
                </a:solidFill>
                <a:cs typeface="0 Zar" panose="00000400000000000000" pitchFamily="2" charset="-78"/>
              </a:rPr>
              <a:t>مهمترین دلایل ضروری استاندارد کردن کالاها عبارت است از :</a:t>
            </a:r>
          </a:p>
          <a:p>
            <a:pPr marL="457200" lvl="0" indent="-457200" algn="just" rtl="1">
              <a:buFont typeface="Arial" pitchFamily="34" charset="0"/>
              <a:buAutoNum type="arabicPeriod"/>
            </a:pPr>
            <a:r>
              <a:rPr lang="fa-IR" sz="2400" dirty="0">
                <a:solidFill>
                  <a:prstClr val="black"/>
                </a:solidFill>
                <a:cs typeface="0 Zar" panose="00000400000000000000" pitchFamily="2" charset="-78"/>
              </a:rPr>
              <a:t>رعایت شرایط ایمنی در ساخت کالاهای مختلف</a:t>
            </a:r>
          </a:p>
          <a:p>
            <a:pPr marL="457200" lvl="0" indent="-457200" algn="just" rtl="1">
              <a:buFont typeface="Arial" pitchFamily="34" charset="0"/>
              <a:buAutoNum type="arabicPeriod"/>
            </a:pPr>
            <a:r>
              <a:rPr lang="fa-IR" sz="2400" dirty="0">
                <a:solidFill>
                  <a:prstClr val="black"/>
                </a:solidFill>
                <a:cs typeface="0 Zar" panose="00000400000000000000" pitchFamily="2" charset="-78"/>
              </a:rPr>
              <a:t>تعیین مرغوبیت و کیفیت کالاهای تولیدی به عنوان بهترین وسیله تبلیغ آن</a:t>
            </a:r>
          </a:p>
          <a:p>
            <a:pPr marL="457200" lvl="0" indent="-457200" algn="just" rtl="1">
              <a:buFont typeface="Arial" pitchFamily="34" charset="0"/>
              <a:buAutoNum type="arabicPeriod"/>
            </a:pPr>
            <a:r>
              <a:rPr lang="fa-IR" sz="2400" dirty="0">
                <a:solidFill>
                  <a:prstClr val="black"/>
                </a:solidFill>
                <a:cs typeface="0 Zar" panose="00000400000000000000" pitchFamily="2" charset="-78"/>
              </a:rPr>
              <a:t>سهولت در تفویض و جایگزین سازی اجزا و قطعات کالاها</a:t>
            </a:r>
          </a:p>
          <a:p>
            <a:pPr marL="0" indent="0" algn="just" rtl="1">
              <a:buNone/>
            </a:pPr>
            <a:endParaRPr lang="fa-IR" sz="2400" dirty="0" smtClean="0">
              <a:cs typeface="0 Zar" panose="00000400000000000000" pitchFamily="2" charset="-78"/>
            </a:endParaRPr>
          </a:p>
          <a:p>
            <a:pPr marL="457200" indent="-457200" algn="just" rtl="1">
              <a:buAutoNum type="arabicPeriod"/>
            </a:pPr>
            <a:endParaRPr lang="fa-IR" sz="2400" dirty="0" smtClean="0">
              <a:cs typeface="0 Zar" panose="00000400000000000000" pitchFamily="2" charset="-78"/>
            </a:endParaRPr>
          </a:p>
          <a:p>
            <a:pPr marL="457200" indent="-457200" algn="just" rtl="1">
              <a:buAutoNum type="arabicPeriod"/>
            </a:pPr>
            <a:endParaRPr lang="fa-IR" sz="2400" dirty="0" smtClean="0">
              <a:cs typeface="0 Zar" panose="00000400000000000000" pitchFamily="2" charset="-78"/>
            </a:endParaRPr>
          </a:p>
        </p:txBody>
      </p:sp>
    </p:spTree>
    <p:extLst>
      <p:ext uri="{BB962C8B-B14F-4D97-AF65-F5344CB8AC3E}">
        <p14:creationId xmlns:p14="http://schemas.microsoft.com/office/powerpoint/2010/main" val="352097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مزایای استاندارد سازی</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637111"/>
          </a:xfrm>
        </p:spPr>
        <p:txBody>
          <a:bodyPr>
            <a:normAutofit/>
          </a:bodyPr>
          <a:lstStyle/>
          <a:p>
            <a:pPr marL="0" indent="0" algn="just" rtl="1">
              <a:buNone/>
            </a:pPr>
            <a:r>
              <a:rPr lang="fa-IR" sz="2400" dirty="0" smtClean="0">
                <a:cs typeface="0 Zar" panose="00000400000000000000" pitchFamily="2" charset="-78"/>
              </a:rPr>
              <a:t>اهم محاسن استانداردکردن را می توان به شرح زیر بر شمرد:</a:t>
            </a:r>
          </a:p>
          <a:p>
            <a:pPr marL="457200" indent="-457200" algn="just" rtl="1">
              <a:buAutoNum type="arabicPeriod"/>
            </a:pPr>
            <a:r>
              <a:rPr lang="fa-IR" sz="2400" dirty="0" smtClean="0">
                <a:cs typeface="0 Zar" panose="00000400000000000000" pitchFamily="2" charset="-78"/>
              </a:rPr>
              <a:t>سهولت انتخاب کالا از میان انواع کالاهای مشابه در بازار </a:t>
            </a:r>
          </a:p>
          <a:p>
            <a:pPr marL="457200" indent="-457200" algn="just" rtl="1">
              <a:buAutoNum type="arabicPeriod"/>
            </a:pPr>
            <a:r>
              <a:rPr lang="fa-IR" sz="2400" dirty="0" smtClean="0">
                <a:cs typeface="0 Zar" panose="00000400000000000000" pitchFamily="2" charset="-78"/>
              </a:rPr>
              <a:t>سهولت شناخت و تطبیق کالاهای واجد شرایط بامشخصات مورد نظر</a:t>
            </a:r>
          </a:p>
          <a:p>
            <a:pPr marL="457200" indent="-457200" algn="just" rtl="1">
              <a:buAutoNum type="arabicPeriod"/>
            </a:pPr>
            <a:r>
              <a:rPr lang="fa-IR" sz="2400" dirty="0" smtClean="0">
                <a:cs typeface="0 Zar" panose="00000400000000000000" pitchFamily="2" charset="-78"/>
              </a:rPr>
              <a:t>تصمیم گیری آسانتر مامورین خرید با اطلاعات و آگاهی کافی حاصله از استانداردها</a:t>
            </a:r>
          </a:p>
          <a:p>
            <a:pPr marL="457200" indent="-457200" algn="just" rtl="1">
              <a:buAutoNum type="arabicPeriod"/>
            </a:pPr>
            <a:r>
              <a:rPr lang="fa-IR" sz="2400" dirty="0" smtClean="0">
                <a:cs typeface="0 Zar" panose="00000400000000000000" pitchFamily="2" charset="-78"/>
              </a:rPr>
              <a:t>محدود شدن درخواست های متنوع واحدهای متقاضی و خودداری از تنوع جویی و...</a:t>
            </a:r>
          </a:p>
          <a:p>
            <a:pPr marL="457200" indent="-457200" algn="just" rtl="1">
              <a:buAutoNum type="arabicPeriod"/>
            </a:pPr>
            <a:r>
              <a:rPr lang="fa-IR" sz="2400" dirty="0" smtClean="0">
                <a:cs typeface="0 Zar" panose="00000400000000000000" pitchFamily="2" charset="-78"/>
              </a:rPr>
              <a:t>کاهش احتمال و امکان فریب مامورین خرید توسط اجناس نامرغوب و با قیمت پایین از بازار </a:t>
            </a:r>
          </a:p>
          <a:p>
            <a:pPr marL="457200" indent="-457200" algn="just" rtl="1">
              <a:buAutoNum type="arabicPeriod"/>
            </a:pPr>
            <a:r>
              <a:rPr lang="fa-IR" sz="2400" dirty="0" smtClean="0">
                <a:cs typeface="0 Zar" panose="00000400000000000000" pitchFamily="2" charset="-78"/>
              </a:rPr>
              <a:t>انبارداری و طبقه بندی آسانتر کالاها</a:t>
            </a:r>
          </a:p>
          <a:p>
            <a:pPr marL="457200" indent="-457200" algn="just" rtl="1">
              <a:buAutoNum type="arabicPeriod"/>
            </a:pPr>
            <a:r>
              <a:rPr lang="fa-IR" sz="2400" dirty="0" smtClean="0">
                <a:cs typeface="0 Zar" panose="00000400000000000000" pitchFamily="2" charset="-78"/>
              </a:rPr>
              <a:t>امکان ارائه راهنمایی ثمربخش تولید کنندگان و فروشندگان توسط مصرف کنندگان جهت ارتقا و بهبود محصولات و کالاهایشان.</a:t>
            </a:r>
          </a:p>
        </p:txBody>
      </p:sp>
    </p:spTree>
    <p:extLst>
      <p:ext uri="{BB962C8B-B14F-4D97-AF65-F5344CB8AC3E}">
        <p14:creationId xmlns:p14="http://schemas.microsoft.com/office/powerpoint/2010/main" val="2156684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معایب استاندارد سازی</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3989039"/>
          </a:xfrm>
        </p:spPr>
        <p:txBody>
          <a:bodyPr>
            <a:normAutofit/>
          </a:bodyPr>
          <a:lstStyle/>
          <a:p>
            <a:pPr marL="0" indent="0" algn="just" rtl="1">
              <a:buNone/>
            </a:pPr>
            <a:r>
              <a:rPr lang="fa-IR" sz="2400" dirty="0" smtClean="0">
                <a:cs typeface="0 Zar" panose="00000400000000000000" pitchFamily="2" charset="-78"/>
              </a:rPr>
              <a:t>اهم معایب استاندارد سازی به شرح زیر می باشد:</a:t>
            </a:r>
          </a:p>
          <a:p>
            <a:pPr marL="0" indent="0" algn="just" rtl="1">
              <a:buNone/>
            </a:pPr>
            <a:r>
              <a:rPr lang="fa-IR" sz="2400" dirty="0" smtClean="0">
                <a:cs typeface="0 Zar" panose="00000400000000000000" pitchFamily="2" charset="-78"/>
              </a:rPr>
              <a:t>1. در صورتی که کالاهای مختلف و متنوعی ارائه نشود، امکان مقایسه از بین رفته و لذا خریدار ممکن است به کالاهایی با کیفیت برتر دسترسی پیدا نکند.</a:t>
            </a:r>
          </a:p>
          <a:p>
            <a:pPr marL="0" indent="0" algn="just" rtl="1">
              <a:buNone/>
            </a:pPr>
            <a:r>
              <a:rPr lang="fa-IR" sz="2400" dirty="0" smtClean="0">
                <a:cs typeface="0 Zar" panose="00000400000000000000" pitchFamily="2" charset="-78"/>
              </a:rPr>
              <a:t>2. خرید کالاها جنبه انحصاری تر یافته، رقابت کاهش یافته و ممکن است در شرایط مساوی نتوان به کالاهایی با قیمت کمتر دسترسی یافت.</a:t>
            </a:r>
          </a:p>
          <a:p>
            <a:pPr marL="0" indent="0" algn="just" rtl="1">
              <a:buNone/>
            </a:pPr>
            <a:r>
              <a:rPr lang="fa-IR" sz="2400" dirty="0" smtClean="0">
                <a:cs typeface="0 Zar" panose="00000400000000000000" pitchFamily="2" charset="-78"/>
              </a:rPr>
              <a:t>3. استانداردها ثابت نبوده ، دچار تغییر، تحول و بهبود می شوند. چنانچه به استانداردی عادت کنیم، به علت تغییرات سریع علوم، فنون و تکنولوژی ممکن است خریداران از مزایای کالاهای جدید محروم شوند. به علاوه گذشت زمان موجب بروز مشکلاتی در عملیات تولیدی خواهد شد.</a:t>
            </a:r>
          </a:p>
        </p:txBody>
      </p:sp>
    </p:spTree>
    <p:extLst>
      <p:ext uri="{BB962C8B-B14F-4D97-AF65-F5344CB8AC3E}">
        <p14:creationId xmlns:p14="http://schemas.microsoft.com/office/powerpoint/2010/main" val="363175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a:effectLst>
                  <a:outerShdw blurRad="38100" dist="38100" dir="2700000" algn="tl">
                    <a:srgbClr val="000000">
                      <a:alpha val="43137"/>
                    </a:srgbClr>
                  </a:outerShdw>
                </a:effectLst>
                <a:cs typeface="0 Zar" panose="00000400000000000000" pitchFamily="2" charset="-78"/>
              </a:rPr>
              <a:t>م</a:t>
            </a:r>
            <a:r>
              <a:rPr lang="fa-IR" b="1" dirty="0" smtClean="0">
                <a:effectLst>
                  <a:outerShdw blurRad="38100" dist="38100" dir="2700000" algn="tl">
                    <a:srgbClr val="000000">
                      <a:alpha val="43137"/>
                    </a:srgbClr>
                  </a:outerShdw>
                </a:effectLst>
                <a:cs typeface="0 Zar" panose="00000400000000000000" pitchFamily="2" charset="-78"/>
              </a:rPr>
              <a:t>راحل استاندارد کردن</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421087"/>
          </a:xfrm>
        </p:spPr>
        <p:txBody>
          <a:bodyPr>
            <a:normAutofit/>
          </a:bodyPr>
          <a:lstStyle/>
          <a:p>
            <a:pPr marL="0" indent="0" algn="just" rtl="1">
              <a:buNone/>
            </a:pPr>
            <a:r>
              <a:rPr lang="fa-IR" sz="2400" dirty="0" smtClean="0">
                <a:cs typeface="0 Zar" panose="00000400000000000000" pitchFamily="2" charset="-78"/>
              </a:rPr>
              <a:t>چهار مرحله ی اصلی استاندارد کردن کالاهای سازمان را می توان به شرح ذیل بر شمرد:</a:t>
            </a:r>
          </a:p>
          <a:p>
            <a:pPr marL="457200" indent="-457200" algn="just" rtl="1">
              <a:buAutoNum type="arabicPeriod"/>
            </a:pPr>
            <a:r>
              <a:rPr lang="fa-IR" sz="2400" dirty="0" smtClean="0">
                <a:cs typeface="0 Zar" panose="00000400000000000000" pitchFamily="2" charset="-78"/>
              </a:rPr>
              <a:t>بخش های مختلف سازمان و انواع کالاهای مورد مصرف آنها مشخص می شود.</a:t>
            </a:r>
          </a:p>
          <a:p>
            <a:pPr marL="457200" indent="-457200" algn="just" rtl="1">
              <a:buAutoNum type="arabicPeriod"/>
            </a:pPr>
            <a:r>
              <a:rPr lang="fa-IR" sz="2400" dirty="0" smtClean="0">
                <a:cs typeface="0 Zar" panose="00000400000000000000" pitchFamily="2" charset="-78"/>
              </a:rPr>
              <a:t>صورت کلیه ی اقلام مورد نیاز هر بخش با ذکر مشخصات دقیق انها تهیه و تنظیم می شود.</a:t>
            </a:r>
          </a:p>
          <a:p>
            <a:pPr marL="457200" indent="-457200" algn="just" rtl="1">
              <a:buAutoNum type="arabicPeriod"/>
            </a:pPr>
            <a:r>
              <a:rPr lang="fa-IR" sz="2400" dirty="0" smtClean="0">
                <a:cs typeface="0 Zar" panose="00000400000000000000" pitchFamily="2" charset="-78"/>
              </a:rPr>
              <a:t>فهرستی از انواع کالاهایی که در کلیه ی بخشها یا چند بخش سازمان مصرف مشترکی دارند تهیه می شود.</a:t>
            </a:r>
          </a:p>
          <a:p>
            <a:pPr marL="457200" indent="-457200" algn="just" rtl="1">
              <a:buAutoNum type="arabicPeriod"/>
            </a:pPr>
            <a:r>
              <a:rPr lang="fa-IR" sz="2400" dirty="0" smtClean="0">
                <a:cs typeface="0 Zar" panose="00000400000000000000" pitchFamily="2" charset="-78"/>
              </a:rPr>
              <a:t>کلیه اقلام کالاهای مورد نیاز سازمان به طور کامل بررسی می شود و مشخصات فنی و میزان مرغوبیت و ایمنی آنها تعیین می شود. در صورت لزوم از نظرات کشور و کارخانه ی سازنده نیز بهره گرفته می شود.</a:t>
            </a:r>
          </a:p>
        </p:txBody>
      </p:sp>
    </p:spTree>
    <p:extLst>
      <p:ext uri="{BB962C8B-B14F-4D97-AF65-F5344CB8AC3E}">
        <p14:creationId xmlns:p14="http://schemas.microsoft.com/office/powerpoint/2010/main" val="633296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انواع استانداردها</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6"/>
            <a:ext cx="8568952" cy="5445224"/>
          </a:xfrm>
        </p:spPr>
        <p:txBody>
          <a:bodyPr>
            <a:normAutofit fontScale="92500" lnSpcReduction="20000"/>
          </a:bodyPr>
          <a:lstStyle/>
          <a:p>
            <a:pPr marL="0" indent="0" algn="just" rtl="1">
              <a:buNone/>
            </a:pPr>
            <a:r>
              <a:rPr lang="fa-IR" sz="2400" dirty="0" smtClean="0">
                <a:cs typeface="0 Zar" panose="00000400000000000000" pitchFamily="2" charset="-78"/>
              </a:rPr>
              <a:t>الف. استاندارد ملی :</a:t>
            </a:r>
          </a:p>
          <a:p>
            <a:pPr marL="0" indent="0" algn="just" rtl="1">
              <a:buNone/>
            </a:pPr>
            <a:r>
              <a:rPr lang="fa-IR" sz="2400" dirty="0" smtClean="0">
                <a:cs typeface="0 Zar" panose="00000400000000000000" pitchFamily="2" charset="-78"/>
              </a:rPr>
              <a:t>این نوع استاندارد با توجه به نظریات فروشنده و خریدار و ویژگی های خاص جامعه از لحاظ شرایط اقتصادی، امکانات و ... توسط موسسات استاندارد تهیه و به اجرا در می آید.</a:t>
            </a:r>
          </a:p>
          <a:p>
            <a:pPr marL="0" indent="0" algn="just" rtl="1">
              <a:buNone/>
            </a:pPr>
            <a:r>
              <a:rPr lang="fa-IR" sz="2400" dirty="0" smtClean="0">
                <a:cs typeface="0 Zar" panose="00000400000000000000" pitchFamily="2" charset="-78"/>
              </a:rPr>
              <a:t>در ایران سازمان استاندارد و تحقیقات مجری و تدوین کننده ی استانداردهای ملی می باشد.</a:t>
            </a:r>
          </a:p>
          <a:p>
            <a:pPr marL="0" indent="0" algn="just" rtl="1">
              <a:buNone/>
            </a:pPr>
            <a:r>
              <a:rPr lang="fa-IR" sz="2400" dirty="0" smtClean="0">
                <a:cs typeface="0 Zar" panose="00000400000000000000" pitchFamily="2" charset="-78"/>
              </a:rPr>
              <a:t>استاندارد های ملی بر دو دسته اند:</a:t>
            </a:r>
          </a:p>
          <a:p>
            <a:pPr marL="0" indent="0" algn="just" rtl="1">
              <a:buNone/>
            </a:pPr>
            <a:r>
              <a:rPr lang="fa-IR" sz="2400" dirty="0" smtClean="0">
                <a:cs typeface="0 Zar" panose="00000400000000000000" pitchFamily="2" charset="-78"/>
              </a:rPr>
              <a:t>الف. استاندارد اجباری :  </a:t>
            </a:r>
          </a:p>
          <a:p>
            <a:pPr marL="0" indent="0" algn="just" rtl="1">
              <a:buNone/>
            </a:pPr>
            <a:r>
              <a:rPr lang="fa-IR" sz="2400" dirty="0" smtClean="0">
                <a:cs typeface="0 Zar" panose="00000400000000000000" pitchFamily="2" charset="-78"/>
              </a:rPr>
              <a:t>استانداردی است که اجرای آن در کشور به ترتیبی که در قانون مقرر شده است برای مصرف در داخل کشور یا صادرات و یا هر دو الزامی می باشد. هدف از آن نیز تامین سلامت و ایمنی مصرف کنندگان و ارتقای کیفیت فرآورده ها و تشویق صادرات ملی می باشد. موسساتی که از هر جهت ویژگی های کالاهایشان با استانداردهای ملی ایران مطابقت داشته باشد با اخذ پروانه می توانند از علامت مخصوص استاندارد بر روی کالاهای خود استفاده کنند. </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ب. استانداردهای تشویقی :</a:t>
            </a:r>
          </a:p>
          <a:p>
            <a:pPr marL="0" indent="0" algn="just" rtl="1">
              <a:buNone/>
            </a:pPr>
            <a:r>
              <a:rPr lang="fa-IR" sz="2400" dirty="0" smtClean="0">
                <a:cs typeface="0 Zar" panose="00000400000000000000" pitchFamily="2" charset="-78"/>
              </a:rPr>
              <a:t>برخی از موسسات به صورت اختیاری و با عقد قراردادی میان موسسه و اشخاص حقیقی یا حقوقی، از خدمات فنی و نظارت موسسه بر کیفیت تولیدات خود جهت تشویق و حمایت از مصرف کننده و کمک به بهبود کیفیت تولیدات خود بهره می گیرند.</a:t>
            </a:r>
          </a:p>
          <a:p>
            <a:pPr marL="0" indent="0" algn="just" rtl="1">
              <a:buNone/>
            </a:pPr>
            <a:r>
              <a:rPr lang="fa-IR" sz="2400" dirty="0" smtClean="0">
                <a:cs typeface="0 Zar" panose="00000400000000000000" pitchFamily="2" charset="-78"/>
              </a:rPr>
              <a:t>در اینگونه موارد نیز پس از اخذ پروانه از موسسه، از مهر استاندارد جهت این هدف بهره می گیرند.</a:t>
            </a:r>
          </a:p>
          <a:p>
            <a:pPr marL="0" indent="0" algn="just" rtl="1">
              <a:buNone/>
            </a:pPr>
            <a:endParaRPr lang="fa-IR"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p:txBody>
      </p:sp>
    </p:spTree>
    <p:extLst>
      <p:ext uri="{BB962C8B-B14F-4D97-AF65-F5344CB8AC3E}">
        <p14:creationId xmlns:p14="http://schemas.microsoft.com/office/powerpoint/2010/main" val="369474036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Custom 1">
      <a:dk1>
        <a:srgbClr val="000054"/>
      </a:dk1>
      <a:lt1>
        <a:srgbClr val="EAEAEA"/>
      </a:lt1>
      <a:dk2>
        <a:srgbClr val="00007A"/>
      </a:dk2>
      <a:lt2>
        <a:srgbClr val="729900"/>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7370</TotalTime>
  <Words>1421</Words>
  <Application>Microsoft Office PowerPoint</Application>
  <PresentationFormat>On-screen Show (4:3)</PresentationFormat>
  <Paragraphs>96</Paragraphs>
  <Slides>14</Slides>
  <Notes>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14</vt:i4>
      </vt:variant>
    </vt:vector>
  </HeadingPairs>
  <TitlesOfParts>
    <vt:vector size="34" baseType="lpstr">
      <vt:lpstr>0 Zar</vt:lpstr>
      <vt:lpstr>Arial</vt:lpstr>
      <vt:lpstr>B Mitra</vt:lpstr>
      <vt:lpstr>B Ziba</vt:lpstr>
      <vt:lpstr>Book Antiqua</vt:lpstr>
      <vt:lpstr>Calibri</vt:lpstr>
      <vt:lpstr>Lucida Sans</vt:lpstr>
      <vt:lpstr>Lucida Sans Unicode</vt:lpstr>
      <vt:lpstr>Tahoma</vt:lpstr>
      <vt:lpstr>Times New Roman</vt:lpstr>
      <vt:lpstr>Trebuchet MS</vt:lpstr>
      <vt:lpstr>Verdana</vt:lpstr>
      <vt:lpstr>Wingdings</vt:lpstr>
      <vt:lpstr>Wingdings 2</vt:lpstr>
      <vt:lpstr>Wingdings 3</vt:lpstr>
      <vt:lpstr>Office Theme</vt:lpstr>
      <vt:lpstr>Apex</vt:lpstr>
      <vt:lpstr>1_Apex</vt:lpstr>
      <vt:lpstr>Concourse</vt:lpstr>
      <vt:lpstr>1_Opulent</vt:lpstr>
      <vt:lpstr>PowerPoint Presentation</vt:lpstr>
      <vt:lpstr>PowerPoint Presentation</vt:lpstr>
      <vt:lpstr>PowerPoint Presentation</vt:lpstr>
      <vt:lpstr>استاندارد </vt:lpstr>
      <vt:lpstr>اهداف و ضرورت استاندارد سازی</vt:lpstr>
      <vt:lpstr>مزایای استاندارد سازی</vt:lpstr>
      <vt:lpstr>معایب استاندارد سازی</vt:lpstr>
      <vt:lpstr>مراحل استاندارد کردن</vt:lpstr>
      <vt:lpstr>انواع استانداردها</vt:lpstr>
      <vt:lpstr>PowerPoint Presentation</vt:lpstr>
      <vt:lpstr>کنترل کیفیت </vt:lpstr>
      <vt:lpstr>مدیریت  کیفیت </vt:lpstr>
      <vt:lpstr>سیستم های تایید کیفیت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مشاوره ازدواج</dc:title>
  <dc:subject>مربی خانواده</dc:subject>
  <dc:creator>دکتر محمد علی جمشیدی</dc:creator>
  <cp:keywords>ازدواج</cp:keywords>
  <cp:lastModifiedBy>Class Learning</cp:lastModifiedBy>
  <cp:revision>252</cp:revision>
  <dcterms:created xsi:type="dcterms:W3CDTF">2006-08-16T00:00:00Z</dcterms:created>
  <dcterms:modified xsi:type="dcterms:W3CDTF">2013-01-20T15:07:29Z</dcterms:modified>
  <cp:contentStatus>121212</cp:contentStatus>
</cp:coreProperties>
</file>