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013"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6F204-6F34-409B-A9B8-6CE2F13A8E96}" type="datetimeFigureOut">
              <a:rPr lang="en-US" smtClean="0"/>
              <a:t>3/14/2020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708A6B-4514-4CA0-A77A-180735215DE7}" type="slidenum">
              <a:rPr lang="en-US" smtClean="0"/>
              <a:t>‹#›</a:t>
            </a:fld>
            <a:endParaRPr lang="en-US"/>
          </a:p>
        </p:txBody>
      </p:sp>
    </p:spTree>
    <p:extLst>
      <p:ext uri="{BB962C8B-B14F-4D97-AF65-F5344CB8AC3E}">
        <p14:creationId xmlns:p14="http://schemas.microsoft.com/office/powerpoint/2010/main" val="724178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A708A6B-4514-4CA0-A77A-180735215DE7}" type="slidenum">
              <a:rPr lang="en-US" smtClean="0"/>
              <a:t>1</a:t>
            </a:fld>
            <a:endParaRPr lang="en-US"/>
          </a:p>
        </p:txBody>
      </p:sp>
    </p:spTree>
    <p:extLst>
      <p:ext uri="{BB962C8B-B14F-4D97-AF65-F5344CB8AC3E}">
        <p14:creationId xmlns:p14="http://schemas.microsoft.com/office/powerpoint/2010/main" val="428534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                زبان عمومی</a:t>
            </a:r>
            <a:endParaRPr lang="en-US" dirty="0"/>
          </a:p>
        </p:txBody>
      </p:sp>
      <p:sp>
        <p:nvSpPr>
          <p:cNvPr id="3" name="Subtitle 2"/>
          <p:cNvSpPr>
            <a:spLocks noGrp="1"/>
          </p:cNvSpPr>
          <p:nvPr>
            <p:ph type="subTitle" idx="1"/>
          </p:nvPr>
        </p:nvSpPr>
        <p:spPr/>
        <p:txBody>
          <a:bodyPr/>
          <a:lstStyle/>
          <a:p>
            <a:r>
              <a:rPr lang="fa-IR" dirty="0" smtClean="0"/>
              <a:t>تهیه کننده:حلیمه دهقانی فیروزآبادی</a:t>
            </a:r>
          </a:p>
          <a:p>
            <a:endParaRPr lang="fa-IR" dirty="0"/>
          </a:p>
          <a:p>
            <a:r>
              <a:rPr lang="fa-IR" dirty="0" smtClean="0"/>
              <a:t>ویژه دانشجویان: نرم افزار1-انیمیشن2– گرافیک1</a:t>
            </a:r>
            <a:endParaRPr lang="en-US" dirty="0"/>
          </a:p>
        </p:txBody>
      </p:sp>
    </p:spTree>
    <p:extLst>
      <p:ext uri="{BB962C8B-B14F-4D97-AF65-F5344CB8AC3E}">
        <p14:creationId xmlns:p14="http://schemas.microsoft.com/office/powerpoint/2010/main" val="3198726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Find words in the passage that mean </a:t>
            </a:r>
            <a:endParaRPr lang="en-US" sz="2000" dirty="0"/>
          </a:p>
        </p:txBody>
      </p:sp>
      <p:sp>
        <p:nvSpPr>
          <p:cNvPr id="3" name="Content Placeholder 2"/>
          <p:cNvSpPr>
            <a:spLocks noGrp="1"/>
          </p:cNvSpPr>
          <p:nvPr>
            <p:ph idx="1"/>
          </p:nvPr>
        </p:nvSpPr>
        <p:spPr>
          <a:xfrm>
            <a:off x="457200" y="1935480"/>
            <a:ext cx="8229600" cy="1950720"/>
          </a:xfrm>
        </p:spPr>
        <p:txBody>
          <a:bodyPr>
            <a:normAutofit/>
          </a:bodyPr>
          <a:lstStyle/>
          <a:p>
            <a:r>
              <a:rPr lang="en-US" sz="1800" dirty="0" smtClean="0"/>
              <a:t>1- begin</a:t>
            </a:r>
          </a:p>
          <a:p>
            <a:r>
              <a:rPr lang="en-US" sz="1800" dirty="0" smtClean="0"/>
              <a:t>2- end</a:t>
            </a:r>
          </a:p>
          <a:p>
            <a:r>
              <a:rPr lang="en-US" sz="1800" dirty="0" smtClean="0"/>
              <a:t>3-visit</a:t>
            </a:r>
          </a:p>
          <a:p>
            <a:r>
              <a:rPr lang="en-US" sz="1800" dirty="0" smtClean="0"/>
              <a:t>4-together</a:t>
            </a:r>
          </a:p>
          <a:p>
            <a:r>
              <a:rPr lang="en-US" sz="1800" dirty="0" smtClean="0"/>
              <a:t>5-over</a:t>
            </a:r>
            <a:endParaRPr lang="en-US" sz="1800" dirty="0"/>
          </a:p>
        </p:txBody>
      </p:sp>
    </p:spTree>
    <p:extLst>
      <p:ext uri="{BB962C8B-B14F-4D97-AF65-F5344CB8AC3E}">
        <p14:creationId xmlns:p14="http://schemas.microsoft.com/office/powerpoint/2010/main" val="41154747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Find antonyms   </a:t>
            </a:r>
            <a:endParaRPr lang="en-US" sz="2000" dirty="0"/>
          </a:p>
        </p:txBody>
      </p:sp>
      <p:sp>
        <p:nvSpPr>
          <p:cNvPr id="3" name="Content Placeholder 2"/>
          <p:cNvSpPr>
            <a:spLocks noGrp="1"/>
          </p:cNvSpPr>
          <p:nvPr>
            <p:ph idx="1"/>
          </p:nvPr>
        </p:nvSpPr>
        <p:spPr>
          <a:xfrm>
            <a:off x="457200" y="1935480"/>
            <a:ext cx="8229600" cy="1874520"/>
          </a:xfrm>
        </p:spPr>
        <p:txBody>
          <a:bodyPr>
            <a:normAutofit/>
          </a:bodyPr>
          <a:lstStyle/>
          <a:p>
            <a:r>
              <a:rPr lang="en-US" sz="1800" dirty="0" smtClean="0"/>
              <a:t>1-end</a:t>
            </a:r>
          </a:p>
          <a:p>
            <a:r>
              <a:rPr lang="en-US" sz="1800" dirty="0" smtClean="0"/>
              <a:t>2-unusual-common</a:t>
            </a:r>
          </a:p>
          <a:p>
            <a:r>
              <a:rPr lang="en-US" sz="1800" dirty="0" smtClean="0"/>
              <a:t>3-together</a:t>
            </a:r>
          </a:p>
          <a:p>
            <a:r>
              <a:rPr lang="en-US" sz="1800" dirty="0" smtClean="0"/>
              <a:t>4-peace</a:t>
            </a:r>
          </a:p>
          <a:p>
            <a:r>
              <a:rPr lang="en-US" sz="1800" dirty="0" smtClean="0"/>
              <a:t>5-sadness</a:t>
            </a:r>
          </a:p>
        </p:txBody>
      </p:sp>
    </p:spTree>
    <p:extLst>
      <p:ext uri="{BB962C8B-B14F-4D97-AF65-F5344CB8AC3E}">
        <p14:creationId xmlns:p14="http://schemas.microsoft.com/office/powerpoint/2010/main" val="3814682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just"/>
            <a:r>
              <a:rPr lang="fa-IR" sz="2000" dirty="0" smtClean="0">
                <a:cs typeface="B Nazanin" panose="00000400000000000000" pitchFamily="2" charset="-78"/>
              </a:rPr>
              <a:t>یک پیاده روی طولانی به خانه                      درس 14/جلسه 3و4</a:t>
            </a:r>
            <a:endParaRPr lang="en-US" sz="2000" dirty="0">
              <a:cs typeface="B Nazanin" panose="00000400000000000000" pitchFamily="2" charset="-78"/>
            </a:endParaRPr>
          </a:p>
        </p:txBody>
      </p:sp>
      <p:sp>
        <p:nvSpPr>
          <p:cNvPr id="3" name="Content Placeholder 2"/>
          <p:cNvSpPr>
            <a:spLocks noGrp="1"/>
          </p:cNvSpPr>
          <p:nvPr>
            <p:ph idx="1"/>
          </p:nvPr>
        </p:nvSpPr>
        <p:spPr>
          <a:xfrm>
            <a:off x="381000" y="1981200"/>
            <a:ext cx="8325118" cy="4419600"/>
          </a:xfrm>
        </p:spPr>
        <p:txBody>
          <a:bodyPr>
            <a:normAutofit/>
          </a:bodyPr>
          <a:lstStyle/>
          <a:p>
            <a:pPr algn="just"/>
            <a:r>
              <a:rPr lang="fa-IR" sz="1800" dirty="0" smtClean="0">
                <a:cs typeface="B Nazanin" panose="00000400000000000000" pitchFamily="2" charset="-78"/>
              </a:rPr>
              <a:t>من در جنوب انگلستان دریک شهر کوچک که کانتربری نامیده میشد بزرگ شدم.من 16 ساله بودم که یک روز صبح پدرم به من گفت: من میتوانم با ماشین او رانندگی کنم به یک روستای دورافتاده که بلین نامیده میشد,که حدود 18 مایل فاصله داشت در شرایطی که من ماشین را در یک گاراژ نزدیک سرویس کردم با یاد گرفتن رانندگی و اینکه من به سختی فرصتی برای استفاده کردن از ماشین داشتم .پیشنهاد پدر را پذیرفتم .من پدرم را به بلین بردم و قول دادم که ساعت 4 بعدازظهر برگردم.سپس به یک گاراژ نزدیک رفتم و از ماشین پیاده شدم زیرا من مقداری وقت ازاد داشتم من تصمیم گرفتم تا دو تا فیلم در یک سینمای نزدیک گاراژ ببینم. </a:t>
            </a:r>
            <a:r>
              <a:rPr lang="fa-IR" sz="1800" smtClean="0">
                <a:cs typeface="B Nazanin" panose="00000400000000000000" pitchFamily="2" charset="-78"/>
              </a:rPr>
              <a:t>بخاطراین </a:t>
            </a:r>
            <a:r>
              <a:rPr lang="fa-IR" sz="1800" dirty="0" smtClean="0">
                <a:cs typeface="B Nazanin" panose="00000400000000000000" pitchFamily="2" charset="-78"/>
              </a:rPr>
              <a:t>که من خیلی علاقه به فیلم داشتم </a:t>
            </a:r>
            <a:r>
              <a:rPr lang="fa-IR" sz="1800" smtClean="0">
                <a:cs typeface="B Nazanin" panose="00000400000000000000" pitchFamily="2" charset="-78"/>
              </a:rPr>
              <a:t>من به ساعت توجه </a:t>
            </a:r>
            <a:r>
              <a:rPr lang="fa-IR" sz="1800" dirty="0" smtClean="0">
                <a:cs typeface="B Nazanin" panose="00000400000000000000" pitchFamily="2" charset="-78"/>
              </a:rPr>
              <a:t>نکردم. وقتی اخرین فیلم تمام شد من به ساعت نگاه کردم .ساعت6 بود من دو ساعت دیر کرده بودم. من می دانستم که پدرم عصبانی خواهد شد از اینکه او بفهمد من فیلم میدیدم او هرگز اجازه رانندگی دوباره به من نخواهد داد. من تصمیم گرفتم که به او زنگ بزنم و بگویم که ماشین نیاز به تعمیر داشته و آن بیشتر از زمانی که انتظار داشته طول کشیده است. من به جایی که ما برنامه ریزی کرده بودیم رانندگی کردم و دیدم که پدر در گوشه ای صبورانه منتظر است من بخاطر اینکه دیر کرده بودم معذرت خواهی کردم و به او گفتم می خواستم به سرعت تا جایی که بتوانم بیایم اما ماشین به تعمیر بیشتر نیاز داشت. </a:t>
            </a:r>
          </a:p>
          <a:p>
            <a:pPr marL="0" indent="0" algn="just">
              <a:buNone/>
            </a:pPr>
            <a:r>
              <a:rPr lang="fa-IR" sz="1800" dirty="0" smtClean="0">
                <a:cs typeface="B Nazanin" panose="00000400000000000000" pitchFamily="2" charset="-78"/>
              </a:rPr>
              <a:t>من هرگز فراموش نخواهم کرد نگاهی که او به من انداخت.                                                                        </a:t>
            </a:r>
          </a:p>
          <a:p>
            <a:pPr marL="0" indent="0" algn="just">
              <a:buNone/>
            </a:pPr>
            <a:r>
              <a:rPr lang="fa-IR" sz="1800" dirty="0" smtClean="0">
                <a:cs typeface="B Nazanin" panose="00000400000000000000" pitchFamily="2" charset="-78"/>
              </a:rPr>
              <a:t>من نامید شدم که تو احساس میکنی که باید به من دروغ بگویی .جیسن                                       .                                                                                                                                                                 </a:t>
            </a:r>
            <a:endParaRPr lang="en-US" sz="1800" dirty="0">
              <a:cs typeface="B Nazanin" panose="00000400000000000000" pitchFamily="2" charset="-78"/>
            </a:endParaRPr>
          </a:p>
        </p:txBody>
      </p:sp>
    </p:spTree>
    <p:extLst>
      <p:ext uri="{BB962C8B-B14F-4D97-AF65-F5344CB8AC3E}">
        <p14:creationId xmlns:p14="http://schemas.microsoft.com/office/powerpoint/2010/main" val="3223503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838200"/>
          </a:xfrm>
        </p:spPr>
        <p:txBody>
          <a:bodyPr>
            <a:normAutofit/>
          </a:bodyPr>
          <a:lstStyle/>
          <a:p>
            <a:r>
              <a:rPr lang="fa-IR" sz="2000" dirty="0" smtClean="0">
                <a:cs typeface="B Nazanin" panose="00000400000000000000" pitchFamily="2" charset="-78"/>
              </a:rPr>
              <a:t>جلسه چهارم</a:t>
            </a:r>
            <a:endParaRPr lang="en-US" sz="2000" dirty="0">
              <a:cs typeface="B Nazanin" panose="00000400000000000000" pitchFamily="2" charset="-78"/>
            </a:endParaRPr>
          </a:p>
        </p:txBody>
      </p:sp>
      <p:sp>
        <p:nvSpPr>
          <p:cNvPr id="3" name="Content Placeholder 2"/>
          <p:cNvSpPr>
            <a:spLocks noGrp="1"/>
          </p:cNvSpPr>
          <p:nvPr>
            <p:ph idx="1"/>
          </p:nvPr>
        </p:nvSpPr>
        <p:spPr>
          <a:xfrm>
            <a:off x="457200" y="1447800"/>
            <a:ext cx="8229600" cy="5105400"/>
          </a:xfrm>
        </p:spPr>
        <p:txBody>
          <a:bodyPr>
            <a:normAutofit/>
          </a:bodyPr>
          <a:lstStyle/>
          <a:p>
            <a:pPr marL="0" indent="0" algn="just">
              <a:buNone/>
            </a:pPr>
            <a:r>
              <a:rPr lang="fa-IR" sz="1800" dirty="0" smtClean="0">
                <a:cs typeface="B Nazanin" panose="00000400000000000000" pitchFamily="2" charset="-78"/>
              </a:rPr>
              <a:t>منظورت چیه &gt; من حقیقت را گفتم.</a:t>
            </a:r>
            <a:endParaRPr lang="fa-IR" sz="1800" dirty="0">
              <a:cs typeface="B Nazanin" panose="00000400000000000000" pitchFamily="2" charset="-78"/>
            </a:endParaRPr>
          </a:p>
        </p:txBody>
      </p:sp>
      <p:sp>
        <p:nvSpPr>
          <p:cNvPr id="4" name="Rectangle 3"/>
          <p:cNvSpPr/>
          <p:nvPr/>
        </p:nvSpPr>
        <p:spPr>
          <a:xfrm>
            <a:off x="304800" y="1752600"/>
            <a:ext cx="7916862" cy="4912114"/>
          </a:xfrm>
          <a:prstGeom prst="rect">
            <a:avLst/>
          </a:prstGeom>
        </p:spPr>
        <p:txBody>
          <a:bodyPr wrap="square">
            <a:spAutoFit/>
          </a:bodyPr>
          <a:lstStyle/>
          <a:p>
            <a:pPr lvl="0" algn="just">
              <a:spcBef>
                <a:spcPct val="20000"/>
              </a:spcBef>
              <a:buClr>
                <a:srgbClr val="0BD0D9"/>
              </a:buClr>
              <a:buSzPct val="95000"/>
            </a:pPr>
            <a:endParaRPr lang="fa-IR" dirty="0">
              <a:solidFill>
                <a:prstClr val="black"/>
              </a:solidFill>
              <a:cs typeface="B Nazanin" panose="00000400000000000000" pitchFamily="2" charset="-78"/>
            </a:endParaRPr>
          </a:p>
          <a:p>
            <a:pPr lvl="0" algn="just">
              <a:spcBef>
                <a:spcPct val="20000"/>
              </a:spcBef>
              <a:buClr>
                <a:srgbClr val="0BD0D9"/>
              </a:buClr>
              <a:buSzPct val="95000"/>
            </a:pPr>
            <a:r>
              <a:rPr lang="fa-IR" dirty="0">
                <a:solidFill>
                  <a:prstClr val="black"/>
                </a:solidFill>
                <a:cs typeface="B Nazanin" panose="00000400000000000000" pitchFamily="2" charset="-78"/>
              </a:rPr>
              <a:t>پدر دوباره به من نگاه کرد . وقتی تو نبودی من به گاراژزنگ زدم و پرسیدم که آیا مشکلی وجود داشته و انها گفتند که تو هنوز ماشین را برنداشتی. بنابراین تو میبینی که من میدانم که ماشین هیچ مشکلی نداشته است. من احساس کردم که واقعا مقصرم و به رفتن به سینما اعتراف کردم و دلیل واقعی دیر کردنم را گفتم. پدر عمدا وقتی ناراحتی را در چهره من دید به من گوش کرد . من عصبانی ام نه بخاطر تو ,بلکه بخاطر خودم . تو ببین که من فهمیدم که بعنوان یک پدر شکست خوردم اگر بعد از اینهمه سال که تو احساس کردی که  باید به من دروغ بگویی .من شکست  خوردم بخاطراینکه من پسری دارم که او حتی نمی تواند به </a:t>
            </a:r>
            <a:r>
              <a:rPr lang="fa-IR">
                <a:solidFill>
                  <a:prstClr val="black"/>
                </a:solidFill>
                <a:cs typeface="B Nazanin" panose="00000400000000000000" pitchFamily="2" charset="-78"/>
              </a:rPr>
              <a:t>پدرش </a:t>
            </a:r>
            <a:r>
              <a:rPr lang="fa-IR" smtClean="0">
                <a:solidFill>
                  <a:prstClr val="black"/>
                </a:solidFill>
                <a:cs typeface="B Nazanin" panose="00000400000000000000" pitchFamily="2" charset="-78"/>
              </a:rPr>
              <a:t>حقیقت را</a:t>
            </a:r>
            <a:r>
              <a:rPr lang="fa-IR" smtClean="0">
                <a:solidFill>
                  <a:prstClr val="black"/>
                </a:solidFill>
                <a:cs typeface="B Nazanin" panose="00000400000000000000" pitchFamily="2" charset="-78"/>
              </a:rPr>
              <a:t> </a:t>
            </a:r>
            <a:r>
              <a:rPr lang="fa-IR" dirty="0">
                <a:solidFill>
                  <a:prstClr val="black"/>
                </a:solidFill>
                <a:cs typeface="B Nazanin" panose="00000400000000000000" pitchFamily="2" charset="-78"/>
              </a:rPr>
              <a:t>بگوید.من قصد دارم که حالا پیاده به خانه بروم و فکر کنم کجای کارم تا بحال اشتباه بوده است . اما پدر, 18 مایل تا خانه فاصله است هوا تاریک است. تو نمی توانی پیاده به خانه بروی. اصرار من و عذرخواهی های من همه بیفایده بودند. من پدرم را ناامید کرده بودم . من یکی از دردناکترین درسهای زندگی ام را یاد گرفتم. پدرم در جاده های غبارآلود شروع به پیاده روی کرد . من سریع پریدم در ماشین و از پشت او رفتم . با این امید که او سرانجام من را ببخشد . من راه را از پیش گرفتم(جلو زدم) که به او می گفتم چقدر من متاسفم . اما او به سادگی من را نادیده می گرفت و به راهش با سکوت و تفکر و درد ادامه می داد. در حدود 18 مایل من پشت سر او رانندگی کردم . میانگین حدود 5 مایل در هر ساعت. دیدم پدرم در یک درد فیزیکی و احساسی شدید,بدترین و دردناکترین تجربه ای بود که من تاکنون داشتم. به هر حال آن, همچنین موفق آمیزترین درس زندگی من بود. من هرگز دیگر به کسی از آن زمان به بعد دروغ نگفتم .                                                 </a:t>
            </a:r>
          </a:p>
          <a:p>
            <a:pPr lvl="0" algn="just">
              <a:spcBef>
                <a:spcPct val="20000"/>
              </a:spcBef>
              <a:buClr>
                <a:srgbClr val="0BD0D9"/>
              </a:buClr>
              <a:buSzPct val="95000"/>
            </a:pPr>
            <a:endParaRPr lang="fa-IR" dirty="0">
              <a:solidFill>
                <a:prstClr val="black"/>
              </a:solidFill>
              <a:cs typeface="B Nazanin" panose="00000400000000000000" pitchFamily="2" charset="-78"/>
            </a:endParaRPr>
          </a:p>
        </p:txBody>
      </p:sp>
    </p:spTree>
    <p:extLst>
      <p:ext uri="{BB962C8B-B14F-4D97-AF65-F5344CB8AC3E}">
        <p14:creationId xmlns:p14="http://schemas.microsoft.com/office/powerpoint/2010/main" val="28479277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Comprehension Questions  </a:t>
            </a:r>
            <a:endParaRPr lang="en-US" sz="2000" dirty="0"/>
          </a:p>
        </p:txBody>
      </p:sp>
      <p:sp>
        <p:nvSpPr>
          <p:cNvPr id="3" name="Content Placeholder 2"/>
          <p:cNvSpPr>
            <a:spLocks noGrp="1"/>
          </p:cNvSpPr>
          <p:nvPr>
            <p:ph idx="1"/>
          </p:nvPr>
        </p:nvSpPr>
        <p:spPr/>
        <p:txBody>
          <a:bodyPr>
            <a:normAutofit fontScale="92500" lnSpcReduction="10000"/>
          </a:bodyPr>
          <a:lstStyle/>
          <a:p>
            <a:r>
              <a:rPr lang="en-US" sz="1800" dirty="0" smtClean="0"/>
              <a:t>1-F</a:t>
            </a:r>
          </a:p>
          <a:p>
            <a:r>
              <a:rPr lang="en-US" sz="1800" dirty="0" smtClean="0"/>
              <a:t>2-F</a:t>
            </a:r>
          </a:p>
          <a:p>
            <a:r>
              <a:rPr lang="en-US" sz="1800" dirty="0" smtClean="0"/>
              <a:t>3-T</a:t>
            </a:r>
          </a:p>
          <a:p>
            <a:r>
              <a:rPr lang="en-US" sz="1800" dirty="0" smtClean="0"/>
              <a:t>4-F</a:t>
            </a:r>
          </a:p>
          <a:p>
            <a:r>
              <a:rPr lang="en-US" sz="1800" dirty="0" smtClean="0"/>
              <a:t>5-T</a:t>
            </a:r>
          </a:p>
          <a:p>
            <a:r>
              <a:rPr lang="en-US" sz="1800" dirty="0" smtClean="0"/>
              <a:t>6-T</a:t>
            </a:r>
          </a:p>
          <a:p>
            <a:endParaRPr lang="en-US" sz="1800" dirty="0"/>
          </a:p>
          <a:p>
            <a:r>
              <a:rPr lang="en-US" sz="1800" dirty="0" smtClean="0"/>
              <a:t>B . Multiple choices</a:t>
            </a:r>
          </a:p>
          <a:p>
            <a:r>
              <a:rPr lang="en-US" sz="1800" dirty="0" smtClean="0"/>
              <a:t>1-c</a:t>
            </a:r>
          </a:p>
          <a:p>
            <a:r>
              <a:rPr lang="en-US" sz="1800" dirty="0" smtClean="0"/>
              <a:t>2-d</a:t>
            </a:r>
          </a:p>
          <a:p>
            <a:r>
              <a:rPr lang="en-US" sz="1800" dirty="0" smtClean="0"/>
              <a:t>3-a</a:t>
            </a:r>
          </a:p>
          <a:p>
            <a:r>
              <a:rPr lang="en-US" sz="1800" dirty="0" smtClean="0"/>
              <a:t>4-c</a:t>
            </a:r>
          </a:p>
          <a:p>
            <a:r>
              <a:rPr lang="en-US" sz="1800" dirty="0" smtClean="0"/>
              <a:t>5-d</a:t>
            </a:r>
          </a:p>
          <a:p>
            <a:r>
              <a:rPr lang="en-US" sz="1800" dirty="0" smtClean="0"/>
              <a:t>6-b</a:t>
            </a:r>
          </a:p>
          <a:p>
            <a:r>
              <a:rPr lang="en-US" sz="1800" dirty="0" smtClean="0"/>
              <a:t>7-c</a:t>
            </a:r>
          </a:p>
        </p:txBody>
      </p:sp>
    </p:spTree>
    <p:extLst>
      <p:ext uri="{BB962C8B-B14F-4D97-AF65-F5344CB8AC3E}">
        <p14:creationId xmlns:p14="http://schemas.microsoft.com/office/powerpoint/2010/main" val="27646719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Vocabulary Exercises</a:t>
            </a:r>
            <a:endParaRPr lang="en-US" sz="2000" dirty="0"/>
          </a:p>
        </p:txBody>
      </p:sp>
      <p:sp>
        <p:nvSpPr>
          <p:cNvPr id="3" name="Content Placeholder 2"/>
          <p:cNvSpPr>
            <a:spLocks noGrp="1"/>
          </p:cNvSpPr>
          <p:nvPr>
            <p:ph idx="1"/>
          </p:nvPr>
        </p:nvSpPr>
        <p:spPr>
          <a:xfrm>
            <a:off x="457200" y="1935480"/>
            <a:ext cx="8229600" cy="3779520"/>
          </a:xfrm>
        </p:spPr>
        <p:txBody>
          <a:bodyPr>
            <a:normAutofit/>
          </a:bodyPr>
          <a:lstStyle/>
          <a:p>
            <a:r>
              <a:rPr lang="en-US" sz="1800" dirty="0" smtClean="0"/>
              <a:t>1-patiently</a:t>
            </a:r>
          </a:p>
          <a:p>
            <a:r>
              <a:rPr lang="en-US" sz="1800" dirty="0" smtClean="0"/>
              <a:t>2-nearby</a:t>
            </a:r>
          </a:p>
          <a:p>
            <a:r>
              <a:rPr lang="en-US" sz="1800" dirty="0" smtClean="0"/>
              <a:t>3- intently</a:t>
            </a:r>
          </a:p>
          <a:p>
            <a:r>
              <a:rPr lang="en-US" sz="1800" dirty="0" smtClean="0"/>
              <a:t>4-dusty</a:t>
            </a:r>
          </a:p>
          <a:p>
            <a:r>
              <a:rPr lang="en-US" sz="1800" dirty="0" smtClean="0"/>
              <a:t>5- apologized</a:t>
            </a:r>
          </a:p>
          <a:p>
            <a:r>
              <a:rPr lang="en-US" sz="1800" dirty="0" smtClean="0"/>
              <a:t>6-readily</a:t>
            </a:r>
          </a:p>
          <a:p>
            <a:r>
              <a:rPr lang="en-US" sz="1800" dirty="0" smtClean="0"/>
              <a:t>7- opportunity</a:t>
            </a:r>
          </a:p>
          <a:p>
            <a:r>
              <a:rPr lang="en-US" sz="1800" dirty="0" smtClean="0"/>
              <a:t>8-disappoint</a:t>
            </a:r>
          </a:p>
          <a:p>
            <a:r>
              <a:rPr lang="en-US" sz="1800" dirty="0" smtClean="0"/>
              <a:t>9-ignored</a:t>
            </a:r>
          </a:p>
          <a:p>
            <a:r>
              <a:rPr lang="en-US" sz="1800" dirty="0" smtClean="0"/>
              <a:t>10- emotional</a:t>
            </a:r>
            <a:endParaRPr lang="en-US" sz="1800" dirty="0"/>
          </a:p>
        </p:txBody>
      </p:sp>
    </p:spTree>
    <p:extLst>
      <p:ext uri="{BB962C8B-B14F-4D97-AF65-F5344CB8AC3E}">
        <p14:creationId xmlns:p14="http://schemas.microsoft.com/office/powerpoint/2010/main" val="249395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Find words in the passage that mean</a:t>
            </a:r>
            <a:endParaRPr lang="en-US" sz="2000" dirty="0"/>
          </a:p>
        </p:txBody>
      </p:sp>
      <p:sp>
        <p:nvSpPr>
          <p:cNvPr id="3" name="Content Placeholder 2"/>
          <p:cNvSpPr>
            <a:spLocks noGrp="1"/>
          </p:cNvSpPr>
          <p:nvPr>
            <p:ph idx="1"/>
          </p:nvPr>
        </p:nvSpPr>
        <p:spPr>
          <a:xfrm>
            <a:off x="457200" y="1935480"/>
            <a:ext cx="8229600" cy="2636520"/>
          </a:xfrm>
        </p:spPr>
        <p:txBody>
          <a:bodyPr>
            <a:normAutofit/>
          </a:bodyPr>
          <a:lstStyle/>
          <a:p>
            <a:r>
              <a:rPr lang="en-US" sz="1800" dirty="0" smtClean="0"/>
              <a:t>1-remote</a:t>
            </a:r>
          </a:p>
          <a:p>
            <a:r>
              <a:rPr lang="en-US" sz="1800" dirty="0" smtClean="0"/>
              <a:t>2- hardly ever</a:t>
            </a:r>
          </a:p>
          <a:p>
            <a:r>
              <a:rPr lang="en-US" sz="1800" dirty="0" smtClean="0"/>
              <a:t>3-opportunity</a:t>
            </a:r>
          </a:p>
          <a:p>
            <a:r>
              <a:rPr lang="en-US" sz="1800" dirty="0" smtClean="0"/>
              <a:t>4-readily-fast</a:t>
            </a:r>
          </a:p>
          <a:p>
            <a:r>
              <a:rPr lang="en-US" sz="1800" dirty="0" smtClean="0"/>
              <a:t>5-look at</a:t>
            </a:r>
          </a:p>
          <a:p>
            <a:r>
              <a:rPr lang="en-US" sz="1800" dirty="0" smtClean="0"/>
              <a:t>6-reason</a:t>
            </a:r>
          </a:p>
          <a:p>
            <a:r>
              <a:rPr lang="en-US" sz="1800" dirty="0" smtClean="0"/>
              <a:t>7-pleaded</a:t>
            </a:r>
            <a:endParaRPr lang="en-US" sz="1800" dirty="0"/>
          </a:p>
        </p:txBody>
      </p:sp>
    </p:spTree>
    <p:extLst>
      <p:ext uri="{BB962C8B-B14F-4D97-AF65-F5344CB8AC3E}">
        <p14:creationId xmlns:p14="http://schemas.microsoft.com/office/powerpoint/2010/main" val="3850651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000" dirty="0" smtClean="0">
                <a:cs typeface="B Nazanin" panose="00000400000000000000" pitchFamily="2" charset="-78"/>
              </a:rPr>
              <a:t>بد شانسی برای بعضی                              درس16/جلسه 5</a:t>
            </a:r>
            <a:endParaRPr lang="en-US" sz="2000" dirty="0">
              <a:cs typeface="B Nazanin" panose="00000400000000000000" pitchFamily="2" charset="-78"/>
            </a:endParaRPr>
          </a:p>
        </p:txBody>
      </p:sp>
      <p:sp>
        <p:nvSpPr>
          <p:cNvPr id="3" name="Content Placeholder 2"/>
          <p:cNvSpPr>
            <a:spLocks noGrp="1"/>
          </p:cNvSpPr>
          <p:nvPr>
            <p:ph idx="1"/>
          </p:nvPr>
        </p:nvSpPr>
        <p:spPr/>
        <p:txBody>
          <a:bodyPr>
            <a:normAutofit fontScale="92500" lnSpcReduction="10000"/>
          </a:bodyPr>
          <a:lstStyle/>
          <a:p>
            <a:pPr algn="r"/>
            <a:r>
              <a:rPr lang="fa-IR" sz="1800" dirty="0" smtClean="0">
                <a:cs typeface="B Nazanin" panose="00000400000000000000" pitchFamily="2" charset="-78"/>
              </a:rPr>
              <a:t>خوردن یک سیب در روز شما را از رفتن به دکتر دور نگه می دارد . اگر شما بایستید بر روی یک شکاف,شما پشت مادرتان را خواهید شکست.خانه تان را در روز اول سال جارو نکنید یا شما اقبال خوبتان را جارو خواهید کرد.(دور خواهید کرد).اگر شما موهایتان را در یک روز برای امتحان کردن بشوریید آب حافظه شما را پاک خواهد کرد و شما هر چیزی که مطالعه کردید فراموش خواهید کرد.اگر شما یک آیینه ای را بشکنید هفت سال بد شانسی,اجتناب ناپذیر است. اینها مثالهای زیادی از خرافات در جهان است.یک خراففه یک باوری است که اساس علمی ندارد. بسیاری از این باورها به صد سال پیش برمی گردد .وقتی که اتفاقات غیر منتظره بدشانسی اورده بودند. حتی در یک دوره از تمدن مدرن اثرات خرافات روی رفتار مردم ادامه دارد.بسیاری ار این خرافات به عدها مربوط است. در تعدادی از فرهنگهای غربی , عدد 13 نشانه بد شانسی است. بسیاری هتلها 13 را حذف کرده اند وقتی آنها طبقات را شماره گذاری میکردند.سیزدهمین جمعه هم را در تاریخ بسیاری از کشورها بدیمن است. در چین,ژاپن و کره کلمه شماره4 شبیه کلمه مرگ است. بنابراین آن همچنین بد یمن محسوب میشود. در بسیاری از 3تا5 شماره گذاری می شود.یا طبقه چهارم با حرف اف به جای 4 برچسب زده شود. اغلب خرافات به موضوعات روزانه مربوط میشود. در کره, اگر یک زن قاشقهایش را  (چوب مخصوص غذا)نزدیک به سرش نگه دارد او اخطار می دهد که مدت زمان زیادی طول خواهد کشید تا ازدواج کند.افتادن قاشق در چین بدشانسی خواهد آورد. اگر شما بطور غیر منتظره یک جفت قاشق چوبی بر روی میزتان پیدا کنید شما در آینده قایق,قطار یا هواپیما را از دست خواهید داد.</a:t>
            </a:r>
          </a:p>
          <a:p>
            <a:pPr algn="r"/>
            <a:r>
              <a:rPr lang="fa-IR" sz="1800" dirty="0" smtClean="0">
                <a:cs typeface="B Nazanin" panose="00000400000000000000" pitchFamily="2" charset="-78"/>
              </a:rPr>
              <a:t>در یک مطالعه اخیر پیشنهاد شده است که مردمی که به این خرافات اعتقاد دارند در واقع بد شانستر از بقیه مردم هستند. برای مثال مردمی که سیزدهمین جمعه را بدیمن می دانندبه نظر میرسد که بیشتر تصادفات در این تاریخ اتفاق افتاده است. دلیل این بد یمنی به تنهایی تاریخ نیست . به جای آن محققان می گویند درواقع مردم ممکن است در آن تاریخ متفاوت باشند. مردمی که باور دارند عدد13 بد یمن است ممکن است احساس عصبانیت بیشتر و ناراحت تر باشند.</a:t>
            </a:r>
            <a:endParaRPr lang="en-US" sz="1800" dirty="0">
              <a:cs typeface="B Nazanin" panose="00000400000000000000" pitchFamily="2" charset="-78"/>
            </a:endParaRPr>
          </a:p>
        </p:txBody>
      </p:sp>
    </p:spTree>
    <p:extLst>
      <p:ext uri="{BB962C8B-B14F-4D97-AF65-F5344CB8AC3E}">
        <p14:creationId xmlns:p14="http://schemas.microsoft.com/office/powerpoint/2010/main" val="10715298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r"/>
            <a:r>
              <a:rPr lang="fa-IR" sz="1800" dirty="0" smtClean="0">
                <a:cs typeface="B Nazanin" panose="00000400000000000000" pitchFamily="2" charset="-78"/>
              </a:rPr>
              <a:t>چیزی که ممکن است آنها را به رانندگی بد هدایت کند برای مثال,مردمی که اعتقاد ندارند عدد13 بد یمن است   بی اثر است. حتی مردمی که خرافاتی نیستند قبل از فعالیتهای قطعی.می ایستند و فکر می کنند  </a:t>
            </a:r>
            <a:r>
              <a:rPr lang="fa-IR" sz="1800" dirty="0">
                <a:cs typeface="B Nazanin" panose="00000400000000000000" pitchFamily="2" charset="-78"/>
              </a:rPr>
              <a:t>.</a:t>
            </a:r>
            <a:r>
              <a:rPr lang="fa-IR" sz="1800" dirty="0" smtClean="0">
                <a:cs typeface="B Nazanin" panose="00000400000000000000" pitchFamily="2" charset="-78"/>
              </a:rPr>
              <a:t>                       .</a:t>
            </a:r>
          </a:p>
          <a:p>
            <a:pPr algn="r"/>
            <a:r>
              <a:rPr lang="fa-IR" sz="1800" dirty="0" smtClean="0">
                <a:cs typeface="B Nazanin" panose="00000400000000000000" pitchFamily="2" charset="-78"/>
              </a:rPr>
              <a:t>برای امتحان سال بعد آیا شما فکر می کنید با شستن موهایتان شما همه جوابها را فراموش خواهید کرد؟ آیا شما می خواهید احتمال ان را بپذیرید؟</a:t>
            </a:r>
            <a:endParaRPr lang="en-US" sz="1800" dirty="0">
              <a:cs typeface="B Nazanin" panose="00000400000000000000" pitchFamily="2" charset="-78"/>
            </a:endParaRPr>
          </a:p>
        </p:txBody>
      </p:sp>
    </p:spTree>
    <p:extLst>
      <p:ext uri="{BB962C8B-B14F-4D97-AF65-F5344CB8AC3E}">
        <p14:creationId xmlns:p14="http://schemas.microsoft.com/office/powerpoint/2010/main" val="1059644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A. Comprehension Questions</a:t>
            </a:r>
            <a:endParaRPr lang="en-US" sz="2000" dirty="0"/>
          </a:p>
        </p:txBody>
      </p:sp>
      <p:sp>
        <p:nvSpPr>
          <p:cNvPr id="3" name="Content Placeholder 2"/>
          <p:cNvSpPr>
            <a:spLocks noGrp="1"/>
          </p:cNvSpPr>
          <p:nvPr>
            <p:ph idx="1"/>
          </p:nvPr>
        </p:nvSpPr>
        <p:spPr/>
        <p:txBody>
          <a:bodyPr>
            <a:normAutofit fontScale="92500" lnSpcReduction="20000"/>
          </a:bodyPr>
          <a:lstStyle/>
          <a:p>
            <a:r>
              <a:rPr lang="en-US" sz="1800" dirty="0" smtClean="0"/>
              <a:t>1-T</a:t>
            </a:r>
          </a:p>
          <a:p>
            <a:r>
              <a:rPr lang="en-US" sz="1800" dirty="0" smtClean="0"/>
              <a:t>2-F</a:t>
            </a:r>
          </a:p>
          <a:p>
            <a:r>
              <a:rPr lang="en-US" sz="1800" dirty="0" smtClean="0"/>
              <a:t>3-T</a:t>
            </a:r>
          </a:p>
          <a:p>
            <a:r>
              <a:rPr lang="en-US" sz="1800" dirty="0" smtClean="0"/>
              <a:t>4-F</a:t>
            </a:r>
          </a:p>
          <a:p>
            <a:r>
              <a:rPr lang="en-US" sz="1800" dirty="0" smtClean="0"/>
              <a:t>5-T</a:t>
            </a:r>
          </a:p>
          <a:p>
            <a:endParaRPr lang="en-US" sz="1800" dirty="0" smtClean="0"/>
          </a:p>
          <a:p>
            <a:r>
              <a:rPr lang="en-US" sz="1800" dirty="0" smtClean="0"/>
              <a:t>B. </a:t>
            </a:r>
            <a:r>
              <a:rPr lang="en-US" sz="1800" dirty="0"/>
              <a:t>M</a:t>
            </a:r>
            <a:r>
              <a:rPr lang="en-US" sz="1800" dirty="0" smtClean="0"/>
              <a:t>ultiple choices</a:t>
            </a:r>
          </a:p>
          <a:p>
            <a:r>
              <a:rPr lang="en-US" sz="1800" dirty="0" smtClean="0"/>
              <a:t>1-d</a:t>
            </a:r>
          </a:p>
          <a:p>
            <a:r>
              <a:rPr lang="en-US" sz="1800" dirty="0" smtClean="0"/>
              <a:t>2-c</a:t>
            </a:r>
          </a:p>
          <a:p>
            <a:r>
              <a:rPr lang="en-US" sz="1800" dirty="0" smtClean="0"/>
              <a:t>3-d</a:t>
            </a:r>
          </a:p>
          <a:p>
            <a:r>
              <a:rPr lang="en-US" sz="1800" dirty="0" smtClean="0"/>
              <a:t>4-a</a:t>
            </a:r>
          </a:p>
          <a:p>
            <a:r>
              <a:rPr lang="en-US" sz="1800" dirty="0" smtClean="0"/>
              <a:t>5-a</a:t>
            </a:r>
          </a:p>
          <a:p>
            <a:r>
              <a:rPr lang="en-US" sz="1800" dirty="0" smtClean="0"/>
              <a:t>6-b</a:t>
            </a:r>
          </a:p>
          <a:p>
            <a:r>
              <a:rPr lang="en-US" sz="1800" dirty="0" smtClean="0"/>
              <a:t>7-d</a:t>
            </a:r>
          </a:p>
          <a:p>
            <a:r>
              <a:rPr lang="en-US" sz="1800" dirty="0" smtClean="0"/>
              <a:t>8-a</a:t>
            </a:r>
          </a:p>
          <a:p>
            <a:r>
              <a:rPr lang="en-US" sz="1800" dirty="0" smtClean="0"/>
              <a:t>9-a</a:t>
            </a:r>
            <a:endParaRPr lang="en-US" sz="1800" dirty="0"/>
          </a:p>
        </p:txBody>
      </p:sp>
    </p:spTree>
    <p:extLst>
      <p:ext uri="{BB962C8B-B14F-4D97-AF65-F5344CB8AC3E}">
        <p14:creationId xmlns:p14="http://schemas.microsoft.com/office/powerpoint/2010/main" val="1351745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000" dirty="0" smtClean="0">
                <a:cs typeface="B Nazanin" panose="00000400000000000000" pitchFamily="2" charset="-78"/>
              </a:rPr>
              <a:t>چرا ما غذا می پزیم؟                                           درس 4 جلسه اول</a:t>
            </a:r>
            <a:r>
              <a:rPr lang="en-US" sz="2000" dirty="0" smtClean="0">
                <a:cs typeface="B Nazanin" panose="00000400000000000000" pitchFamily="2" charset="-78"/>
              </a:rPr>
              <a:t> </a:t>
            </a:r>
            <a:r>
              <a:rPr lang="fa-IR" sz="2000" dirty="0" smtClean="0">
                <a:cs typeface="B Nazanin" panose="00000400000000000000" pitchFamily="2" charset="-78"/>
              </a:rPr>
              <a:t> </a:t>
            </a:r>
            <a:endParaRPr lang="en-US" sz="2000"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z="1600" dirty="0" smtClean="0">
                <a:cs typeface="B Nazanin" panose="00000400000000000000" pitchFamily="2" charset="-78"/>
              </a:rPr>
              <a:t>ما به دلایل زیادی غذا می پزیم .در ابتدا,در هوای سرد غذای داغ شما راگرم وخوب میکند.همچنین,پختن غذا راتغییر میدهد,آنرا تغییر میدهد,آن را خوشمزه تر میکند.و آسانتر برای شکم ما که استفاده کنیم(هضم غذا آسانتر می شود).همچنین غذای پخته خطرکمتری برای خوردن دارد. زیرا گرما باکتریهای داخل غذا را می کشد. لویس پاستور,شیمیدان معروف فرانسوی,یک روشی    برای سالم ماندن شیر پیدا کرده است.با خیلی داغ کردن آن برای چند دقیقه.که این پاستوریزه شدن نامیده می شود .           </a:t>
            </a:r>
          </a:p>
          <a:p>
            <a:pPr algn="just"/>
            <a:r>
              <a:rPr lang="fa-IR" sz="1600" dirty="0" smtClean="0">
                <a:cs typeface="B Nazanin" panose="00000400000000000000" pitchFamily="2" charset="-78"/>
              </a:rPr>
              <a:t>   آیا شما می دانستید؟                                                                                                                                       </a:t>
            </a:r>
          </a:p>
          <a:p>
            <a:pPr algn="just"/>
            <a:r>
              <a:rPr lang="fa-IR" sz="1600" dirty="0" smtClean="0">
                <a:cs typeface="B Nazanin" panose="00000400000000000000" pitchFamily="2" charset="-78"/>
              </a:rPr>
              <a:t> فریز کردن باکتریهای خطرناک غذا رانمیکشد آن تنها سرعت رشدشان را کم می کند.                                                    خشک کردن غذا همچنین می تواند آن را برای خوردن سالم نگه دارد .زیرا این باعث می شود که باکتریها آب برای زندگی نداشته باشند. وقتی ما غذا را داخل قوطی می کنیم (کنسرو) و ان را خیلی داغ می کنیم ما باکتریهای خطرناک را می کشیم و به همین دلیل دیگر باکتریها داخل قوطی نمی توانند وارد شوند و غذا برای مدت طولانی سالم (مطمئن)است تا زمانیکه دوباره آنرابازکنیم.                                                                                                                                                </a:t>
            </a:r>
            <a:endParaRPr lang="en-US" sz="1600" dirty="0"/>
          </a:p>
        </p:txBody>
      </p:sp>
    </p:spTree>
    <p:extLst>
      <p:ext uri="{BB962C8B-B14F-4D97-AF65-F5344CB8AC3E}">
        <p14:creationId xmlns:p14="http://schemas.microsoft.com/office/powerpoint/2010/main" val="9438159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Vocabulary Exercises</a:t>
            </a:r>
            <a:endParaRPr lang="en-US" sz="2000" dirty="0"/>
          </a:p>
        </p:txBody>
      </p:sp>
      <p:sp>
        <p:nvSpPr>
          <p:cNvPr id="3" name="Content Placeholder 2"/>
          <p:cNvSpPr>
            <a:spLocks noGrp="1"/>
          </p:cNvSpPr>
          <p:nvPr>
            <p:ph idx="1"/>
          </p:nvPr>
        </p:nvSpPr>
        <p:spPr/>
        <p:txBody>
          <a:bodyPr>
            <a:normAutofit/>
          </a:bodyPr>
          <a:lstStyle/>
          <a:p>
            <a:r>
              <a:rPr lang="en-US" sz="1800" dirty="0" smtClean="0"/>
              <a:t>1-unlucky</a:t>
            </a:r>
          </a:p>
          <a:p>
            <a:r>
              <a:rPr lang="en-US" sz="1800" dirty="0" smtClean="0"/>
              <a:t>2- superstition</a:t>
            </a:r>
          </a:p>
          <a:p>
            <a:r>
              <a:rPr lang="en-US" sz="1800" dirty="0" smtClean="0"/>
              <a:t>3-skipped </a:t>
            </a:r>
          </a:p>
          <a:p>
            <a:r>
              <a:rPr lang="en-US" sz="1800" dirty="0" smtClean="0"/>
              <a:t>4- dropped </a:t>
            </a:r>
          </a:p>
          <a:p>
            <a:r>
              <a:rPr lang="en-US" sz="1800" dirty="0" smtClean="0"/>
              <a:t>5- labeled</a:t>
            </a:r>
          </a:p>
          <a:p>
            <a:r>
              <a:rPr lang="en-US" sz="1800" dirty="0" smtClean="0"/>
              <a:t>6-relate</a:t>
            </a:r>
          </a:p>
          <a:p>
            <a:r>
              <a:rPr lang="en-US" sz="1800" dirty="0" smtClean="0"/>
              <a:t>7-uneven</a:t>
            </a:r>
          </a:p>
          <a:p>
            <a:r>
              <a:rPr lang="en-US" sz="1800" dirty="0" smtClean="0"/>
              <a:t>8-missed</a:t>
            </a:r>
          </a:p>
          <a:p>
            <a:r>
              <a:rPr lang="en-US" sz="1800" dirty="0" smtClean="0"/>
              <a:t>9-uncomfortable</a:t>
            </a:r>
          </a:p>
          <a:p>
            <a:r>
              <a:rPr lang="en-US" sz="1800" dirty="0" smtClean="0"/>
              <a:t>10-is based on</a:t>
            </a:r>
          </a:p>
          <a:p>
            <a:r>
              <a:rPr lang="en-US" sz="1800" dirty="0" smtClean="0"/>
              <a:t>11- nervous</a:t>
            </a:r>
          </a:p>
          <a:p>
            <a:r>
              <a:rPr lang="en-US" sz="1800" dirty="0" smtClean="0"/>
              <a:t>12-unaffected</a:t>
            </a:r>
            <a:endParaRPr lang="en-US" sz="1800" dirty="0"/>
          </a:p>
        </p:txBody>
      </p:sp>
    </p:spTree>
    <p:extLst>
      <p:ext uri="{BB962C8B-B14F-4D97-AF65-F5344CB8AC3E}">
        <p14:creationId xmlns:p14="http://schemas.microsoft.com/office/powerpoint/2010/main" val="468573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Find words in the passage that mean  </a:t>
            </a:r>
            <a:endParaRPr lang="en-US" sz="2000" dirty="0"/>
          </a:p>
        </p:txBody>
      </p:sp>
      <p:sp>
        <p:nvSpPr>
          <p:cNvPr id="3" name="Content Placeholder 2"/>
          <p:cNvSpPr>
            <a:spLocks noGrp="1"/>
          </p:cNvSpPr>
          <p:nvPr>
            <p:ph idx="1"/>
          </p:nvPr>
        </p:nvSpPr>
        <p:spPr/>
        <p:txBody>
          <a:bodyPr>
            <a:normAutofit/>
          </a:bodyPr>
          <a:lstStyle/>
          <a:p>
            <a:r>
              <a:rPr lang="en-US" sz="1800" dirty="0" smtClean="0"/>
              <a:t>1-unavoideble</a:t>
            </a:r>
          </a:p>
          <a:p>
            <a:r>
              <a:rPr lang="en-US" sz="1800" dirty="0" smtClean="0"/>
              <a:t>2-skip</a:t>
            </a:r>
          </a:p>
          <a:p>
            <a:r>
              <a:rPr lang="en-US" sz="1800" dirty="0" smtClean="0"/>
              <a:t>3-drop</a:t>
            </a:r>
          </a:p>
          <a:p>
            <a:r>
              <a:rPr lang="en-US" sz="1800" dirty="0" smtClean="0"/>
              <a:t>4- nervous and uncomfortable</a:t>
            </a:r>
          </a:p>
          <a:p>
            <a:r>
              <a:rPr lang="en-US" sz="1800" dirty="0" smtClean="0"/>
              <a:t>5-actually</a:t>
            </a:r>
          </a:p>
          <a:p>
            <a:r>
              <a:rPr lang="en-US" sz="1800" dirty="0" smtClean="0"/>
              <a:t>6-cause</a:t>
            </a:r>
          </a:p>
          <a:p>
            <a:r>
              <a:rPr lang="en-US" sz="1800" dirty="0" smtClean="0"/>
              <a:t>7- </a:t>
            </a:r>
            <a:r>
              <a:rPr lang="en-US" sz="1800" smtClean="0"/>
              <a:t>affect,behave</a:t>
            </a:r>
            <a:endParaRPr lang="en-US" sz="1800"/>
          </a:p>
        </p:txBody>
      </p:sp>
    </p:spTree>
    <p:extLst>
      <p:ext uri="{BB962C8B-B14F-4D97-AF65-F5344CB8AC3E}">
        <p14:creationId xmlns:p14="http://schemas.microsoft.com/office/powerpoint/2010/main" val="1064786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t>A. Comprehension Questions</a:t>
            </a:r>
            <a:endParaRPr lang="en-US" sz="1800" b="1" dirty="0"/>
          </a:p>
        </p:txBody>
      </p:sp>
      <p:sp>
        <p:nvSpPr>
          <p:cNvPr id="3" name="Content Placeholder 2"/>
          <p:cNvSpPr>
            <a:spLocks noGrp="1"/>
          </p:cNvSpPr>
          <p:nvPr>
            <p:ph idx="1"/>
          </p:nvPr>
        </p:nvSpPr>
        <p:spPr>
          <a:xfrm>
            <a:off x="533400" y="2057400"/>
            <a:ext cx="8229600" cy="4343400"/>
          </a:xfrm>
        </p:spPr>
        <p:txBody>
          <a:bodyPr>
            <a:normAutofit/>
          </a:bodyPr>
          <a:lstStyle/>
          <a:p>
            <a:pPr algn="just"/>
            <a:r>
              <a:rPr lang="en-US" sz="1800" dirty="0" smtClean="0"/>
              <a:t>1-F</a:t>
            </a:r>
          </a:p>
          <a:p>
            <a:pPr algn="just"/>
            <a:r>
              <a:rPr lang="en-US" sz="1800" dirty="0" smtClean="0"/>
              <a:t>2-T</a:t>
            </a:r>
          </a:p>
          <a:p>
            <a:pPr algn="just"/>
            <a:r>
              <a:rPr lang="en-US" sz="1800" dirty="0" smtClean="0"/>
              <a:t>3-T</a:t>
            </a:r>
          </a:p>
          <a:p>
            <a:pPr algn="just"/>
            <a:r>
              <a:rPr lang="en-US" sz="1800" dirty="0" smtClean="0"/>
              <a:t>4-T</a:t>
            </a:r>
          </a:p>
          <a:p>
            <a:pPr algn="just"/>
            <a:endParaRPr lang="en-US" sz="1800" dirty="0"/>
          </a:p>
          <a:p>
            <a:pPr algn="just"/>
            <a:r>
              <a:rPr lang="en-US" sz="1800" dirty="0" smtClean="0"/>
              <a:t>B . Multiple choices.</a:t>
            </a:r>
          </a:p>
          <a:p>
            <a:pPr algn="just"/>
            <a:r>
              <a:rPr lang="en-US" sz="1800" dirty="0" smtClean="0"/>
              <a:t>1-b</a:t>
            </a:r>
          </a:p>
          <a:p>
            <a:pPr algn="just"/>
            <a:r>
              <a:rPr lang="en-US" sz="1800" dirty="0" smtClean="0"/>
              <a:t>2-d</a:t>
            </a:r>
          </a:p>
          <a:p>
            <a:pPr algn="just"/>
            <a:r>
              <a:rPr lang="en-US" sz="1800" dirty="0" smtClean="0"/>
              <a:t>3-a</a:t>
            </a:r>
          </a:p>
          <a:p>
            <a:pPr algn="just"/>
            <a:r>
              <a:rPr lang="en-US" sz="1800" dirty="0" smtClean="0"/>
              <a:t>4-b</a:t>
            </a:r>
          </a:p>
          <a:p>
            <a:pPr algn="just"/>
            <a:r>
              <a:rPr lang="en-US" sz="1800" dirty="0" smtClean="0"/>
              <a:t>5-c</a:t>
            </a:r>
          </a:p>
        </p:txBody>
      </p:sp>
    </p:spTree>
    <p:extLst>
      <p:ext uri="{BB962C8B-B14F-4D97-AF65-F5344CB8AC3E}">
        <p14:creationId xmlns:p14="http://schemas.microsoft.com/office/powerpoint/2010/main" val="16057156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Vocabulary Exercises</a:t>
            </a:r>
            <a:endParaRPr lang="en-US" sz="2000" dirty="0"/>
          </a:p>
        </p:txBody>
      </p:sp>
      <p:sp>
        <p:nvSpPr>
          <p:cNvPr id="3" name="Content Placeholder 2"/>
          <p:cNvSpPr>
            <a:spLocks noGrp="1"/>
          </p:cNvSpPr>
          <p:nvPr>
            <p:ph idx="1"/>
          </p:nvPr>
        </p:nvSpPr>
        <p:spPr>
          <a:xfrm>
            <a:off x="457200" y="1935480"/>
            <a:ext cx="8229600" cy="2941320"/>
          </a:xfrm>
        </p:spPr>
        <p:txBody>
          <a:bodyPr>
            <a:normAutofit/>
          </a:bodyPr>
          <a:lstStyle/>
          <a:p>
            <a:r>
              <a:rPr lang="en-US" sz="1800" dirty="0" smtClean="0"/>
              <a:t>1-weather</a:t>
            </a:r>
          </a:p>
          <a:p>
            <a:r>
              <a:rPr lang="en-US" sz="1800" dirty="0" smtClean="0"/>
              <a:t>2-eat</a:t>
            </a:r>
          </a:p>
          <a:p>
            <a:r>
              <a:rPr lang="en-US" sz="1800" dirty="0" smtClean="0"/>
              <a:t>3- kill</a:t>
            </a:r>
          </a:p>
          <a:p>
            <a:r>
              <a:rPr lang="en-US" sz="1800" dirty="0" smtClean="0"/>
              <a:t>4-inside</a:t>
            </a:r>
          </a:p>
          <a:p>
            <a:r>
              <a:rPr lang="en-US" sz="1800" dirty="0" smtClean="0"/>
              <a:t>5-because</a:t>
            </a:r>
          </a:p>
          <a:p>
            <a:r>
              <a:rPr lang="en-US" sz="1800" dirty="0" smtClean="0"/>
              <a:t>6-warm</a:t>
            </a:r>
          </a:p>
          <a:p>
            <a:r>
              <a:rPr lang="en-US" sz="1800" dirty="0" smtClean="0"/>
              <a:t>7-until</a:t>
            </a:r>
          </a:p>
          <a:p>
            <a:r>
              <a:rPr lang="en-US" sz="1800" dirty="0" smtClean="0"/>
              <a:t>8-stomach</a:t>
            </a:r>
            <a:endParaRPr lang="en-US" sz="1800" dirty="0"/>
          </a:p>
        </p:txBody>
      </p:sp>
    </p:spTree>
    <p:extLst>
      <p:ext uri="{BB962C8B-B14F-4D97-AF65-F5344CB8AC3E}">
        <p14:creationId xmlns:p14="http://schemas.microsoft.com/office/powerpoint/2010/main" val="4272478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Find words in the passage that mean</a:t>
            </a:r>
            <a:endParaRPr lang="en-US" sz="2000" dirty="0"/>
          </a:p>
        </p:txBody>
      </p:sp>
      <p:sp>
        <p:nvSpPr>
          <p:cNvPr id="3" name="Content Placeholder 2"/>
          <p:cNvSpPr>
            <a:spLocks noGrp="1"/>
          </p:cNvSpPr>
          <p:nvPr>
            <p:ph idx="1"/>
          </p:nvPr>
        </p:nvSpPr>
        <p:spPr>
          <a:xfrm>
            <a:off x="457200" y="1935480"/>
            <a:ext cx="8229600" cy="2636520"/>
          </a:xfrm>
        </p:spPr>
        <p:txBody>
          <a:bodyPr>
            <a:normAutofit/>
          </a:bodyPr>
          <a:lstStyle/>
          <a:p>
            <a:r>
              <a:rPr lang="en-US" sz="1800" dirty="0" smtClean="0"/>
              <a:t>1-delicious</a:t>
            </a:r>
          </a:p>
          <a:p>
            <a:r>
              <a:rPr lang="en-US" sz="1800" dirty="0" smtClean="0"/>
              <a:t>2- freezing</a:t>
            </a:r>
          </a:p>
          <a:p>
            <a:r>
              <a:rPr lang="en-US" sz="1800" dirty="0" smtClean="0"/>
              <a:t>3- stomach</a:t>
            </a:r>
          </a:p>
          <a:p>
            <a:r>
              <a:rPr lang="en-US" sz="1800" dirty="0" smtClean="0"/>
              <a:t>4- first</a:t>
            </a:r>
          </a:p>
          <a:p>
            <a:r>
              <a:rPr lang="en-US" sz="1800" dirty="0" smtClean="0"/>
              <a:t>5- famous</a:t>
            </a:r>
          </a:p>
          <a:p>
            <a:r>
              <a:rPr lang="en-US" sz="1800" dirty="0" smtClean="0"/>
              <a:t>6- very</a:t>
            </a:r>
          </a:p>
          <a:p>
            <a:r>
              <a:rPr lang="en-US" sz="1800" dirty="0" smtClean="0"/>
              <a:t>7- found a way</a:t>
            </a:r>
            <a:endParaRPr lang="en-US" sz="1800" dirty="0"/>
          </a:p>
        </p:txBody>
      </p:sp>
    </p:spTree>
    <p:extLst>
      <p:ext uri="{BB962C8B-B14F-4D97-AF65-F5344CB8AC3E}">
        <p14:creationId xmlns:p14="http://schemas.microsoft.com/office/powerpoint/2010/main" val="4157428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Find antonyms</a:t>
            </a:r>
            <a:endParaRPr lang="en-US" sz="2000" dirty="0"/>
          </a:p>
        </p:txBody>
      </p:sp>
      <p:sp>
        <p:nvSpPr>
          <p:cNvPr id="3" name="Content Placeholder 2"/>
          <p:cNvSpPr>
            <a:spLocks noGrp="1"/>
          </p:cNvSpPr>
          <p:nvPr>
            <p:ph idx="1"/>
          </p:nvPr>
        </p:nvSpPr>
        <p:spPr>
          <a:xfrm>
            <a:off x="457200" y="1935480"/>
            <a:ext cx="8229600" cy="2560320"/>
          </a:xfrm>
        </p:spPr>
        <p:txBody>
          <a:bodyPr>
            <a:normAutofit/>
          </a:bodyPr>
          <a:lstStyle/>
          <a:p>
            <a:r>
              <a:rPr lang="en-US" sz="1800" dirty="0" smtClean="0"/>
              <a:t>1- cooked</a:t>
            </a:r>
          </a:p>
          <a:p>
            <a:r>
              <a:rPr lang="en-US" sz="1800" dirty="0" smtClean="0"/>
              <a:t>2- opened</a:t>
            </a:r>
          </a:p>
          <a:p>
            <a:r>
              <a:rPr lang="en-US" sz="1800" dirty="0" smtClean="0"/>
              <a:t>3-easy</a:t>
            </a:r>
          </a:p>
          <a:p>
            <a:r>
              <a:rPr lang="en-US" sz="1800" dirty="0" smtClean="0"/>
              <a:t>4-safe</a:t>
            </a:r>
          </a:p>
          <a:p>
            <a:r>
              <a:rPr lang="en-US" sz="1800" dirty="0" smtClean="0"/>
              <a:t>5-slow</a:t>
            </a:r>
          </a:p>
          <a:p>
            <a:r>
              <a:rPr lang="en-US" sz="1800" dirty="0" smtClean="0"/>
              <a:t>6-hot</a:t>
            </a:r>
          </a:p>
          <a:p>
            <a:r>
              <a:rPr lang="en-US" sz="1800" dirty="0" smtClean="0"/>
              <a:t>7-less</a:t>
            </a:r>
            <a:endParaRPr lang="en-US" sz="1800" dirty="0"/>
          </a:p>
        </p:txBody>
      </p:sp>
    </p:spTree>
    <p:extLst>
      <p:ext uri="{BB962C8B-B14F-4D97-AF65-F5344CB8AC3E}">
        <p14:creationId xmlns:p14="http://schemas.microsoft.com/office/powerpoint/2010/main" val="21554981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000" dirty="0" smtClean="0">
                <a:cs typeface="B Nazanin" panose="00000400000000000000" pitchFamily="2" charset="-78"/>
              </a:rPr>
              <a:t>عید </a:t>
            </a:r>
            <a:r>
              <a:rPr lang="fa-IR" sz="2000" smtClean="0">
                <a:cs typeface="B Nazanin" panose="00000400000000000000" pitchFamily="2" charset="-78"/>
              </a:rPr>
              <a:t>فطر                                     درس  5/جلسه دوم</a:t>
            </a:r>
            <a:endParaRPr lang="en-US" sz="2000" dirty="0">
              <a:cs typeface="B Nazanin" panose="00000400000000000000" pitchFamily="2" charset="-78"/>
            </a:endParaRPr>
          </a:p>
        </p:txBody>
      </p:sp>
      <p:sp>
        <p:nvSpPr>
          <p:cNvPr id="3" name="Content Placeholder 2"/>
          <p:cNvSpPr>
            <a:spLocks noGrp="1"/>
          </p:cNvSpPr>
          <p:nvPr>
            <p:ph idx="1"/>
          </p:nvPr>
        </p:nvSpPr>
        <p:spPr/>
        <p:txBody>
          <a:bodyPr>
            <a:normAutofit/>
          </a:bodyPr>
          <a:lstStyle/>
          <a:p>
            <a:pPr algn="just"/>
            <a:r>
              <a:rPr lang="fa-IR" sz="1800" dirty="0" smtClean="0">
                <a:cs typeface="B Nazanin" panose="00000400000000000000" pitchFamily="2" charset="-78"/>
              </a:rPr>
              <a:t>عید فطر اولین روز ماه شوال دهمین ماه در تقویم اسلامی است. آن پایان ماه رمضان ,یک ماه روزه داری و عبادت رانشان می دهد. مانند همه ماهها در تقویم اسلامی آن با دیده شدن ماه نو شرع می شود و فطر شکستن معنی می دهد بنابراین عید فطر شکستن دوره روزه داری را نشان می دهد در این روز ,ایرانیها مانند مسلمانان سایر کشورها , صبح زود بیدار می شوند و مدت کوتاهی بعد از طلوع افتاب در مسجد بزرگ یا یک منطقه باز وسیع مشغول نماز جماعت می شوند. نماز نسبتا کوتاه است و با یک خطبه دنبال میشود . بعد از نماز ,عابد در محیط روحانی,دوستانه و برادرانه به دیگران احترام می گذارد. یک تبریک عمومی که در این روز شنیده میشود عید مبارک است که عید خوبی (شادی) داشته باشید معنی میدهد . وقتی نماز جماعت تمام شد هر کسی برای خوردن صبحانه به خانه میرود. سپس حدود نیم چاشت, مردم بهترین لباسهایشان را می پوشند و شروع به دیدن دوستان و خویشاوندانشان می کنند. آنها اغلب ناهار را با همدیگر می خورند. عید فطر یک روز بخشش, پیروزی معنوی و صلح است .آن همچنین روز شکر گزاری است . مسلمانان پایان روزه داری را با تشکر از خدا برای کمک و   توانمندی که او به آنها در طول ماه رمضان برای تمرین کنترل نفس داده جشن می گیرند. همه ایرانیان با گذشت ماه رمضان احساس کمبود و دلتنگی میکنند.                                                                           </a:t>
            </a:r>
          </a:p>
        </p:txBody>
      </p:sp>
    </p:spTree>
    <p:extLst>
      <p:ext uri="{BB962C8B-B14F-4D97-AF65-F5344CB8AC3E}">
        <p14:creationId xmlns:p14="http://schemas.microsoft.com/office/powerpoint/2010/main" val="23259777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A. Comprehension Questions  </a:t>
            </a:r>
            <a:endParaRPr lang="en-US" sz="2000" dirty="0"/>
          </a:p>
        </p:txBody>
      </p:sp>
      <p:sp>
        <p:nvSpPr>
          <p:cNvPr id="3" name="Content Placeholder 2"/>
          <p:cNvSpPr>
            <a:spLocks noGrp="1"/>
          </p:cNvSpPr>
          <p:nvPr>
            <p:ph idx="1"/>
          </p:nvPr>
        </p:nvSpPr>
        <p:spPr/>
        <p:txBody>
          <a:bodyPr>
            <a:normAutofit/>
          </a:bodyPr>
          <a:lstStyle/>
          <a:p>
            <a:r>
              <a:rPr lang="en-US" sz="1800" dirty="0" smtClean="0"/>
              <a:t>1-T</a:t>
            </a:r>
          </a:p>
          <a:p>
            <a:r>
              <a:rPr lang="en-US" sz="1800" dirty="0" smtClean="0"/>
              <a:t>2-F</a:t>
            </a:r>
          </a:p>
          <a:p>
            <a:r>
              <a:rPr lang="en-US" sz="1800" dirty="0" smtClean="0"/>
              <a:t>3-T</a:t>
            </a:r>
          </a:p>
          <a:p>
            <a:r>
              <a:rPr lang="en-US" sz="1800" dirty="0" smtClean="0"/>
              <a:t>4-F</a:t>
            </a:r>
          </a:p>
          <a:p>
            <a:endParaRPr lang="en-US" sz="1800" dirty="0"/>
          </a:p>
          <a:p>
            <a:r>
              <a:rPr lang="en-US" sz="1800" dirty="0" smtClean="0"/>
              <a:t>B. Multiple choices</a:t>
            </a:r>
          </a:p>
          <a:p>
            <a:r>
              <a:rPr lang="en-US" sz="1800" dirty="0" smtClean="0"/>
              <a:t>1-c</a:t>
            </a:r>
          </a:p>
          <a:p>
            <a:r>
              <a:rPr lang="en-US" sz="1800" dirty="0" smtClean="0"/>
              <a:t>2-a</a:t>
            </a:r>
          </a:p>
          <a:p>
            <a:r>
              <a:rPr lang="en-US" sz="1800" dirty="0" smtClean="0"/>
              <a:t>3-c</a:t>
            </a:r>
          </a:p>
          <a:p>
            <a:r>
              <a:rPr lang="en-US" sz="1800" dirty="0" smtClean="0"/>
              <a:t>4-d</a:t>
            </a:r>
          </a:p>
          <a:p>
            <a:r>
              <a:rPr lang="en-US" sz="1800" dirty="0" smtClean="0"/>
              <a:t>5-c</a:t>
            </a:r>
          </a:p>
          <a:p>
            <a:r>
              <a:rPr lang="en-US" sz="1800" dirty="0" smtClean="0"/>
              <a:t>6-b</a:t>
            </a:r>
          </a:p>
        </p:txBody>
      </p:sp>
    </p:spTree>
    <p:extLst>
      <p:ext uri="{BB962C8B-B14F-4D97-AF65-F5344CB8AC3E}">
        <p14:creationId xmlns:p14="http://schemas.microsoft.com/office/powerpoint/2010/main" val="655566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                                                   Vocabulary Exercises</a:t>
            </a:r>
            <a:endParaRPr lang="en-US" sz="2000" dirty="0"/>
          </a:p>
        </p:txBody>
      </p:sp>
      <p:sp>
        <p:nvSpPr>
          <p:cNvPr id="3" name="Content Placeholder 2"/>
          <p:cNvSpPr>
            <a:spLocks noGrp="1"/>
          </p:cNvSpPr>
          <p:nvPr>
            <p:ph idx="1"/>
          </p:nvPr>
        </p:nvSpPr>
        <p:spPr>
          <a:xfrm>
            <a:off x="457200" y="1935480"/>
            <a:ext cx="8229600" cy="2941320"/>
          </a:xfrm>
        </p:spPr>
        <p:txBody>
          <a:bodyPr>
            <a:normAutofit/>
          </a:bodyPr>
          <a:lstStyle/>
          <a:p>
            <a:r>
              <a:rPr lang="en-US" sz="1800" dirty="0" smtClean="0"/>
              <a:t>1-symbolizes</a:t>
            </a:r>
          </a:p>
          <a:p>
            <a:r>
              <a:rPr lang="en-US" sz="1800" dirty="0" smtClean="0"/>
              <a:t>2- got up</a:t>
            </a:r>
          </a:p>
          <a:p>
            <a:r>
              <a:rPr lang="en-US" sz="1800" dirty="0" smtClean="0"/>
              <a:t>3-prayers</a:t>
            </a:r>
          </a:p>
          <a:p>
            <a:r>
              <a:rPr lang="en-US" sz="1800" dirty="0" smtClean="0"/>
              <a:t>4-thank</a:t>
            </a:r>
          </a:p>
          <a:p>
            <a:r>
              <a:rPr lang="en-US" sz="1800" dirty="0" smtClean="0"/>
              <a:t>5-put on</a:t>
            </a:r>
          </a:p>
          <a:p>
            <a:r>
              <a:rPr lang="en-US" sz="1800" dirty="0" smtClean="0"/>
              <a:t>6-greeted</a:t>
            </a:r>
          </a:p>
          <a:p>
            <a:r>
              <a:rPr lang="en-US" sz="1800" dirty="0" smtClean="0"/>
              <a:t>7-practice</a:t>
            </a:r>
          </a:p>
          <a:p>
            <a:r>
              <a:rPr lang="en-US" sz="1800" dirty="0" smtClean="0"/>
              <a:t>8- shortly</a:t>
            </a:r>
            <a:endParaRPr lang="en-US" sz="1800" dirty="0"/>
          </a:p>
        </p:txBody>
      </p:sp>
    </p:spTree>
    <p:extLst>
      <p:ext uri="{BB962C8B-B14F-4D97-AF65-F5344CB8AC3E}">
        <p14:creationId xmlns:p14="http://schemas.microsoft.com/office/powerpoint/2010/main" val="17396098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211</TotalTime>
  <Words>1807</Words>
  <Application>Microsoft Office PowerPoint</Application>
  <PresentationFormat>On-screen Show (4:3)</PresentationFormat>
  <Paragraphs>168</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                زبان عمومی</vt:lpstr>
      <vt:lpstr>چرا ما غذا می پزیم؟                                           درس 4 جلسه اول  </vt:lpstr>
      <vt:lpstr>A. Comprehension Questions</vt:lpstr>
      <vt:lpstr>                                                      Vocabulary Exercises</vt:lpstr>
      <vt:lpstr>                                     Find words in the passage that mean</vt:lpstr>
      <vt:lpstr>                                                         Find antonyms</vt:lpstr>
      <vt:lpstr>عید فطر                                     درس  5/جلسه دوم</vt:lpstr>
      <vt:lpstr>                                             A. Comprehension Questions  </vt:lpstr>
      <vt:lpstr>                                                   Vocabulary Exercises</vt:lpstr>
      <vt:lpstr>                                        Find words in the passage that mean </vt:lpstr>
      <vt:lpstr>                                                             Find antonyms   </vt:lpstr>
      <vt:lpstr>یک پیاده روی طولانی به خانه                      درس 14/جلسه 3و4</vt:lpstr>
      <vt:lpstr>جلسه چهارم</vt:lpstr>
      <vt:lpstr>                                                  Comprehension Questions  </vt:lpstr>
      <vt:lpstr>                                                   Vocabulary Exercises</vt:lpstr>
      <vt:lpstr>                                    Find words in the passage that mean</vt:lpstr>
      <vt:lpstr>بد شانسی برای بعضی                              درس16/جلسه 5</vt:lpstr>
      <vt:lpstr>PowerPoint Presentation</vt:lpstr>
      <vt:lpstr>                                            A. Comprehension Questions</vt:lpstr>
      <vt:lpstr>                                                    Vocabulary Exercises</vt:lpstr>
      <vt:lpstr>                                       Find words in the passage that mean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زبان عمومی</dc:title>
  <dc:creator>man</dc:creator>
  <cp:lastModifiedBy>ma</cp:lastModifiedBy>
  <cp:revision>29</cp:revision>
  <dcterms:created xsi:type="dcterms:W3CDTF">2006-08-16T00:00:00Z</dcterms:created>
  <dcterms:modified xsi:type="dcterms:W3CDTF">2020-03-14T08:17:47Z</dcterms:modified>
</cp:coreProperties>
</file>