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9" d="100"/>
          <a:sy n="89" d="100"/>
        </p:scale>
        <p:origin x="466" y="1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3/12/2020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3/12/2020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3/12/2020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3/12/2020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06134" y="737559"/>
            <a:ext cx="8915399" cy="918714"/>
          </a:xfrm>
        </p:spPr>
        <p:txBody>
          <a:bodyPr/>
          <a:lstStyle/>
          <a:p>
            <a:pPr algn="ctr"/>
            <a:r>
              <a:rPr lang="fa-IR" dirty="0" smtClean="0"/>
              <a:t>به نام خدا</a:t>
            </a:r>
            <a:endParaRPr lang="en-US" dirty="0"/>
          </a:p>
        </p:txBody>
      </p:sp>
      <p:sp>
        <p:nvSpPr>
          <p:cNvPr id="3" name="Subtitle 2"/>
          <p:cNvSpPr>
            <a:spLocks noGrp="1"/>
          </p:cNvSpPr>
          <p:nvPr>
            <p:ph type="subTitle" idx="1"/>
          </p:nvPr>
        </p:nvSpPr>
        <p:spPr>
          <a:xfrm>
            <a:off x="2589213" y="2009955"/>
            <a:ext cx="8915399" cy="3893708"/>
          </a:xfrm>
        </p:spPr>
        <p:txBody>
          <a:bodyPr/>
          <a:lstStyle/>
          <a:p>
            <a:pPr algn="r"/>
            <a:r>
              <a:rPr lang="fa-IR" sz="2400" dirty="0" smtClean="0"/>
              <a:t>موضوع این جلسه  : تهیه ی صورتهای مالی تلفیقی در تاریخ تحصیل</a:t>
            </a:r>
          </a:p>
          <a:p>
            <a:pPr algn="r"/>
            <a:endParaRPr lang="fa-IR" dirty="0" smtClean="0"/>
          </a:p>
          <a:p>
            <a:pPr algn="r"/>
            <a:r>
              <a:rPr lang="fa-IR" sz="2000" dirty="0" smtClean="0"/>
              <a:t>در تاریخ تحصیل با توجه به اینکه شخصیت تلفیقی هنوز عملکردی نداشته است ، تنها ترازنامه تلفیقی تهیه می شود.</a:t>
            </a:r>
          </a:p>
          <a:p>
            <a:pPr algn="r"/>
            <a:endParaRPr lang="en-US" dirty="0"/>
          </a:p>
        </p:txBody>
      </p:sp>
    </p:spTree>
    <p:extLst>
      <p:ext uri="{BB962C8B-B14F-4D97-AF65-F5344CB8AC3E}">
        <p14:creationId xmlns:p14="http://schemas.microsoft.com/office/powerpoint/2010/main" val="36712325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1544129" y="543464"/>
            <a:ext cx="9842740" cy="4571999"/>
          </a:xfrm>
        </p:spPr>
        <p:txBody>
          <a:bodyPr>
            <a:normAutofit fontScale="90000"/>
          </a:bodyPr>
          <a:lstStyle/>
          <a:p>
            <a:pPr algn="r"/>
            <a:r>
              <a:rPr lang="fa-IR" sz="2400" dirty="0"/>
              <a:t/>
            </a:r>
            <a:br>
              <a:rPr lang="fa-IR" sz="2400" dirty="0"/>
            </a:br>
            <a:r>
              <a:rPr lang="fa-IR" sz="2400" dirty="0" smtClean="0"/>
              <a:t/>
            </a:r>
            <a:br>
              <a:rPr lang="fa-IR" sz="2400" dirty="0" smtClean="0"/>
            </a:br>
            <a:r>
              <a:rPr lang="fa-IR" sz="2400" dirty="0"/>
              <a:t/>
            </a:r>
            <a:br>
              <a:rPr lang="fa-IR" sz="2400" dirty="0"/>
            </a:br>
            <a:r>
              <a:rPr lang="fa-IR" sz="2400" dirty="0" smtClean="0"/>
              <a:t/>
            </a:r>
            <a:br>
              <a:rPr lang="fa-IR" sz="2400" dirty="0" smtClean="0"/>
            </a:br>
            <a:r>
              <a:rPr lang="fa-IR" sz="2400" dirty="0"/>
              <a:t/>
            </a:r>
            <a:br>
              <a:rPr lang="fa-IR" sz="2400" dirty="0"/>
            </a:br>
            <a:r>
              <a:rPr lang="fa-IR" sz="2400" dirty="0" smtClean="0"/>
              <a:t/>
            </a:r>
            <a:br>
              <a:rPr lang="fa-IR" sz="2400" dirty="0" smtClean="0"/>
            </a:br>
            <a:r>
              <a:rPr lang="fa-IR" sz="2400" dirty="0"/>
              <a:t/>
            </a:r>
            <a:br>
              <a:rPr lang="fa-IR" sz="2400" dirty="0"/>
            </a:br>
            <a:r>
              <a:rPr lang="fa-IR" sz="2400" dirty="0" smtClean="0"/>
              <a:t/>
            </a:r>
            <a:br>
              <a:rPr lang="fa-IR" sz="2400" dirty="0" smtClean="0"/>
            </a:br>
            <a:r>
              <a:rPr lang="fa-IR" sz="2400" dirty="0"/>
              <a:t/>
            </a:r>
            <a:br>
              <a:rPr lang="fa-IR" sz="2400" dirty="0"/>
            </a:br>
            <a:r>
              <a:rPr lang="fa-IR" sz="2400" dirty="0" smtClean="0"/>
              <a:t/>
            </a:r>
            <a:br>
              <a:rPr lang="fa-IR" sz="2400" dirty="0" smtClean="0"/>
            </a:br>
            <a:r>
              <a:rPr lang="fa-IR" sz="2400" dirty="0"/>
              <a:t/>
            </a:r>
            <a:br>
              <a:rPr lang="fa-IR" sz="2400" dirty="0"/>
            </a:br>
            <a:r>
              <a:rPr lang="fa-IR" sz="2400" dirty="0" smtClean="0"/>
              <a:t/>
            </a:r>
            <a:br>
              <a:rPr lang="fa-IR" sz="2400" dirty="0" smtClean="0"/>
            </a:br>
            <a:r>
              <a:rPr lang="fa-IR" sz="2400" dirty="0"/>
              <a:t/>
            </a:r>
            <a:br>
              <a:rPr lang="fa-IR" sz="2400" dirty="0"/>
            </a:br>
            <a:r>
              <a:rPr lang="fa-IR" sz="2400" dirty="0" smtClean="0"/>
              <a:t/>
            </a:r>
            <a:br>
              <a:rPr lang="fa-IR" sz="2400" dirty="0" smtClean="0"/>
            </a:br>
            <a:r>
              <a:rPr lang="fa-IR" sz="2400" dirty="0"/>
              <a:t/>
            </a:r>
            <a:br>
              <a:rPr lang="fa-IR" sz="2400" dirty="0"/>
            </a:br>
            <a:r>
              <a:rPr lang="fa-IR" sz="2400" dirty="0" smtClean="0"/>
              <a:t>نکات کاربردی :</a:t>
            </a:r>
            <a:r>
              <a:rPr lang="fa-IR" sz="2400" dirty="0" smtClean="0"/>
              <a:t/>
            </a:r>
            <a:br>
              <a:rPr lang="fa-IR" sz="2400" dirty="0" smtClean="0"/>
            </a:br>
            <a:r>
              <a:rPr lang="fa-IR" sz="2400" dirty="0" smtClean="0"/>
              <a:t/>
            </a:r>
            <a:br>
              <a:rPr lang="fa-IR" sz="2400" dirty="0" smtClean="0"/>
            </a:br>
            <a:r>
              <a:rPr lang="fa-IR" sz="2400" dirty="0" smtClean="0"/>
              <a:t>یک شخصیت اقتصادی واحد کالایی را به خود نمی فروشد یا از خود خریداری نمی کند و یا اینکه از خود طلب ندارد یا بدهی به خود ندارد ، لذا این گونه معاملات و مانده های درون گروهی  ، باید در صورتهای مالی تلفیقی حذف شوند .</a:t>
            </a:r>
            <a:br>
              <a:rPr lang="fa-IR" sz="2400" dirty="0" smtClean="0"/>
            </a:br>
            <a:r>
              <a:rPr lang="fa-IR" sz="2400" dirty="0" smtClean="0"/>
              <a:t>سود یا زیان با فروش داراییها به اشخاص خارج از گروه یا مصرف یا استفاده از آنهاتحقق می یابد.</a:t>
            </a:r>
            <a:br>
              <a:rPr lang="fa-IR" sz="2400" dirty="0" smtClean="0"/>
            </a:br>
            <a:r>
              <a:rPr lang="fa-IR" sz="2400" dirty="0" smtClean="0"/>
              <a:t>سود یا زیان تحقق نیافته باید به طور کامل حذف شود، حتی اگر واحد تجاری فرعی دارای سهامداراقلیت باشد</a:t>
            </a:r>
            <a:endParaRPr lang="en-US" sz="2400" dirty="0"/>
          </a:p>
        </p:txBody>
      </p:sp>
      <p:sp>
        <p:nvSpPr>
          <p:cNvPr id="6" name="Title 2"/>
          <p:cNvSpPr txBox="1">
            <a:spLocks/>
          </p:cNvSpPr>
          <p:nvPr/>
        </p:nvSpPr>
        <p:spPr>
          <a:xfrm>
            <a:off x="2208212" y="4212386"/>
            <a:ext cx="8915399" cy="1655014"/>
          </a:xfrm>
          <a:prstGeom prst="rect">
            <a:avLst/>
          </a:prstGeom>
        </p:spPr>
        <p:txBody>
          <a:bodyPr vert="horz" lIns="91440" tIns="45720" rIns="91440" bIns="45720" rtlCol="0" anchor="b">
            <a:normAutofit/>
          </a:bodyPr>
          <a:lstStyle>
            <a:lvl1pPr algn="l" defTabSz="4572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endParaRPr lang="en-US" sz="2000" dirty="0"/>
          </a:p>
        </p:txBody>
      </p:sp>
    </p:spTree>
    <p:extLst>
      <p:ext uri="{BB962C8B-B14F-4D97-AF65-F5344CB8AC3E}">
        <p14:creationId xmlns:p14="http://schemas.microsoft.com/office/powerpoint/2010/main" val="5139784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1371601" y="-1337095"/>
            <a:ext cx="9842740" cy="4571999"/>
          </a:xfrm>
        </p:spPr>
        <p:txBody>
          <a:bodyPr>
            <a:normAutofit/>
          </a:bodyPr>
          <a:lstStyle/>
          <a:p>
            <a:pPr algn="ctr"/>
            <a:r>
              <a:rPr lang="fa-IR" sz="4800" dirty="0" smtClean="0">
                <a:solidFill>
                  <a:srgbClr val="0070C0"/>
                </a:solidFill>
              </a:rPr>
              <a:t>شاد باشید و تندرست</a:t>
            </a:r>
            <a:endParaRPr lang="en-US" sz="4800" dirty="0">
              <a:solidFill>
                <a:srgbClr val="0070C0"/>
              </a:solidFill>
            </a:endParaRPr>
          </a:p>
        </p:txBody>
      </p:sp>
      <p:sp>
        <p:nvSpPr>
          <p:cNvPr id="6" name="Title 2"/>
          <p:cNvSpPr txBox="1">
            <a:spLocks/>
          </p:cNvSpPr>
          <p:nvPr/>
        </p:nvSpPr>
        <p:spPr>
          <a:xfrm>
            <a:off x="2208212" y="4212386"/>
            <a:ext cx="8915399" cy="1655014"/>
          </a:xfrm>
          <a:prstGeom prst="rect">
            <a:avLst/>
          </a:prstGeom>
        </p:spPr>
        <p:txBody>
          <a:bodyPr vert="horz" lIns="91440" tIns="45720" rIns="91440" bIns="45720" rtlCol="0" anchor="b">
            <a:normAutofit/>
          </a:bodyPr>
          <a:lstStyle>
            <a:lvl1pPr algn="l" defTabSz="4572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endParaRPr lang="en-US" sz="2000" dirty="0"/>
          </a:p>
        </p:txBody>
      </p:sp>
    </p:spTree>
    <p:extLst>
      <p:ext uri="{BB962C8B-B14F-4D97-AF65-F5344CB8AC3E}">
        <p14:creationId xmlns:p14="http://schemas.microsoft.com/office/powerpoint/2010/main" val="24363697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06134" y="737559"/>
            <a:ext cx="8915399" cy="918714"/>
          </a:xfrm>
        </p:spPr>
        <p:txBody>
          <a:bodyPr/>
          <a:lstStyle/>
          <a:p>
            <a:pPr algn="ctr"/>
            <a:r>
              <a:rPr lang="fa-IR" dirty="0" smtClean="0"/>
              <a:t>مثال 1</a:t>
            </a:r>
            <a:endParaRPr lang="en-US" dirty="0"/>
          </a:p>
        </p:txBody>
      </p:sp>
      <p:sp>
        <p:nvSpPr>
          <p:cNvPr id="3" name="Subtitle 2"/>
          <p:cNvSpPr>
            <a:spLocks noGrp="1"/>
          </p:cNvSpPr>
          <p:nvPr>
            <p:ph type="subTitle" idx="1"/>
          </p:nvPr>
        </p:nvSpPr>
        <p:spPr>
          <a:xfrm>
            <a:off x="2589213" y="2009955"/>
            <a:ext cx="8915399" cy="3893708"/>
          </a:xfrm>
        </p:spPr>
        <p:txBody>
          <a:bodyPr>
            <a:normAutofit/>
          </a:bodyPr>
          <a:lstStyle/>
          <a:p>
            <a:pPr algn="r"/>
            <a:endParaRPr lang="en-US" sz="2400" dirty="0" smtClean="0">
              <a:cs typeface="B Nazanin" panose="00000400000000000000" pitchFamily="2" charset="-78"/>
            </a:endParaRPr>
          </a:p>
          <a:p>
            <a:pPr algn="r"/>
            <a:r>
              <a:rPr lang="fa-IR" sz="2800" dirty="0" smtClean="0">
                <a:cs typeface="B Nazanin" panose="00000400000000000000" pitchFamily="2" charset="-78"/>
              </a:rPr>
              <a:t>شرکت الف در ابتدای سال 94 صد در صد سهام شرکت ب را به مبلغ 6،750،000ریال نقدا خریداری می نماید . مخارج مستقیم تحصیل به مبلغ 250،000ریال نیز به طور نقد پرداخت می شود . دوره های مالی هر دو شرکت 12/29می باشد .صورتهای مالی شرکت الف و ب قبل از انجام ترکیب تجاری به شرح زیر است.</a:t>
            </a:r>
            <a:r>
              <a:rPr lang="en-US" sz="2800" dirty="0" smtClean="0">
                <a:cs typeface="B Nazanin" panose="00000400000000000000" pitchFamily="2" charset="-78"/>
              </a:rPr>
              <a:t> </a:t>
            </a:r>
            <a:endParaRPr lang="fa-IR" sz="2800" dirty="0" smtClean="0">
              <a:cs typeface="B Nazanin" panose="00000400000000000000" pitchFamily="2" charset="-78"/>
            </a:endParaRPr>
          </a:p>
        </p:txBody>
      </p:sp>
    </p:spTree>
    <p:extLst>
      <p:ext uri="{BB962C8B-B14F-4D97-AF65-F5344CB8AC3E}">
        <p14:creationId xmlns:p14="http://schemas.microsoft.com/office/powerpoint/2010/main" val="30030329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06134" y="737559"/>
            <a:ext cx="8915399" cy="918714"/>
          </a:xfrm>
        </p:spPr>
        <p:txBody>
          <a:bodyPr/>
          <a:lstStyle/>
          <a:p>
            <a:pPr algn="ctr"/>
            <a:r>
              <a:rPr lang="fa-IR" dirty="0" smtClean="0"/>
              <a:t>ترازنامه</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579813274"/>
              </p:ext>
            </p:extLst>
          </p:nvPr>
        </p:nvGraphicFramePr>
        <p:xfrm>
          <a:off x="2479675" y="1656274"/>
          <a:ext cx="8127999" cy="5030066"/>
        </p:xfrm>
        <a:graphic>
          <a:graphicData uri="http://schemas.openxmlformats.org/drawingml/2006/table">
            <a:tbl>
              <a:tblPr firstRow="1" bandRow="1">
                <a:tableStyleId>{5C22544A-7EE6-4342-B048-85BDC9FD1C3A}</a:tableStyleId>
              </a:tblPr>
              <a:tblGrid>
                <a:gridCol w="2709333"/>
                <a:gridCol w="2709333"/>
                <a:gridCol w="2709333"/>
              </a:tblGrid>
              <a:tr h="357526">
                <a:tc>
                  <a:txBody>
                    <a:bodyPr/>
                    <a:lstStyle/>
                    <a:p>
                      <a:pPr algn="r"/>
                      <a:r>
                        <a:rPr lang="fa-IR" sz="1500" b="1" i="0" dirty="0" smtClean="0"/>
                        <a:t>شرکت ب</a:t>
                      </a:r>
                      <a:endParaRPr lang="en-US" sz="1500" b="1" i="0" dirty="0"/>
                    </a:p>
                  </a:txBody>
                  <a:tcPr/>
                </a:tc>
                <a:tc>
                  <a:txBody>
                    <a:bodyPr/>
                    <a:lstStyle/>
                    <a:p>
                      <a:pPr algn="r"/>
                      <a:r>
                        <a:rPr lang="fa-IR" sz="1500" b="1" i="0" dirty="0" smtClean="0"/>
                        <a:t>شرکت</a:t>
                      </a:r>
                      <a:r>
                        <a:rPr lang="fa-IR" sz="1500" b="1" i="0" baseline="0" dirty="0" smtClean="0"/>
                        <a:t> الف</a:t>
                      </a:r>
                      <a:endParaRPr lang="en-US" sz="1500" b="1" i="0" dirty="0"/>
                    </a:p>
                  </a:txBody>
                  <a:tcPr/>
                </a:tc>
                <a:tc>
                  <a:txBody>
                    <a:bodyPr/>
                    <a:lstStyle/>
                    <a:p>
                      <a:pPr algn="r"/>
                      <a:endParaRPr lang="en-US" sz="1500" b="1" i="0"/>
                    </a:p>
                  </a:txBody>
                  <a:tcPr/>
                </a:tc>
              </a:tr>
              <a:tr h="357526">
                <a:tc>
                  <a:txBody>
                    <a:bodyPr/>
                    <a:lstStyle/>
                    <a:p>
                      <a:pPr algn="r"/>
                      <a:r>
                        <a:rPr lang="fa-IR" sz="1500" b="1" i="0" dirty="0" smtClean="0"/>
                        <a:t>2،050،000</a:t>
                      </a:r>
                      <a:endParaRPr lang="en-US" sz="1500" b="1" i="0" dirty="0"/>
                    </a:p>
                  </a:txBody>
                  <a:tcPr/>
                </a:tc>
                <a:tc>
                  <a:txBody>
                    <a:bodyPr/>
                    <a:lstStyle/>
                    <a:p>
                      <a:pPr algn="r"/>
                      <a:r>
                        <a:rPr lang="fa-IR" sz="1500" b="1" i="0" dirty="0" smtClean="0"/>
                        <a:t>10،750،000</a:t>
                      </a:r>
                      <a:endParaRPr lang="en-US" sz="1500" b="1" i="0" dirty="0"/>
                    </a:p>
                  </a:txBody>
                  <a:tcPr/>
                </a:tc>
                <a:tc>
                  <a:txBody>
                    <a:bodyPr/>
                    <a:lstStyle/>
                    <a:p>
                      <a:pPr algn="r"/>
                      <a:r>
                        <a:rPr lang="fa-IR" sz="1500" b="1" i="0" dirty="0" smtClean="0"/>
                        <a:t>موجودی نقد</a:t>
                      </a:r>
                      <a:endParaRPr lang="en-US" sz="1500" b="1" i="0" dirty="0"/>
                    </a:p>
                  </a:txBody>
                  <a:tcPr/>
                </a:tc>
              </a:tr>
              <a:tr h="357526">
                <a:tc>
                  <a:txBody>
                    <a:bodyPr/>
                    <a:lstStyle/>
                    <a:p>
                      <a:pPr algn="r"/>
                      <a:r>
                        <a:rPr lang="fa-IR" sz="1500" b="1" i="0" dirty="0" smtClean="0"/>
                        <a:t>1،500،000</a:t>
                      </a:r>
                      <a:endParaRPr lang="en-US" sz="1500" b="1" i="0" dirty="0"/>
                    </a:p>
                  </a:txBody>
                  <a:tcPr/>
                </a:tc>
                <a:tc>
                  <a:txBody>
                    <a:bodyPr/>
                    <a:lstStyle/>
                    <a:p>
                      <a:pPr algn="r"/>
                      <a:r>
                        <a:rPr lang="fa-IR" sz="1500" b="1" i="0" dirty="0" smtClean="0"/>
                        <a:t>1،700،000</a:t>
                      </a:r>
                      <a:endParaRPr lang="en-US" sz="1500" b="1" i="0" dirty="0"/>
                    </a:p>
                  </a:txBody>
                  <a:tcPr/>
                </a:tc>
                <a:tc>
                  <a:txBody>
                    <a:bodyPr/>
                    <a:lstStyle/>
                    <a:p>
                      <a:pPr algn="r"/>
                      <a:r>
                        <a:rPr lang="fa-IR" sz="1500" b="1" i="0" dirty="0" smtClean="0"/>
                        <a:t>موجودی کالا</a:t>
                      </a:r>
                      <a:endParaRPr lang="en-US" sz="1500" b="1" i="0" dirty="0"/>
                    </a:p>
                  </a:txBody>
                  <a:tcPr/>
                </a:tc>
              </a:tr>
              <a:tr h="357526">
                <a:tc>
                  <a:txBody>
                    <a:bodyPr/>
                    <a:lstStyle/>
                    <a:p>
                      <a:pPr algn="r"/>
                      <a:r>
                        <a:rPr lang="fa-IR" sz="1500" b="1" i="0" dirty="0" smtClean="0"/>
                        <a:t>1،140،000</a:t>
                      </a:r>
                      <a:endParaRPr lang="en-US" sz="1500" b="1" i="0" dirty="0"/>
                    </a:p>
                  </a:txBody>
                  <a:tcPr/>
                </a:tc>
                <a:tc>
                  <a:txBody>
                    <a:bodyPr/>
                    <a:lstStyle/>
                    <a:p>
                      <a:pPr algn="r"/>
                      <a:r>
                        <a:rPr lang="fa-IR" sz="1500" b="1" i="0" dirty="0" smtClean="0"/>
                        <a:t>1،275،000</a:t>
                      </a:r>
                      <a:endParaRPr lang="en-US" sz="1500" b="1" i="0" dirty="0"/>
                    </a:p>
                  </a:txBody>
                  <a:tcPr/>
                </a:tc>
                <a:tc>
                  <a:txBody>
                    <a:bodyPr/>
                    <a:lstStyle/>
                    <a:p>
                      <a:pPr algn="r"/>
                      <a:r>
                        <a:rPr lang="fa-IR" sz="1500" b="1" i="0" dirty="0" smtClean="0"/>
                        <a:t>سایر دارییهای جاری</a:t>
                      </a:r>
                      <a:endParaRPr lang="en-US" sz="1500" b="1" i="0" dirty="0"/>
                    </a:p>
                  </a:txBody>
                  <a:tcPr/>
                </a:tc>
              </a:tr>
              <a:tr h="357526">
                <a:tc>
                  <a:txBody>
                    <a:bodyPr/>
                    <a:lstStyle/>
                    <a:p>
                      <a:pPr algn="r"/>
                      <a:r>
                        <a:rPr lang="fa-IR" sz="1500" b="1" i="0" dirty="0" smtClean="0"/>
                        <a:t>1،725،000</a:t>
                      </a:r>
                      <a:endParaRPr lang="en-US" sz="1500" b="1" i="0" dirty="0"/>
                    </a:p>
                  </a:txBody>
                  <a:tcPr/>
                </a:tc>
                <a:tc>
                  <a:txBody>
                    <a:bodyPr/>
                    <a:lstStyle/>
                    <a:p>
                      <a:pPr algn="r"/>
                      <a:r>
                        <a:rPr lang="fa-IR" sz="1500" b="1" i="0" dirty="0" smtClean="0"/>
                        <a:t>1،900،000</a:t>
                      </a:r>
                      <a:endParaRPr lang="en-US" sz="1500" b="1" i="0" dirty="0"/>
                    </a:p>
                  </a:txBody>
                  <a:tcPr/>
                </a:tc>
                <a:tc>
                  <a:txBody>
                    <a:bodyPr/>
                    <a:lstStyle/>
                    <a:p>
                      <a:pPr algn="r"/>
                      <a:r>
                        <a:rPr lang="fa-IR" sz="1500" b="1" i="0" dirty="0" smtClean="0"/>
                        <a:t>داراییهای ثابت مشهود</a:t>
                      </a:r>
                      <a:endParaRPr lang="en-US" sz="1500" b="1" i="0" dirty="0"/>
                    </a:p>
                  </a:txBody>
                  <a:tcPr/>
                </a:tc>
              </a:tr>
              <a:tr h="357526">
                <a:tc>
                  <a:txBody>
                    <a:bodyPr/>
                    <a:lstStyle/>
                    <a:p>
                      <a:pPr algn="r"/>
                      <a:r>
                        <a:rPr lang="fa-IR" sz="1500" b="1" i="0" dirty="0" smtClean="0"/>
                        <a:t>160،000</a:t>
                      </a:r>
                      <a:endParaRPr lang="en-US" sz="1500" b="1" i="0" dirty="0"/>
                    </a:p>
                  </a:txBody>
                  <a:tcPr/>
                </a:tc>
                <a:tc>
                  <a:txBody>
                    <a:bodyPr/>
                    <a:lstStyle/>
                    <a:p>
                      <a:pPr algn="r"/>
                      <a:r>
                        <a:rPr lang="fa-IR" sz="1500" b="1" i="0" dirty="0" smtClean="0"/>
                        <a:t>190،000</a:t>
                      </a:r>
                      <a:endParaRPr lang="en-US" sz="1500" b="1" i="0" dirty="0"/>
                    </a:p>
                  </a:txBody>
                  <a:tcPr/>
                </a:tc>
                <a:tc>
                  <a:txBody>
                    <a:bodyPr/>
                    <a:lstStyle/>
                    <a:p>
                      <a:pPr algn="r"/>
                      <a:r>
                        <a:rPr lang="fa-IR" sz="1500" b="1" i="0" dirty="0" smtClean="0"/>
                        <a:t>داراییهای نامشهود</a:t>
                      </a:r>
                      <a:endParaRPr lang="en-US" sz="1500" b="1" i="0" dirty="0"/>
                    </a:p>
                  </a:txBody>
                  <a:tcPr/>
                </a:tc>
              </a:tr>
              <a:tr h="357526">
                <a:tc>
                  <a:txBody>
                    <a:bodyPr/>
                    <a:lstStyle/>
                    <a:p>
                      <a:pPr algn="r"/>
                      <a:r>
                        <a:rPr lang="fa-IR" sz="1500" b="1" i="0" dirty="0" smtClean="0"/>
                        <a:t>6،575،000</a:t>
                      </a:r>
                      <a:endParaRPr lang="en-US" sz="1500" b="1" i="0" dirty="0"/>
                    </a:p>
                  </a:txBody>
                  <a:tcPr/>
                </a:tc>
                <a:tc>
                  <a:txBody>
                    <a:bodyPr/>
                    <a:lstStyle/>
                    <a:p>
                      <a:pPr algn="r"/>
                      <a:r>
                        <a:rPr lang="fa-IR" sz="1500" b="1" i="0" dirty="0" smtClean="0"/>
                        <a:t>15،815،000</a:t>
                      </a:r>
                      <a:endParaRPr lang="en-US" sz="1500" b="1" i="0" dirty="0"/>
                    </a:p>
                  </a:txBody>
                  <a:tcPr/>
                </a:tc>
                <a:tc>
                  <a:txBody>
                    <a:bodyPr/>
                    <a:lstStyle/>
                    <a:p>
                      <a:pPr algn="r"/>
                      <a:r>
                        <a:rPr lang="fa-IR" sz="1500" b="1" i="0" dirty="0" smtClean="0"/>
                        <a:t>جمع دارییها</a:t>
                      </a:r>
                      <a:endParaRPr lang="en-US" sz="1500" b="1" i="0" dirty="0"/>
                    </a:p>
                  </a:txBody>
                  <a:tcPr/>
                </a:tc>
              </a:tr>
              <a:tr h="357526">
                <a:tc>
                  <a:txBody>
                    <a:bodyPr/>
                    <a:lstStyle/>
                    <a:p>
                      <a:pPr algn="r"/>
                      <a:r>
                        <a:rPr lang="fa-IR" sz="1500" b="1" i="0" dirty="0" smtClean="0"/>
                        <a:t>185،000</a:t>
                      </a:r>
                      <a:endParaRPr lang="en-US" sz="1500" b="1" i="0" dirty="0"/>
                    </a:p>
                  </a:txBody>
                  <a:tcPr/>
                </a:tc>
                <a:tc>
                  <a:txBody>
                    <a:bodyPr/>
                    <a:lstStyle/>
                    <a:p>
                      <a:pPr algn="r"/>
                      <a:r>
                        <a:rPr lang="fa-IR" sz="1500" b="1" i="0" dirty="0" smtClean="0"/>
                        <a:t>175،000</a:t>
                      </a:r>
                      <a:endParaRPr lang="en-US" sz="1500" b="1" i="0" dirty="0"/>
                    </a:p>
                  </a:txBody>
                  <a:tcPr/>
                </a:tc>
                <a:tc>
                  <a:txBody>
                    <a:bodyPr/>
                    <a:lstStyle/>
                    <a:p>
                      <a:pPr algn="r"/>
                      <a:r>
                        <a:rPr lang="fa-IR" sz="1500" b="1" i="0" dirty="0" smtClean="0"/>
                        <a:t>ذخیره</a:t>
                      </a:r>
                      <a:r>
                        <a:rPr lang="fa-IR" sz="1500" b="1" i="0" baseline="0" dirty="0" smtClean="0"/>
                        <a:t> مالیات </a:t>
                      </a:r>
                      <a:endParaRPr lang="en-US" sz="1500" b="1" i="0" dirty="0"/>
                    </a:p>
                  </a:txBody>
                  <a:tcPr/>
                </a:tc>
              </a:tr>
              <a:tr h="357526">
                <a:tc>
                  <a:txBody>
                    <a:bodyPr/>
                    <a:lstStyle/>
                    <a:p>
                      <a:pPr algn="r"/>
                      <a:r>
                        <a:rPr lang="fa-IR" sz="1500" b="1" i="0" dirty="0" smtClean="0"/>
                        <a:t>1،555،000</a:t>
                      </a:r>
                      <a:endParaRPr lang="en-US" sz="1500" b="1" i="0" dirty="0"/>
                    </a:p>
                  </a:txBody>
                  <a:tcPr/>
                </a:tc>
                <a:tc>
                  <a:txBody>
                    <a:bodyPr/>
                    <a:lstStyle/>
                    <a:p>
                      <a:pPr algn="r"/>
                      <a:r>
                        <a:rPr lang="fa-IR" sz="1500" b="1" i="0" dirty="0" smtClean="0"/>
                        <a:t>1،917500</a:t>
                      </a:r>
                      <a:endParaRPr lang="en-US" sz="1500" b="1" i="0" dirty="0"/>
                    </a:p>
                  </a:txBody>
                  <a:tcPr/>
                </a:tc>
                <a:tc>
                  <a:txBody>
                    <a:bodyPr/>
                    <a:lstStyle/>
                    <a:p>
                      <a:pPr algn="r"/>
                      <a:r>
                        <a:rPr lang="fa-IR" sz="1500" b="1" i="0" dirty="0" smtClean="0"/>
                        <a:t>سایر بدهی</a:t>
                      </a:r>
                      <a:r>
                        <a:rPr lang="fa-IR" sz="1500" b="1" i="0" baseline="0" dirty="0" smtClean="0"/>
                        <a:t> ها</a:t>
                      </a:r>
                      <a:endParaRPr lang="en-US" sz="1500" b="1" i="0" dirty="0"/>
                    </a:p>
                  </a:txBody>
                  <a:tcPr/>
                </a:tc>
              </a:tr>
              <a:tr h="543980">
                <a:tc>
                  <a:txBody>
                    <a:bodyPr/>
                    <a:lstStyle/>
                    <a:p>
                      <a:pPr algn="r"/>
                      <a:r>
                        <a:rPr lang="fa-IR" sz="1500" b="1" i="0" dirty="0" smtClean="0"/>
                        <a:t>1،250،000</a:t>
                      </a:r>
                      <a:endParaRPr lang="en-US" sz="1500" b="1" i="0" dirty="0"/>
                    </a:p>
                  </a:txBody>
                  <a:tcPr/>
                </a:tc>
                <a:tc>
                  <a:txBody>
                    <a:bodyPr/>
                    <a:lstStyle/>
                    <a:p>
                      <a:pPr algn="r"/>
                      <a:r>
                        <a:rPr lang="fa-IR" sz="1500" b="1" i="0" dirty="0" smtClean="0"/>
                        <a:t>8،500،000</a:t>
                      </a:r>
                      <a:endParaRPr lang="en-US" sz="1500" b="1" i="0" dirty="0"/>
                    </a:p>
                  </a:txBody>
                  <a:tcPr/>
                </a:tc>
                <a:tc>
                  <a:txBody>
                    <a:bodyPr/>
                    <a:lstStyle/>
                    <a:p>
                      <a:pPr algn="r"/>
                      <a:r>
                        <a:rPr lang="fa-IR" sz="1500" b="1" i="0" dirty="0" smtClean="0"/>
                        <a:t>سرمایه (سهام عادی 1000 ریالی)</a:t>
                      </a:r>
                      <a:endParaRPr lang="en-US" sz="1500" b="1" i="0" dirty="0"/>
                    </a:p>
                  </a:txBody>
                  <a:tcPr/>
                </a:tc>
              </a:tr>
              <a:tr h="357526">
                <a:tc>
                  <a:txBody>
                    <a:bodyPr/>
                    <a:lstStyle/>
                    <a:p>
                      <a:pPr algn="r"/>
                      <a:r>
                        <a:rPr lang="fa-IR" sz="1500" b="1" i="0" dirty="0" smtClean="0"/>
                        <a:t>2،120،000</a:t>
                      </a:r>
                      <a:endParaRPr lang="en-US" sz="1500" b="1" i="0" dirty="0"/>
                    </a:p>
                  </a:txBody>
                  <a:tcPr/>
                </a:tc>
                <a:tc>
                  <a:txBody>
                    <a:bodyPr/>
                    <a:lstStyle/>
                    <a:p>
                      <a:pPr algn="r"/>
                      <a:r>
                        <a:rPr lang="fa-IR" sz="1500" b="1" i="0" dirty="0" smtClean="0"/>
                        <a:t>2،500،000</a:t>
                      </a:r>
                      <a:endParaRPr lang="en-US" sz="1500" b="1" i="0" dirty="0"/>
                    </a:p>
                  </a:txBody>
                  <a:tcPr/>
                </a:tc>
                <a:tc>
                  <a:txBody>
                    <a:bodyPr/>
                    <a:lstStyle/>
                    <a:p>
                      <a:pPr algn="r"/>
                      <a:r>
                        <a:rPr lang="fa-IR" sz="1500" b="1" i="0" dirty="0" smtClean="0"/>
                        <a:t>صرف سهام</a:t>
                      </a:r>
                      <a:endParaRPr lang="en-US" sz="1500" b="1" i="0" dirty="0"/>
                    </a:p>
                  </a:txBody>
                  <a:tcPr/>
                </a:tc>
              </a:tr>
              <a:tr h="357526">
                <a:tc>
                  <a:txBody>
                    <a:bodyPr/>
                    <a:lstStyle/>
                    <a:p>
                      <a:pPr algn="r"/>
                      <a:r>
                        <a:rPr lang="fa-IR" sz="1500" b="1" i="0" dirty="0" smtClean="0"/>
                        <a:t>1،465،000</a:t>
                      </a:r>
                      <a:endParaRPr lang="en-US" sz="1500" b="1" i="0" dirty="0"/>
                    </a:p>
                  </a:txBody>
                  <a:tcPr/>
                </a:tc>
                <a:tc>
                  <a:txBody>
                    <a:bodyPr/>
                    <a:lstStyle/>
                    <a:p>
                      <a:pPr algn="r"/>
                      <a:r>
                        <a:rPr lang="fa-IR" sz="1500" b="1" i="0" dirty="0" smtClean="0"/>
                        <a:t>2،722،500</a:t>
                      </a:r>
                      <a:endParaRPr lang="en-US" sz="1500" b="1" i="0" dirty="0"/>
                    </a:p>
                  </a:txBody>
                  <a:tcPr/>
                </a:tc>
                <a:tc>
                  <a:txBody>
                    <a:bodyPr/>
                    <a:lstStyle/>
                    <a:p>
                      <a:pPr algn="r"/>
                      <a:r>
                        <a:rPr lang="fa-IR" sz="1500" b="1" i="0" dirty="0" smtClean="0"/>
                        <a:t>سود انباشته</a:t>
                      </a:r>
                      <a:endParaRPr lang="en-US" sz="1500" b="1" i="0" dirty="0"/>
                    </a:p>
                  </a:txBody>
                  <a:tcPr/>
                </a:tc>
              </a:tr>
              <a:tr h="543980">
                <a:tc>
                  <a:txBody>
                    <a:bodyPr/>
                    <a:lstStyle/>
                    <a:p>
                      <a:pPr algn="r"/>
                      <a:r>
                        <a:rPr lang="fa-IR" sz="1500" b="1" i="0" dirty="0" smtClean="0"/>
                        <a:t>6،575،000</a:t>
                      </a:r>
                      <a:endParaRPr lang="en-US" sz="1500" b="1" i="0" dirty="0"/>
                    </a:p>
                  </a:txBody>
                  <a:tcPr/>
                </a:tc>
                <a:tc>
                  <a:txBody>
                    <a:bodyPr/>
                    <a:lstStyle/>
                    <a:p>
                      <a:pPr algn="r"/>
                      <a:r>
                        <a:rPr lang="fa-IR" sz="1500" b="1" i="0" dirty="0" smtClean="0"/>
                        <a:t>15،815،000</a:t>
                      </a:r>
                      <a:endParaRPr lang="en-US" sz="1500" b="1" i="0" dirty="0"/>
                    </a:p>
                  </a:txBody>
                  <a:tcPr/>
                </a:tc>
                <a:tc>
                  <a:txBody>
                    <a:bodyPr/>
                    <a:lstStyle/>
                    <a:p>
                      <a:pPr algn="r"/>
                      <a:r>
                        <a:rPr lang="fa-IR" sz="1500" b="1" i="0" dirty="0" smtClean="0"/>
                        <a:t>جمع بدهی و حقوق صاحبان</a:t>
                      </a:r>
                      <a:r>
                        <a:rPr lang="fa-IR" sz="1500" b="1" i="0" baseline="0" dirty="0" smtClean="0"/>
                        <a:t> سهام</a:t>
                      </a:r>
                      <a:endParaRPr lang="en-US" sz="1500" b="1" i="0" dirty="0"/>
                    </a:p>
                  </a:txBody>
                  <a:tcPr/>
                </a:tc>
              </a:tr>
            </a:tbl>
          </a:graphicData>
        </a:graphic>
      </p:graphicFrame>
    </p:spTree>
    <p:extLst>
      <p:ext uri="{BB962C8B-B14F-4D97-AF65-F5344CB8AC3E}">
        <p14:creationId xmlns:p14="http://schemas.microsoft.com/office/powerpoint/2010/main" val="9728180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2589213" y="1028700"/>
            <a:ext cx="8915399" cy="1343025"/>
          </a:xfrm>
        </p:spPr>
        <p:txBody>
          <a:bodyPr>
            <a:normAutofit/>
          </a:bodyPr>
          <a:lstStyle/>
          <a:p>
            <a:pPr algn="r"/>
            <a:r>
              <a:rPr lang="fa-IR" sz="2000" dirty="0" smtClean="0"/>
              <a:t>در تاریخ ترکیب تجاری ،ارزش منصفانه داراییها و بدهی ها ی قابل تشخیص شرکت ب به جز موارد زیر مساوی مبلغ دفتری آنهاست:</a:t>
            </a:r>
            <a:endParaRPr lang="en-US" sz="2000" dirty="0"/>
          </a:p>
        </p:txBody>
      </p:sp>
      <p:graphicFrame>
        <p:nvGraphicFramePr>
          <p:cNvPr id="4" name="Table 3"/>
          <p:cNvGraphicFramePr>
            <a:graphicFrameLocks noGrp="1"/>
          </p:cNvGraphicFramePr>
          <p:nvPr>
            <p:extLst>
              <p:ext uri="{D42A27DB-BD31-4B8C-83A1-F6EECF244321}">
                <p14:modId xmlns:p14="http://schemas.microsoft.com/office/powerpoint/2010/main" val="1271699879"/>
              </p:ext>
            </p:extLst>
          </p:nvPr>
        </p:nvGraphicFramePr>
        <p:xfrm>
          <a:off x="2781301" y="2996141"/>
          <a:ext cx="8121648" cy="1937174"/>
        </p:xfrm>
        <a:graphic>
          <a:graphicData uri="http://schemas.openxmlformats.org/drawingml/2006/table">
            <a:tbl>
              <a:tblPr firstRow="1" bandRow="1">
                <a:tableStyleId>{5C22544A-7EE6-4342-B048-85BDC9FD1C3A}</a:tableStyleId>
              </a:tblPr>
              <a:tblGrid>
                <a:gridCol w="2707216"/>
                <a:gridCol w="2707216"/>
                <a:gridCol w="2707216"/>
              </a:tblGrid>
              <a:tr h="370840">
                <a:tc>
                  <a:txBody>
                    <a:bodyPr/>
                    <a:lstStyle/>
                    <a:p>
                      <a:pPr algn="r"/>
                      <a:r>
                        <a:rPr lang="fa-IR" dirty="0" smtClean="0"/>
                        <a:t>ارزش دفتری</a:t>
                      </a:r>
                      <a:endParaRPr lang="en-US" dirty="0"/>
                    </a:p>
                  </a:txBody>
                  <a:tcPr/>
                </a:tc>
                <a:tc>
                  <a:txBody>
                    <a:bodyPr/>
                    <a:lstStyle/>
                    <a:p>
                      <a:pPr algn="r"/>
                      <a:r>
                        <a:rPr lang="fa-IR" dirty="0" smtClean="0"/>
                        <a:t>ارزش منصفانه</a:t>
                      </a:r>
                      <a:endParaRPr lang="en-US" dirty="0"/>
                    </a:p>
                  </a:txBody>
                  <a:tcPr/>
                </a:tc>
                <a:tc>
                  <a:txBody>
                    <a:bodyPr/>
                    <a:lstStyle/>
                    <a:p>
                      <a:endParaRPr lang="en-US" dirty="0"/>
                    </a:p>
                  </a:txBody>
                  <a:tcPr/>
                </a:tc>
              </a:tr>
              <a:tr h="370840">
                <a:tc>
                  <a:txBody>
                    <a:bodyPr/>
                    <a:lstStyle/>
                    <a:p>
                      <a:pPr algn="ctr"/>
                      <a:r>
                        <a:rPr lang="fa-IR" dirty="0" smtClean="0"/>
                        <a:t>1،500،000</a:t>
                      </a:r>
                      <a:endParaRPr lang="en-US" dirty="0"/>
                    </a:p>
                  </a:txBody>
                  <a:tcPr/>
                </a:tc>
                <a:tc>
                  <a:txBody>
                    <a:bodyPr/>
                    <a:lstStyle/>
                    <a:p>
                      <a:pPr algn="ctr"/>
                      <a:r>
                        <a:rPr lang="fa-IR" dirty="0" smtClean="0"/>
                        <a:t>1،800،000</a:t>
                      </a:r>
                      <a:endParaRPr lang="en-US" dirty="0"/>
                    </a:p>
                  </a:txBody>
                  <a:tcPr/>
                </a:tc>
                <a:tc>
                  <a:txBody>
                    <a:bodyPr/>
                    <a:lstStyle/>
                    <a:p>
                      <a:pPr algn="r"/>
                      <a:r>
                        <a:rPr lang="fa-IR" dirty="0" smtClean="0"/>
                        <a:t>موجودی کالا</a:t>
                      </a:r>
                      <a:endParaRPr lang="en-US" dirty="0"/>
                    </a:p>
                  </a:txBody>
                  <a:tcPr/>
                </a:tc>
              </a:tr>
              <a:tr h="370840">
                <a:tc>
                  <a:txBody>
                    <a:bodyPr/>
                    <a:lstStyle/>
                    <a:p>
                      <a:pPr algn="ctr"/>
                      <a:r>
                        <a:rPr lang="fa-IR" dirty="0" smtClean="0"/>
                        <a:t>1،725،000</a:t>
                      </a:r>
                      <a:endParaRPr lang="en-US" dirty="0"/>
                    </a:p>
                  </a:txBody>
                  <a:tcPr/>
                </a:tc>
                <a:tc>
                  <a:txBody>
                    <a:bodyPr/>
                    <a:lstStyle/>
                    <a:p>
                      <a:pPr algn="ctr"/>
                      <a:r>
                        <a:rPr lang="fa-IR" dirty="0" smtClean="0"/>
                        <a:t>2،200،000</a:t>
                      </a:r>
                      <a:endParaRPr lang="en-US" dirty="0"/>
                    </a:p>
                  </a:txBody>
                  <a:tcPr/>
                </a:tc>
                <a:tc>
                  <a:txBody>
                    <a:bodyPr/>
                    <a:lstStyle/>
                    <a:p>
                      <a:pPr algn="r"/>
                      <a:r>
                        <a:rPr lang="fa-IR" dirty="0" smtClean="0"/>
                        <a:t>داراییهای ثابت مشهود</a:t>
                      </a:r>
                      <a:endParaRPr lang="en-US" dirty="0"/>
                    </a:p>
                  </a:txBody>
                  <a:tcPr/>
                </a:tc>
              </a:tr>
              <a:tr h="453814">
                <a:tc>
                  <a:txBody>
                    <a:bodyPr/>
                    <a:lstStyle/>
                    <a:p>
                      <a:pPr algn="ctr"/>
                      <a:r>
                        <a:rPr lang="fa-IR" dirty="0" smtClean="0"/>
                        <a:t>160،000</a:t>
                      </a:r>
                      <a:endParaRPr lang="en-US" dirty="0"/>
                    </a:p>
                  </a:txBody>
                  <a:tcPr/>
                </a:tc>
                <a:tc>
                  <a:txBody>
                    <a:bodyPr/>
                    <a:lstStyle/>
                    <a:p>
                      <a:pPr algn="ctr"/>
                      <a:r>
                        <a:rPr lang="fa-IR" dirty="0" smtClean="0"/>
                        <a:t>190،000</a:t>
                      </a:r>
                      <a:endParaRPr lang="en-US" dirty="0"/>
                    </a:p>
                  </a:txBody>
                  <a:tcPr/>
                </a:tc>
                <a:tc>
                  <a:txBody>
                    <a:bodyPr/>
                    <a:lstStyle/>
                    <a:p>
                      <a:pPr algn="r"/>
                      <a:r>
                        <a:rPr lang="fa-IR" dirty="0" smtClean="0"/>
                        <a:t>داراییهای</a:t>
                      </a:r>
                      <a:r>
                        <a:rPr lang="fa-IR" baseline="0" dirty="0" smtClean="0"/>
                        <a:t> ثابت نامشهود</a:t>
                      </a:r>
                      <a:endParaRPr lang="en-US" dirty="0"/>
                    </a:p>
                  </a:txBody>
                  <a:tcPr/>
                </a:tc>
              </a:tr>
              <a:tr h="370840">
                <a:tc>
                  <a:txBody>
                    <a:bodyPr/>
                    <a:lstStyle/>
                    <a:p>
                      <a:pPr algn="ctr"/>
                      <a:r>
                        <a:rPr lang="fa-IR" dirty="0" smtClean="0"/>
                        <a:t>3،385،000</a:t>
                      </a:r>
                      <a:endParaRPr lang="en-US" dirty="0"/>
                    </a:p>
                  </a:txBody>
                  <a:tcPr/>
                </a:tc>
                <a:tc>
                  <a:txBody>
                    <a:bodyPr/>
                    <a:lstStyle/>
                    <a:p>
                      <a:pPr algn="ctr"/>
                      <a:r>
                        <a:rPr lang="fa-IR" dirty="0" smtClean="0"/>
                        <a:t>4،190،000</a:t>
                      </a:r>
                      <a:endParaRPr lang="en-US" dirty="0"/>
                    </a:p>
                  </a:txBody>
                  <a:tcPr/>
                </a:tc>
                <a:tc>
                  <a:txBody>
                    <a:bodyPr/>
                    <a:lstStyle/>
                    <a:p>
                      <a:pPr algn="r"/>
                      <a:r>
                        <a:rPr lang="fa-IR" dirty="0" smtClean="0"/>
                        <a:t>جمع:</a:t>
                      </a:r>
                      <a:endParaRPr lang="en-US" dirty="0"/>
                    </a:p>
                  </a:txBody>
                  <a:tcPr/>
                </a:tc>
              </a:tr>
            </a:tbl>
          </a:graphicData>
        </a:graphic>
      </p:graphicFrame>
      <p:sp>
        <p:nvSpPr>
          <p:cNvPr id="6" name="Title 2"/>
          <p:cNvSpPr txBox="1">
            <a:spLocks/>
          </p:cNvSpPr>
          <p:nvPr/>
        </p:nvSpPr>
        <p:spPr>
          <a:xfrm>
            <a:off x="2589212" y="5324475"/>
            <a:ext cx="8915399" cy="885825"/>
          </a:xfrm>
          <a:prstGeom prst="rect">
            <a:avLst/>
          </a:prstGeom>
        </p:spPr>
        <p:txBody>
          <a:bodyPr vert="horz" lIns="91440" tIns="45720" rIns="91440" bIns="45720" rtlCol="0" anchor="b">
            <a:normAutofit/>
          </a:bodyPr>
          <a:lstStyle>
            <a:lvl1pPr algn="l" defTabSz="4572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fa-IR" sz="2000" dirty="0" smtClean="0"/>
              <a:t>مطلوبست: تهیه ی کاربرگ ترازنامه تلفیقی</a:t>
            </a:r>
            <a:endParaRPr lang="en-US" sz="2000" dirty="0"/>
          </a:p>
        </p:txBody>
      </p:sp>
    </p:spTree>
    <p:extLst>
      <p:ext uri="{BB962C8B-B14F-4D97-AF65-F5344CB8AC3E}">
        <p14:creationId xmlns:p14="http://schemas.microsoft.com/office/powerpoint/2010/main" val="6302186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2589213" y="1028700"/>
            <a:ext cx="8915399" cy="3305175"/>
          </a:xfrm>
        </p:spPr>
        <p:txBody>
          <a:bodyPr>
            <a:normAutofit fontScale="90000"/>
          </a:bodyPr>
          <a:lstStyle/>
          <a:p>
            <a:pPr algn="r"/>
            <a:r>
              <a:rPr lang="fa-IR" sz="2000" dirty="0" smtClean="0"/>
              <a:t>ثبت در دفاتر قانونی الف:</a:t>
            </a:r>
            <a:br>
              <a:rPr lang="fa-IR" sz="2000" dirty="0" smtClean="0"/>
            </a:br>
            <a:r>
              <a:rPr lang="fa-IR" sz="2000" dirty="0"/>
              <a:t/>
            </a:r>
            <a:br>
              <a:rPr lang="fa-IR" sz="2000" dirty="0"/>
            </a:br>
            <a:r>
              <a:rPr lang="fa-IR" sz="2000" dirty="0" smtClean="0"/>
              <a:t/>
            </a:r>
            <a:br>
              <a:rPr lang="fa-IR" sz="2000" dirty="0" smtClean="0"/>
            </a:br>
            <a:r>
              <a:rPr lang="fa-IR" sz="2000" dirty="0" smtClean="0"/>
              <a:t>سرمایه گذاری در شرکت ب  7،000،000</a:t>
            </a:r>
            <a:br>
              <a:rPr lang="fa-IR" sz="2000" dirty="0" smtClean="0"/>
            </a:br>
            <a:r>
              <a:rPr lang="fa-IR" sz="2000" dirty="0"/>
              <a:t/>
            </a:r>
            <a:br>
              <a:rPr lang="fa-IR" sz="2000" dirty="0"/>
            </a:br>
            <a:r>
              <a:rPr lang="fa-IR" sz="2000" dirty="0" smtClean="0"/>
              <a:t>                                                  موجودی نقد    7،000،000</a:t>
            </a:r>
            <a:br>
              <a:rPr lang="fa-IR" sz="2000" dirty="0" smtClean="0"/>
            </a:br>
            <a:r>
              <a:rPr lang="fa-IR" sz="2000" dirty="0"/>
              <a:t/>
            </a:r>
            <a:br>
              <a:rPr lang="fa-IR" sz="2000" dirty="0"/>
            </a:br>
            <a:r>
              <a:rPr lang="fa-IR" sz="2000" dirty="0" smtClean="0"/>
              <a:t/>
            </a:r>
            <a:br>
              <a:rPr lang="fa-IR" sz="2000" dirty="0" smtClean="0"/>
            </a:br>
            <a:r>
              <a:rPr lang="fa-IR" sz="2000" dirty="0"/>
              <a:t/>
            </a:r>
            <a:br>
              <a:rPr lang="fa-IR" sz="2000" dirty="0"/>
            </a:br>
            <a:r>
              <a:rPr lang="fa-IR" sz="2000" dirty="0" smtClean="0"/>
              <a:t/>
            </a:r>
            <a:br>
              <a:rPr lang="fa-IR" sz="2000" dirty="0" smtClean="0"/>
            </a:br>
            <a:endParaRPr lang="en-US" sz="2000" dirty="0"/>
          </a:p>
        </p:txBody>
      </p:sp>
      <p:sp>
        <p:nvSpPr>
          <p:cNvPr id="6" name="Title 2"/>
          <p:cNvSpPr txBox="1">
            <a:spLocks/>
          </p:cNvSpPr>
          <p:nvPr/>
        </p:nvSpPr>
        <p:spPr>
          <a:xfrm>
            <a:off x="2665412" y="5867400"/>
            <a:ext cx="8915399" cy="885825"/>
          </a:xfrm>
          <a:prstGeom prst="rect">
            <a:avLst/>
          </a:prstGeom>
        </p:spPr>
        <p:txBody>
          <a:bodyPr vert="horz" lIns="91440" tIns="45720" rIns="91440" bIns="45720" rtlCol="0" anchor="b">
            <a:normAutofit/>
          </a:bodyPr>
          <a:lstStyle>
            <a:lvl1pPr algn="l" defTabSz="4572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endParaRPr lang="en-US" sz="2000" dirty="0"/>
          </a:p>
        </p:txBody>
      </p:sp>
      <p:graphicFrame>
        <p:nvGraphicFramePr>
          <p:cNvPr id="7" name="Table 6"/>
          <p:cNvGraphicFramePr>
            <a:graphicFrameLocks noGrp="1"/>
          </p:cNvGraphicFramePr>
          <p:nvPr>
            <p:extLst>
              <p:ext uri="{D42A27DB-BD31-4B8C-83A1-F6EECF244321}">
                <p14:modId xmlns:p14="http://schemas.microsoft.com/office/powerpoint/2010/main" val="2192401418"/>
              </p:ext>
            </p:extLst>
          </p:nvPr>
        </p:nvGraphicFramePr>
        <p:xfrm>
          <a:off x="3003550" y="3470275"/>
          <a:ext cx="8128000" cy="2748280"/>
        </p:xfrm>
        <a:graphic>
          <a:graphicData uri="http://schemas.openxmlformats.org/drawingml/2006/table">
            <a:tbl>
              <a:tblPr firstRow="1" bandRow="1">
                <a:tableStyleId>{5C22544A-7EE6-4342-B048-85BDC9FD1C3A}</a:tableStyleId>
              </a:tblPr>
              <a:tblGrid>
                <a:gridCol w="2032000"/>
                <a:gridCol w="2032000"/>
                <a:gridCol w="2032000"/>
                <a:gridCol w="2032000"/>
              </a:tblGrid>
              <a:tr h="370840">
                <a:tc>
                  <a:txBody>
                    <a:bodyPr/>
                    <a:lstStyle/>
                    <a:p>
                      <a:pPr algn="ctr"/>
                      <a:r>
                        <a:rPr lang="fa-IR" dirty="0" smtClean="0"/>
                        <a:t>تفاوت</a:t>
                      </a:r>
                      <a:endParaRPr lang="en-US" dirty="0"/>
                    </a:p>
                  </a:txBody>
                  <a:tcPr/>
                </a:tc>
                <a:tc>
                  <a:txBody>
                    <a:bodyPr/>
                    <a:lstStyle/>
                    <a:p>
                      <a:pPr algn="ctr"/>
                      <a:r>
                        <a:rPr lang="fa-IR" dirty="0" smtClean="0"/>
                        <a:t>ارزش منصفانه</a:t>
                      </a:r>
                      <a:endParaRPr lang="en-US" dirty="0"/>
                    </a:p>
                  </a:txBody>
                  <a:tcPr/>
                </a:tc>
                <a:tc>
                  <a:txBody>
                    <a:bodyPr/>
                    <a:lstStyle/>
                    <a:p>
                      <a:pPr algn="ctr"/>
                      <a:r>
                        <a:rPr lang="fa-IR" dirty="0" smtClean="0"/>
                        <a:t>ارزش دفتری</a:t>
                      </a:r>
                      <a:endParaRPr lang="en-US" dirty="0"/>
                    </a:p>
                  </a:txBody>
                  <a:tcPr/>
                </a:tc>
                <a:tc>
                  <a:txBody>
                    <a:bodyPr/>
                    <a:lstStyle/>
                    <a:p>
                      <a:pPr algn="ctr"/>
                      <a:endParaRPr lang="en-US" dirty="0"/>
                    </a:p>
                  </a:txBody>
                  <a:tcPr/>
                </a:tc>
              </a:tr>
              <a:tr h="370840">
                <a:tc>
                  <a:txBody>
                    <a:bodyPr/>
                    <a:lstStyle/>
                    <a:p>
                      <a:pPr algn="ctr"/>
                      <a:r>
                        <a:rPr lang="fa-IR" dirty="0" smtClean="0"/>
                        <a:t>300،000</a:t>
                      </a:r>
                      <a:endParaRPr lang="en-US" dirty="0"/>
                    </a:p>
                  </a:txBody>
                  <a:tcPr/>
                </a:tc>
                <a:tc>
                  <a:txBody>
                    <a:bodyPr/>
                    <a:lstStyle/>
                    <a:p>
                      <a:pPr algn="ctr"/>
                      <a:r>
                        <a:rPr lang="fa-IR" dirty="0" smtClean="0"/>
                        <a:t>1،800،000</a:t>
                      </a:r>
                      <a:endParaRPr lang="en-US" dirty="0"/>
                    </a:p>
                  </a:txBody>
                  <a:tcPr/>
                </a:tc>
                <a:tc>
                  <a:txBody>
                    <a:bodyPr/>
                    <a:lstStyle/>
                    <a:p>
                      <a:pPr algn="ctr"/>
                      <a:r>
                        <a:rPr lang="fa-IR" dirty="0" smtClean="0"/>
                        <a:t>1،500،000</a:t>
                      </a:r>
                      <a:endParaRPr lang="en-US" dirty="0"/>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a-IR" dirty="0" smtClean="0"/>
                        <a:t>موجودی کالا</a:t>
                      </a:r>
                      <a:endParaRPr lang="en-US" dirty="0" smtClean="0"/>
                    </a:p>
                    <a:p>
                      <a:pPr algn="ctr"/>
                      <a:endParaRPr lang="en-US" dirty="0"/>
                    </a:p>
                  </a:txBody>
                  <a:tcPr/>
                </a:tc>
              </a:tr>
              <a:tr h="370840">
                <a:tc>
                  <a:txBody>
                    <a:bodyPr/>
                    <a:lstStyle/>
                    <a:p>
                      <a:pPr algn="ctr"/>
                      <a:r>
                        <a:rPr lang="fa-IR" dirty="0" smtClean="0"/>
                        <a:t>475،000</a:t>
                      </a:r>
                      <a:endParaRPr lang="en-US" dirty="0"/>
                    </a:p>
                  </a:txBody>
                  <a:tcPr/>
                </a:tc>
                <a:tc>
                  <a:txBody>
                    <a:bodyPr/>
                    <a:lstStyle/>
                    <a:p>
                      <a:pPr algn="ctr"/>
                      <a:r>
                        <a:rPr lang="fa-IR" dirty="0" smtClean="0"/>
                        <a:t>2،200،000</a:t>
                      </a:r>
                      <a:endParaRPr lang="en-US" dirty="0"/>
                    </a:p>
                  </a:txBody>
                  <a:tcPr/>
                </a:tc>
                <a:tc>
                  <a:txBody>
                    <a:bodyPr/>
                    <a:lstStyle/>
                    <a:p>
                      <a:pPr algn="ctr"/>
                      <a:r>
                        <a:rPr lang="fa-IR" dirty="0" smtClean="0"/>
                        <a:t>1،725،000</a:t>
                      </a:r>
                      <a:endParaRPr lang="en-US" dirty="0"/>
                    </a:p>
                  </a:txBody>
                  <a:tcPr/>
                </a:tc>
                <a:tc>
                  <a:txBody>
                    <a:bodyPr/>
                    <a:lstStyle/>
                    <a:p>
                      <a:pPr algn="ctr"/>
                      <a:r>
                        <a:rPr lang="fa-IR" dirty="0" smtClean="0"/>
                        <a:t>داراییهای ثابت مشهود</a:t>
                      </a:r>
                      <a:endParaRPr lang="en-US" dirty="0"/>
                    </a:p>
                  </a:txBody>
                  <a:tcPr/>
                </a:tc>
              </a:tr>
              <a:tr h="370840">
                <a:tc>
                  <a:txBody>
                    <a:bodyPr/>
                    <a:lstStyle/>
                    <a:p>
                      <a:pPr algn="ctr"/>
                      <a:r>
                        <a:rPr lang="fa-IR" dirty="0" smtClean="0"/>
                        <a:t>30،000</a:t>
                      </a:r>
                      <a:endParaRPr lang="en-US" dirty="0"/>
                    </a:p>
                  </a:txBody>
                  <a:tcPr/>
                </a:tc>
                <a:tc>
                  <a:txBody>
                    <a:bodyPr/>
                    <a:lstStyle/>
                    <a:p>
                      <a:pPr algn="ctr"/>
                      <a:r>
                        <a:rPr lang="fa-IR" dirty="0" smtClean="0"/>
                        <a:t>190،000</a:t>
                      </a:r>
                      <a:endParaRPr lang="en-US" dirty="0"/>
                    </a:p>
                  </a:txBody>
                  <a:tcPr/>
                </a:tc>
                <a:tc>
                  <a:txBody>
                    <a:bodyPr/>
                    <a:lstStyle/>
                    <a:p>
                      <a:pPr algn="ctr"/>
                      <a:r>
                        <a:rPr lang="fa-IR" dirty="0" smtClean="0"/>
                        <a:t>160،000</a:t>
                      </a:r>
                      <a:endParaRPr lang="en-US" dirty="0"/>
                    </a:p>
                  </a:txBody>
                  <a:tcPr/>
                </a:tc>
                <a:tc>
                  <a:txBody>
                    <a:bodyPr/>
                    <a:lstStyle/>
                    <a:p>
                      <a:pPr algn="ctr"/>
                      <a:r>
                        <a:rPr lang="fa-IR" dirty="0" smtClean="0"/>
                        <a:t>داراییهای</a:t>
                      </a:r>
                      <a:r>
                        <a:rPr lang="fa-IR" baseline="0" dirty="0" smtClean="0"/>
                        <a:t> ثابت نامشهود</a:t>
                      </a:r>
                      <a:endParaRPr lang="en-US" dirty="0"/>
                    </a:p>
                  </a:txBody>
                  <a:tcPr/>
                </a:tc>
              </a:tr>
              <a:tr h="370840">
                <a:tc>
                  <a:txBody>
                    <a:bodyPr/>
                    <a:lstStyle/>
                    <a:p>
                      <a:pPr algn="ctr"/>
                      <a:r>
                        <a:rPr lang="fa-IR" dirty="0" smtClean="0"/>
                        <a:t>805،000</a:t>
                      </a:r>
                      <a:endParaRPr lang="en-US" dirty="0"/>
                    </a:p>
                  </a:txBody>
                  <a:tcPr/>
                </a:tc>
                <a:tc>
                  <a:txBody>
                    <a:bodyPr/>
                    <a:lstStyle/>
                    <a:p>
                      <a:pPr algn="ctr"/>
                      <a:r>
                        <a:rPr lang="fa-IR" dirty="0" smtClean="0"/>
                        <a:t>4،190،000</a:t>
                      </a:r>
                      <a:endParaRPr lang="en-US" dirty="0"/>
                    </a:p>
                  </a:txBody>
                  <a:tcPr/>
                </a:tc>
                <a:tc>
                  <a:txBody>
                    <a:bodyPr/>
                    <a:lstStyle/>
                    <a:p>
                      <a:pPr algn="ctr"/>
                      <a:r>
                        <a:rPr lang="fa-IR" dirty="0" smtClean="0"/>
                        <a:t>3،385،000</a:t>
                      </a:r>
                      <a:endParaRPr lang="en-US" dirty="0"/>
                    </a:p>
                  </a:txBody>
                  <a:tcPr/>
                </a:tc>
                <a:tc>
                  <a:txBody>
                    <a:bodyPr/>
                    <a:lstStyle/>
                    <a:p>
                      <a:pPr algn="ctr"/>
                      <a:r>
                        <a:rPr lang="fa-IR" sz="2400" dirty="0" smtClean="0"/>
                        <a:t>جمع</a:t>
                      </a:r>
                      <a:r>
                        <a:rPr lang="fa-IR" dirty="0" smtClean="0"/>
                        <a:t>:</a:t>
                      </a:r>
                      <a:endParaRPr lang="en-US" dirty="0"/>
                    </a:p>
                  </a:txBody>
                  <a:tcPr/>
                </a:tc>
              </a:tr>
            </a:tbl>
          </a:graphicData>
        </a:graphic>
      </p:graphicFrame>
    </p:spTree>
    <p:extLst>
      <p:ext uri="{BB962C8B-B14F-4D97-AF65-F5344CB8AC3E}">
        <p14:creationId xmlns:p14="http://schemas.microsoft.com/office/powerpoint/2010/main" val="26839118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1751162" y="810883"/>
            <a:ext cx="9960557" cy="5942342"/>
          </a:xfrm>
        </p:spPr>
        <p:txBody>
          <a:bodyPr>
            <a:normAutofit fontScale="90000"/>
          </a:bodyPr>
          <a:lstStyle/>
          <a:p>
            <a:pPr algn="r"/>
            <a:r>
              <a:rPr lang="fa-IR" sz="2000" dirty="0" smtClean="0"/>
              <a:t>محاسبه سرقفلی:</a:t>
            </a:r>
            <a:br>
              <a:rPr lang="fa-IR" sz="2000" dirty="0" smtClean="0"/>
            </a:br>
            <a:r>
              <a:rPr lang="fa-IR" sz="2000" dirty="0" smtClean="0"/>
              <a:t>بهای تمام شده سرمایه گذاری                        7،000،000</a:t>
            </a:r>
            <a:br>
              <a:rPr lang="fa-IR" sz="2000" dirty="0" smtClean="0"/>
            </a:br>
            <a:r>
              <a:rPr lang="fa-IR" sz="2000" dirty="0" smtClean="0"/>
              <a:t>مبلغ دفتری خالص داراییها                              </a:t>
            </a:r>
            <a:r>
              <a:rPr lang="fa-IR" sz="2000" u="sng" dirty="0" smtClean="0"/>
              <a:t>(4،835،000)</a:t>
            </a:r>
            <a:br>
              <a:rPr lang="fa-IR" sz="2000" u="sng" dirty="0" smtClean="0"/>
            </a:br>
            <a:r>
              <a:rPr lang="fa-IR" sz="2000" dirty="0" smtClean="0"/>
              <a:t>تفاوت                                                         2،165،000</a:t>
            </a:r>
            <a:br>
              <a:rPr lang="fa-IR" sz="2000" dirty="0" smtClean="0"/>
            </a:br>
            <a:r>
              <a:rPr lang="fa-IR" sz="2000" dirty="0" smtClean="0"/>
              <a:t>- مازاد ارزش منصفانه خالص داراییها                   </a:t>
            </a:r>
            <a:r>
              <a:rPr lang="fa-IR" sz="2000" u="sng" dirty="0" smtClean="0"/>
              <a:t>(805،000)</a:t>
            </a:r>
            <a:r>
              <a:rPr lang="fa-IR" sz="2000" dirty="0" smtClean="0"/>
              <a:t/>
            </a:r>
            <a:br>
              <a:rPr lang="fa-IR" sz="2000" dirty="0" smtClean="0"/>
            </a:br>
            <a:r>
              <a:rPr lang="fa-IR" sz="2000" dirty="0" smtClean="0"/>
              <a:t>  سرقفلی                                                  1،360،000</a:t>
            </a:r>
            <a:br>
              <a:rPr lang="fa-IR" sz="2000" dirty="0" smtClean="0"/>
            </a:br>
            <a:r>
              <a:rPr lang="fa-IR" sz="2000" dirty="0" smtClean="0"/>
              <a:t/>
            </a:r>
            <a:br>
              <a:rPr lang="fa-IR" sz="2000" dirty="0" smtClean="0"/>
            </a:br>
            <a:r>
              <a:rPr lang="fa-IR" sz="2000" dirty="0" smtClean="0"/>
              <a:t>یا</a:t>
            </a:r>
            <a:br>
              <a:rPr lang="fa-IR" sz="2000" dirty="0" smtClean="0"/>
            </a:br>
            <a:r>
              <a:rPr lang="fa-IR" sz="2000" dirty="0"/>
              <a:t/>
            </a:r>
            <a:br>
              <a:rPr lang="fa-IR" sz="2000" dirty="0"/>
            </a:br>
            <a:r>
              <a:rPr lang="fa-IR" sz="1600" dirty="0" smtClean="0"/>
              <a:t>ارزش دفتری خالص دارایی های شرکت ب                              4،835،000</a:t>
            </a:r>
            <a:br>
              <a:rPr lang="fa-IR" sz="1600" dirty="0" smtClean="0"/>
            </a:br>
            <a:r>
              <a:rPr lang="fa-IR" sz="1600" dirty="0"/>
              <a:t/>
            </a:r>
            <a:br>
              <a:rPr lang="fa-IR" sz="1600" dirty="0"/>
            </a:br>
            <a:r>
              <a:rPr lang="fa-IR" sz="1600" dirty="0" smtClean="0"/>
              <a:t>                                                                                                         مازاد 805،000</a:t>
            </a:r>
            <a:br>
              <a:rPr lang="fa-IR" sz="1600" dirty="0" smtClean="0"/>
            </a:br>
            <a:r>
              <a:rPr lang="fa-IR" sz="1600" dirty="0" smtClean="0"/>
              <a:t/>
            </a:r>
            <a:br>
              <a:rPr lang="fa-IR" sz="1600" dirty="0" smtClean="0"/>
            </a:br>
            <a:r>
              <a:rPr lang="fa-IR" sz="1600" dirty="0" smtClean="0"/>
              <a:t>ارزش منصفانه خالص دارایی های شرکت ب                         5،640000    </a:t>
            </a:r>
            <a:br>
              <a:rPr lang="fa-IR" sz="1600" dirty="0" smtClean="0"/>
            </a:br>
            <a:r>
              <a:rPr lang="fa-IR" sz="1600" dirty="0"/>
              <a:t/>
            </a:r>
            <a:br>
              <a:rPr lang="fa-IR" sz="1600" dirty="0"/>
            </a:br>
            <a:r>
              <a:rPr lang="fa-IR" sz="1600" dirty="0" smtClean="0"/>
              <a:t>                                                                                                          سرقفلی 1،360،000</a:t>
            </a:r>
            <a:br>
              <a:rPr lang="fa-IR" sz="1600" dirty="0" smtClean="0"/>
            </a:br>
            <a:r>
              <a:rPr lang="fa-IR" sz="1600" dirty="0" smtClean="0"/>
              <a:t/>
            </a:r>
            <a:br>
              <a:rPr lang="fa-IR" sz="1600" dirty="0" smtClean="0"/>
            </a:br>
            <a:r>
              <a:rPr lang="fa-IR" sz="1600" dirty="0" smtClean="0"/>
              <a:t>ارزش روز شرکت ب                                                    7،000،000</a:t>
            </a:r>
            <a:br>
              <a:rPr lang="fa-IR" sz="1600" dirty="0" smtClean="0"/>
            </a:br>
            <a:r>
              <a:rPr lang="fa-IR" sz="1600" dirty="0"/>
              <a:t/>
            </a:r>
            <a:br>
              <a:rPr lang="fa-IR" sz="1600" dirty="0"/>
            </a:br>
            <a:r>
              <a:rPr lang="fa-IR" sz="1600" dirty="0" smtClean="0"/>
              <a:t/>
            </a:r>
            <a:br>
              <a:rPr lang="fa-IR" sz="1600" dirty="0" smtClean="0"/>
            </a:br>
            <a:r>
              <a:rPr lang="fa-IR" sz="1600" dirty="0"/>
              <a:t/>
            </a:r>
            <a:br>
              <a:rPr lang="fa-IR" sz="1600" dirty="0"/>
            </a:br>
            <a:r>
              <a:rPr lang="fa-IR" sz="2000" dirty="0" smtClean="0"/>
              <a:t/>
            </a:r>
            <a:br>
              <a:rPr lang="fa-IR" sz="2000" dirty="0" smtClean="0"/>
            </a:br>
            <a:r>
              <a:rPr lang="fa-IR" sz="2000" dirty="0"/>
              <a:t/>
            </a:r>
            <a:br>
              <a:rPr lang="fa-IR" sz="2000" dirty="0"/>
            </a:br>
            <a:r>
              <a:rPr lang="fa-IR" sz="2000" dirty="0" smtClean="0"/>
              <a:t>                              </a:t>
            </a:r>
            <a:endParaRPr lang="en-US" sz="2000" u="sng" dirty="0"/>
          </a:p>
        </p:txBody>
      </p:sp>
      <p:sp>
        <p:nvSpPr>
          <p:cNvPr id="6" name="Title 2"/>
          <p:cNvSpPr txBox="1">
            <a:spLocks/>
          </p:cNvSpPr>
          <p:nvPr/>
        </p:nvSpPr>
        <p:spPr>
          <a:xfrm>
            <a:off x="2665412" y="5867400"/>
            <a:ext cx="8915399" cy="885825"/>
          </a:xfrm>
          <a:prstGeom prst="rect">
            <a:avLst/>
          </a:prstGeom>
        </p:spPr>
        <p:txBody>
          <a:bodyPr vert="horz" lIns="91440" tIns="45720" rIns="91440" bIns="45720" rtlCol="0" anchor="b">
            <a:normAutofit/>
          </a:bodyPr>
          <a:lstStyle>
            <a:lvl1pPr algn="l" defTabSz="4572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endParaRPr lang="en-US" sz="2000" dirty="0"/>
          </a:p>
        </p:txBody>
      </p:sp>
      <p:cxnSp>
        <p:nvCxnSpPr>
          <p:cNvPr id="4" name="Straight Connector 3"/>
          <p:cNvCxnSpPr/>
          <p:nvPr/>
        </p:nvCxnSpPr>
        <p:spPr>
          <a:xfrm flipV="1">
            <a:off x="3844428" y="2632135"/>
            <a:ext cx="7867291" cy="43132"/>
          </a:xfrm>
          <a:prstGeom prst="line">
            <a:avLst/>
          </a:prstGeom>
        </p:spPr>
        <p:style>
          <a:lnRef idx="1">
            <a:schemeClr val="accent1"/>
          </a:lnRef>
          <a:fillRef idx="0">
            <a:schemeClr val="accent1"/>
          </a:fillRef>
          <a:effectRef idx="0">
            <a:schemeClr val="accent1"/>
          </a:effectRef>
          <a:fontRef idx="minor">
            <a:schemeClr val="tx1"/>
          </a:fontRef>
        </p:style>
      </p:cxnSp>
      <p:sp>
        <p:nvSpPr>
          <p:cNvPr id="5" name="Left Brace 4"/>
          <p:cNvSpPr/>
          <p:nvPr/>
        </p:nvSpPr>
        <p:spPr>
          <a:xfrm>
            <a:off x="5900468" y="3545457"/>
            <a:ext cx="172528" cy="715992"/>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Left Brace 7"/>
          <p:cNvSpPr/>
          <p:nvPr/>
        </p:nvSpPr>
        <p:spPr>
          <a:xfrm>
            <a:off x="5900468" y="4415647"/>
            <a:ext cx="172528" cy="715992"/>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41136529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1751162" y="810883"/>
            <a:ext cx="9960557" cy="5056517"/>
          </a:xfrm>
        </p:spPr>
        <p:txBody>
          <a:bodyPr>
            <a:normAutofit/>
          </a:bodyPr>
          <a:lstStyle/>
          <a:p>
            <a:pPr algn="r"/>
            <a:r>
              <a:rPr lang="fa-IR" sz="2000" dirty="0" smtClean="0"/>
              <a:t>تخصیص بهای تمام شده سرمایه گذاری:</a:t>
            </a:r>
            <a:br>
              <a:rPr lang="fa-IR" sz="2000" dirty="0" smtClean="0"/>
            </a:br>
            <a:r>
              <a:rPr lang="fa-IR" sz="2000" dirty="0" smtClean="0"/>
              <a:t>سرمایه               1،250،000</a:t>
            </a:r>
            <a:br>
              <a:rPr lang="fa-IR" sz="2000" dirty="0" smtClean="0"/>
            </a:br>
            <a:r>
              <a:rPr lang="fa-IR" sz="2000" dirty="0" smtClean="0"/>
              <a:t>صرف سهام          2،120،000</a:t>
            </a:r>
            <a:br>
              <a:rPr lang="fa-IR" sz="2000" dirty="0" smtClean="0"/>
            </a:br>
            <a:r>
              <a:rPr lang="fa-IR" sz="2000" dirty="0" smtClean="0"/>
              <a:t>سود انباشته         1،465،000</a:t>
            </a:r>
            <a:br>
              <a:rPr lang="fa-IR" sz="2000" dirty="0" smtClean="0"/>
            </a:br>
            <a:r>
              <a:rPr lang="fa-IR" sz="2000" dirty="0"/>
              <a:t/>
            </a:r>
            <a:br>
              <a:rPr lang="fa-IR" sz="2000" dirty="0"/>
            </a:br>
            <a:r>
              <a:rPr lang="fa-IR" sz="2000" dirty="0" smtClean="0"/>
              <a:t>                              سرمایه گذاری در شرکت ب          4،835،000</a:t>
            </a:r>
            <a:br>
              <a:rPr lang="fa-IR" sz="2000" dirty="0" smtClean="0"/>
            </a:br>
            <a:r>
              <a:rPr lang="fa-IR" sz="2000" dirty="0" smtClean="0"/>
              <a:t> </a:t>
            </a:r>
            <a:br>
              <a:rPr lang="fa-IR" sz="2000" dirty="0" smtClean="0"/>
            </a:br>
            <a:r>
              <a:rPr lang="fa-IR" sz="2000" dirty="0" smtClean="0"/>
              <a:t>موجودی کالا                         300،000</a:t>
            </a:r>
            <a:br>
              <a:rPr lang="fa-IR" sz="2000" dirty="0" smtClean="0"/>
            </a:br>
            <a:r>
              <a:rPr lang="fa-IR" sz="2000" dirty="0" smtClean="0"/>
              <a:t/>
            </a:r>
            <a:br>
              <a:rPr lang="fa-IR" sz="2000" dirty="0" smtClean="0"/>
            </a:br>
            <a:r>
              <a:rPr lang="fa-IR" sz="2000" dirty="0" smtClean="0"/>
              <a:t>  داراییهای ثابت مشهود          475،000 </a:t>
            </a:r>
            <a:r>
              <a:rPr lang="fa-IR" sz="2000" dirty="0"/>
              <a:t/>
            </a:r>
            <a:br>
              <a:rPr lang="fa-IR" sz="2000" dirty="0"/>
            </a:br>
            <a:r>
              <a:rPr lang="fa-IR" sz="2000" dirty="0" smtClean="0"/>
              <a:t>داراییهای ثابت نامشهود           30،000</a:t>
            </a:r>
            <a:br>
              <a:rPr lang="fa-IR" sz="2000" dirty="0" smtClean="0"/>
            </a:br>
            <a:r>
              <a:rPr lang="fa-IR" sz="2000" dirty="0" smtClean="0"/>
              <a:t>سرقفلی                             1،360،000</a:t>
            </a:r>
            <a:br>
              <a:rPr lang="fa-IR" sz="2000" dirty="0" smtClean="0"/>
            </a:br>
            <a:r>
              <a:rPr lang="fa-IR" sz="2000" dirty="0"/>
              <a:t> </a:t>
            </a:r>
            <a:r>
              <a:rPr lang="fa-IR" sz="2000" dirty="0" smtClean="0"/>
              <a:t>                             </a:t>
            </a:r>
            <a:br>
              <a:rPr lang="fa-IR" sz="2000" dirty="0" smtClean="0"/>
            </a:br>
            <a:r>
              <a:rPr lang="fa-IR" sz="2000" dirty="0"/>
              <a:t> </a:t>
            </a:r>
            <a:r>
              <a:rPr lang="fa-IR" sz="2000" dirty="0" smtClean="0"/>
              <a:t>                              سرمایه گذاری در شرکت ب          2،165،000</a:t>
            </a:r>
            <a:br>
              <a:rPr lang="fa-IR" sz="2000" dirty="0" smtClean="0"/>
            </a:br>
            <a:r>
              <a:rPr lang="fa-IR" sz="2000" dirty="0"/>
              <a:t/>
            </a:r>
            <a:br>
              <a:rPr lang="fa-IR" sz="2000" dirty="0"/>
            </a:br>
            <a:endParaRPr lang="en-US" sz="2000" u="sng" dirty="0"/>
          </a:p>
        </p:txBody>
      </p:sp>
      <p:sp>
        <p:nvSpPr>
          <p:cNvPr id="6" name="Title 2"/>
          <p:cNvSpPr txBox="1">
            <a:spLocks/>
          </p:cNvSpPr>
          <p:nvPr/>
        </p:nvSpPr>
        <p:spPr>
          <a:xfrm>
            <a:off x="2208212" y="4212386"/>
            <a:ext cx="8915399" cy="1655014"/>
          </a:xfrm>
          <a:prstGeom prst="rect">
            <a:avLst/>
          </a:prstGeom>
        </p:spPr>
        <p:txBody>
          <a:bodyPr vert="horz" lIns="91440" tIns="45720" rIns="91440" bIns="45720" rtlCol="0" anchor="b">
            <a:normAutofit/>
          </a:bodyPr>
          <a:lstStyle>
            <a:lvl1pPr algn="l" defTabSz="4572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endParaRPr lang="en-US" sz="2000" dirty="0"/>
          </a:p>
        </p:txBody>
      </p:sp>
      <p:cxnSp>
        <p:nvCxnSpPr>
          <p:cNvPr id="7" name="Straight Connector 6"/>
          <p:cNvCxnSpPr/>
          <p:nvPr/>
        </p:nvCxnSpPr>
        <p:spPr>
          <a:xfrm flipH="1">
            <a:off x="3559756" y="2932982"/>
            <a:ext cx="8005313" cy="69011"/>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79061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1544128" y="181155"/>
            <a:ext cx="9960557" cy="396816"/>
          </a:xfrm>
        </p:spPr>
        <p:txBody>
          <a:bodyPr>
            <a:normAutofit/>
          </a:bodyPr>
          <a:lstStyle/>
          <a:p>
            <a:pPr algn="r"/>
            <a:r>
              <a:rPr lang="fa-IR" sz="2000" dirty="0" smtClean="0"/>
              <a:t>کاربرگ تلفیقی</a:t>
            </a:r>
            <a:endParaRPr lang="en-US" sz="2000" dirty="0"/>
          </a:p>
        </p:txBody>
      </p:sp>
      <p:sp>
        <p:nvSpPr>
          <p:cNvPr id="6" name="Title 2"/>
          <p:cNvSpPr txBox="1">
            <a:spLocks/>
          </p:cNvSpPr>
          <p:nvPr/>
        </p:nvSpPr>
        <p:spPr>
          <a:xfrm>
            <a:off x="2208212" y="4212386"/>
            <a:ext cx="8915399" cy="1655014"/>
          </a:xfrm>
          <a:prstGeom prst="rect">
            <a:avLst/>
          </a:prstGeom>
        </p:spPr>
        <p:txBody>
          <a:bodyPr vert="horz" lIns="91440" tIns="45720" rIns="91440" bIns="45720" rtlCol="0" anchor="b">
            <a:normAutofit/>
          </a:bodyPr>
          <a:lstStyle>
            <a:lvl1pPr algn="l" defTabSz="4572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endParaRPr lang="en-US" sz="2000" dirty="0"/>
          </a:p>
        </p:txBody>
      </p:sp>
      <p:graphicFrame>
        <p:nvGraphicFramePr>
          <p:cNvPr id="2" name="Table 1"/>
          <p:cNvGraphicFramePr>
            <a:graphicFrameLocks noGrp="1"/>
          </p:cNvGraphicFramePr>
          <p:nvPr>
            <p:extLst>
              <p:ext uri="{D42A27DB-BD31-4B8C-83A1-F6EECF244321}">
                <p14:modId xmlns:p14="http://schemas.microsoft.com/office/powerpoint/2010/main" val="3734646025"/>
              </p:ext>
            </p:extLst>
          </p:nvPr>
        </p:nvGraphicFramePr>
        <p:xfrm>
          <a:off x="1440613" y="617365"/>
          <a:ext cx="10351698" cy="6240635"/>
        </p:xfrm>
        <a:graphic>
          <a:graphicData uri="http://schemas.openxmlformats.org/drawingml/2006/table">
            <a:tbl>
              <a:tblPr firstRow="1" bandRow="1">
                <a:tableStyleId>{5C22544A-7EE6-4342-B048-85BDC9FD1C3A}</a:tableStyleId>
              </a:tblPr>
              <a:tblGrid>
                <a:gridCol w="1725283"/>
                <a:gridCol w="1725283"/>
                <a:gridCol w="1725283"/>
                <a:gridCol w="1725283"/>
                <a:gridCol w="1725283"/>
                <a:gridCol w="1725283"/>
              </a:tblGrid>
              <a:tr h="320615">
                <a:tc rowSpan="2">
                  <a:txBody>
                    <a:bodyPr/>
                    <a:lstStyle/>
                    <a:p>
                      <a:pPr algn="ctr"/>
                      <a:r>
                        <a:rPr lang="fa-IR" dirty="0" smtClean="0"/>
                        <a:t>ترازنامه تلفیقی</a:t>
                      </a:r>
                      <a:endParaRPr lang="en-US" dirty="0"/>
                    </a:p>
                  </a:txBody>
                  <a:tcPr/>
                </a:tc>
                <a:tc gridSpan="2">
                  <a:txBody>
                    <a:bodyPr/>
                    <a:lstStyle/>
                    <a:p>
                      <a:pPr algn="ctr"/>
                      <a:r>
                        <a:rPr lang="fa-IR" dirty="0" smtClean="0"/>
                        <a:t>تعدیلات تلفیقی</a:t>
                      </a:r>
                      <a:endParaRPr lang="en-US" dirty="0"/>
                    </a:p>
                  </a:txBody>
                  <a:tcPr>
                    <a:lnB w="1270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a:r>
                        <a:rPr lang="fa-IR" dirty="0" smtClean="0"/>
                        <a:t>ترازنامه</a:t>
                      </a:r>
                      <a:endParaRPr lang="en-US" dirty="0"/>
                    </a:p>
                  </a:txBody>
                  <a:tcPr>
                    <a:lnB w="12700" cap="flat" cmpd="sng" algn="ctr">
                      <a:solidFill>
                        <a:schemeClr val="tx1"/>
                      </a:solidFill>
                      <a:prstDash val="solid"/>
                      <a:round/>
                      <a:headEnd type="none" w="med" len="med"/>
                      <a:tailEnd type="none" w="med" len="med"/>
                    </a:lnB>
                  </a:tcPr>
                </a:tc>
                <a:tc hMerge="1">
                  <a:txBody>
                    <a:bodyPr/>
                    <a:lstStyle/>
                    <a:p>
                      <a:endParaRPr lang="en-US" dirty="0"/>
                    </a:p>
                  </a:txBody>
                  <a:tcPr/>
                </a:tc>
                <a:tc rowSpan="2">
                  <a:txBody>
                    <a:bodyPr/>
                    <a:lstStyle/>
                    <a:p>
                      <a:pPr algn="ctr"/>
                      <a:r>
                        <a:rPr lang="fa-IR" dirty="0" smtClean="0"/>
                        <a:t>نام حساب</a:t>
                      </a:r>
                      <a:endParaRPr lang="en-US" dirty="0"/>
                    </a:p>
                  </a:txBody>
                  <a:tcPr/>
                </a:tc>
              </a:tr>
              <a:tr h="320615">
                <a:tc vMerge="1">
                  <a:txBody>
                    <a:bodyPr/>
                    <a:lstStyle/>
                    <a:p>
                      <a:endParaRPr lang="en-US"/>
                    </a:p>
                  </a:txBody>
                  <a:tcPr/>
                </a:tc>
                <a:tc>
                  <a:txBody>
                    <a:bodyPr/>
                    <a:lstStyle/>
                    <a:p>
                      <a:pPr algn="ctr"/>
                      <a:r>
                        <a:rPr lang="fa-IR" dirty="0" smtClean="0"/>
                        <a:t>بس</a:t>
                      </a:r>
                      <a:endParaRPr lang="en-US"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lang="fa-IR" dirty="0" smtClean="0"/>
                        <a:t>بد</a:t>
                      </a:r>
                      <a:endParaRPr lang="en-US"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r>
                        <a:rPr lang="fa-IR" dirty="0" smtClean="0"/>
                        <a:t>ب</a:t>
                      </a:r>
                      <a:endParaRPr lang="en-US"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lang="fa-IR" dirty="0" smtClean="0"/>
                        <a:t>الف</a:t>
                      </a:r>
                      <a:endParaRPr lang="en-US"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vMerge="1">
                  <a:txBody>
                    <a:bodyPr/>
                    <a:lstStyle/>
                    <a:p>
                      <a:endParaRPr lang="en-US"/>
                    </a:p>
                  </a:txBody>
                  <a:tcPr/>
                </a:tc>
              </a:tr>
              <a:tr h="251883">
                <a:tc>
                  <a:txBody>
                    <a:bodyPr/>
                    <a:lstStyle/>
                    <a:p>
                      <a:pPr algn="ctr"/>
                      <a:r>
                        <a:rPr lang="fa-IR" sz="1400" dirty="0" smtClean="0"/>
                        <a:t>5،800،000</a:t>
                      </a:r>
                    </a:p>
                  </a:txBody>
                  <a:tcPr/>
                </a:tc>
                <a:tc>
                  <a:txBody>
                    <a:bodyPr/>
                    <a:lstStyle/>
                    <a:p>
                      <a:pPr algn="ctr"/>
                      <a:endParaRPr lang="en-US" sz="1400"/>
                    </a:p>
                  </a:txBody>
                  <a:tcPr/>
                </a:tc>
                <a:tc>
                  <a:txBody>
                    <a:bodyPr/>
                    <a:lstStyle/>
                    <a:p>
                      <a:pPr algn="ctr"/>
                      <a:endParaRPr lang="en-US" sz="1400" dirty="0"/>
                    </a:p>
                  </a:txBody>
                  <a:tcPr/>
                </a:tc>
                <a:tc>
                  <a:txBody>
                    <a:bodyPr/>
                    <a:lstStyle/>
                    <a:p>
                      <a:pPr algn="ctr"/>
                      <a:r>
                        <a:rPr lang="fa-IR" sz="1400" dirty="0" smtClean="0"/>
                        <a:t>2،050،000</a:t>
                      </a:r>
                      <a:endParaRPr lang="en-US" sz="1400" dirty="0"/>
                    </a:p>
                  </a:txBody>
                  <a:tcPr/>
                </a:tc>
                <a:tc>
                  <a:txBody>
                    <a:bodyPr/>
                    <a:lstStyle/>
                    <a:p>
                      <a:pPr algn="ctr"/>
                      <a:r>
                        <a:rPr lang="fa-IR" sz="1400" dirty="0" smtClean="0"/>
                        <a:t>3،750،000</a:t>
                      </a:r>
                      <a:endParaRPr lang="en-US" sz="1400" dirty="0"/>
                    </a:p>
                  </a:txBody>
                  <a:tcPr/>
                </a:tc>
                <a:tc>
                  <a:txBody>
                    <a:bodyPr/>
                    <a:lstStyle/>
                    <a:p>
                      <a:pPr algn="ctr"/>
                      <a:r>
                        <a:rPr lang="fa-IR" sz="1400" dirty="0" smtClean="0"/>
                        <a:t>موجودی نقد</a:t>
                      </a:r>
                      <a:endParaRPr lang="en-US" sz="1400" dirty="0"/>
                    </a:p>
                  </a:txBody>
                  <a:tcPr/>
                </a:tc>
              </a:tr>
              <a:tr h="320615">
                <a:tc>
                  <a:txBody>
                    <a:bodyPr/>
                    <a:lstStyle/>
                    <a:p>
                      <a:pPr algn="ctr"/>
                      <a:r>
                        <a:rPr lang="fa-IR" sz="1400" dirty="0" smtClean="0"/>
                        <a:t>3،500،000</a:t>
                      </a:r>
                      <a:endParaRPr lang="en-US" sz="1400" dirty="0"/>
                    </a:p>
                  </a:txBody>
                  <a:tcPr/>
                </a:tc>
                <a:tc>
                  <a:txBody>
                    <a:bodyPr/>
                    <a:lstStyle/>
                    <a:p>
                      <a:pPr algn="ctr"/>
                      <a:endParaRPr lang="en-US" sz="1400"/>
                    </a:p>
                  </a:txBody>
                  <a:tcPr/>
                </a:tc>
                <a:tc>
                  <a:txBody>
                    <a:bodyPr/>
                    <a:lstStyle/>
                    <a:p>
                      <a:pPr algn="ctr"/>
                      <a:r>
                        <a:rPr lang="fa-IR" sz="1400" dirty="0" smtClean="0"/>
                        <a:t>300،000</a:t>
                      </a:r>
                      <a:endParaRPr lang="en-US" sz="1400" dirty="0"/>
                    </a:p>
                  </a:txBody>
                  <a:tcPr/>
                </a:tc>
                <a:tc>
                  <a:txBody>
                    <a:bodyPr/>
                    <a:lstStyle/>
                    <a:p>
                      <a:pPr algn="ctr"/>
                      <a:r>
                        <a:rPr lang="fa-IR" sz="1400" dirty="0" smtClean="0"/>
                        <a:t>1،500،000</a:t>
                      </a:r>
                      <a:endParaRPr lang="en-US" sz="1400" dirty="0"/>
                    </a:p>
                  </a:txBody>
                  <a:tcPr/>
                </a:tc>
                <a:tc>
                  <a:txBody>
                    <a:bodyPr/>
                    <a:lstStyle/>
                    <a:p>
                      <a:pPr algn="ctr"/>
                      <a:r>
                        <a:rPr lang="fa-IR" sz="1400" dirty="0" smtClean="0"/>
                        <a:t>1،700،000</a:t>
                      </a:r>
                    </a:p>
                  </a:txBody>
                  <a:tcPr/>
                </a:tc>
                <a:tc>
                  <a:txBody>
                    <a:bodyPr/>
                    <a:lstStyle/>
                    <a:p>
                      <a:pPr algn="ctr"/>
                      <a:r>
                        <a:rPr lang="fa-IR" sz="1400" dirty="0" smtClean="0"/>
                        <a:t>موجودی کالا</a:t>
                      </a:r>
                      <a:endParaRPr lang="en-US" sz="1400" dirty="0"/>
                    </a:p>
                  </a:txBody>
                  <a:tcPr/>
                </a:tc>
              </a:tr>
              <a:tr h="320615">
                <a:tc>
                  <a:txBody>
                    <a:bodyPr/>
                    <a:lstStyle/>
                    <a:p>
                      <a:pPr algn="ctr"/>
                      <a:r>
                        <a:rPr lang="fa-IR" sz="1400" dirty="0" smtClean="0"/>
                        <a:t>2،415،000</a:t>
                      </a:r>
                      <a:endParaRPr lang="en-US" sz="1400" dirty="0"/>
                    </a:p>
                  </a:txBody>
                  <a:tcPr/>
                </a:tc>
                <a:tc>
                  <a:txBody>
                    <a:bodyPr/>
                    <a:lstStyle/>
                    <a:p>
                      <a:pPr algn="ctr"/>
                      <a:endParaRPr lang="en-US" sz="1400"/>
                    </a:p>
                  </a:txBody>
                  <a:tcPr/>
                </a:tc>
                <a:tc>
                  <a:txBody>
                    <a:bodyPr/>
                    <a:lstStyle/>
                    <a:p>
                      <a:pPr algn="ctr"/>
                      <a:endParaRPr lang="en-US" sz="1400"/>
                    </a:p>
                  </a:txBody>
                  <a:tcPr/>
                </a:tc>
                <a:tc>
                  <a:txBody>
                    <a:bodyPr/>
                    <a:lstStyle/>
                    <a:p>
                      <a:pPr algn="ctr"/>
                      <a:r>
                        <a:rPr lang="fa-IR" sz="1400" dirty="0" smtClean="0"/>
                        <a:t>1،140،000</a:t>
                      </a:r>
                      <a:endParaRPr lang="en-US" sz="1400" dirty="0"/>
                    </a:p>
                  </a:txBody>
                  <a:tcPr/>
                </a:tc>
                <a:tc>
                  <a:txBody>
                    <a:bodyPr/>
                    <a:lstStyle/>
                    <a:p>
                      <a:pPr algn="ctr"/>
                      <a:r>
                        <a:rPr lang="fa-IR" sz="1400" dirty="0" smtClean="0"/>
                        <a:t>1،275،000</a:t>
                      </a:r>
                      <a:endParaRPr lang="en-US" sz="1400" dirty="0"/>
                    </a:p>
                  </a:txBody>
                  <a:tcPr/>
                </a:tc>
                <a:tc>
                  <a:txBody>
                    <a:bodyPr/>
                    <a:lstStyle/>
                    <a:p>
                      <a:pPr algn="ctr"/>
                      <a:r>
                        <a:rPr lang="fa-IR" sz="1400" dirty="0" smtClean="0"/>
                        <a:t>سایر</a:t>
                      </a:r>
                      <a:r>
                        <a:rPr lang="fa-IR" sz="1400" baseline="0" dirty="0" smtClean="0"/>
                        <a:t> داراییهای جاری</a:t>
                      </a:r>
                      <a:endParaRPr lang="en-US" sz="1400" dirty="0"/>
                    </a:p>
                  </a:txBody>
                  <a:tcPr/>
                </a:tc>
              </a:tr>
              <a:tr h="320615">
                <a:tc>
                  <a:txBody>
                    <a:bodyPr/>
                    <a:lstStyle/>
                    <a:p>
                      <a:pPr algn="ctr"/>
                      <a:r>
                        <a:rPr lang="fa-IR" sz="1400" dirty="0" smtClean="0"/>
                        <a:t>0</a:t>
                      </a:r>
                      <a:endParaRPr lang="en-US" sz="1400" dirty="0"/>
                    </a:p>
                  </a:txBody>
                  <a:tcPr/>
                </a:tc>
                <a:tc>
                  <a:txBody>
                    <a:bodyPr/>
                    <a:lstStyle/>
                    <a:p>
                      <a:pPr algn="ctr"/>
                      <a:r>
                        <a:rPr lang="fa-IR" sz="1400" dirty="0" smtClean="0"/>
                        <a:t>4،835000</a:t>
                      </a:r>
                    </a:p>
                    <a:p>
                      <a:pPr algn="ctr"/>
                      <a:r>
                        <a:rPr lang="fa-IR" sz="1400" dirty="0" smtClean="0"/>
                        <a:t>2،165،000</a:t>
                      </a:r>
                      <a:endParaRPr lang="en-US" sz="1400" dirty="0"/>
                    </a:p>
                  </a:txBody>
                  <a:tcPr/>
                </a:tc>
                <a:tc>
                  <a:txBody>
                    <a:bodyPr/>
                    <a:lstStyle/>
                    <a:p>
                      <a:pPr algn="ctr"/>
                      <a:endParaRPr lang="en-US" sz="1400"/>
                    </a:p>
                  </a:txBody>
                  <a:tcPr/>
                </a:tc>
                <a:tc>
                  <a:txBody>
                    <a:bodyPr/>
                    <a:lstStyle/>
                    <a:p>
                      <a:pPr algn="ctr"/>
                      <a:endParaRPr lang="en-US" sz="1400" dirty="0"/>
                    </a:p>
                  </a:txBody>
                  <a:tcPr/>
                </a:tc>
                <a:tc>
                  <a:txBody>
                    <a:bodyPr/>
                    <a:lstStyle/>
                    <a:p>
                      <a:pPr algn="ctr"/>
                      <a:r>
                        <a:rPr lang="fa-IR" sz="1400" dirty="0" smtClean="0"/>
                        <a:t>7،000،000</a:t>
                      </a:r>
                      <a:endParaRPr lang="en-US" sz="1400" dirty="0"/>
                    </a:p>
                  </a:txBody>
                  <a:tcPr/>
                </a:tc>
                <a:tc>
                  <a:txBody>
                    <a:bodyPr/>
                    <a:lstStyle/>
                    <a:p>
                      <a:pPr algn="ctr"/>
                      <a:r>
                        <a:rPr lang="fa-IR" sz="1400" dirty="0" smtClean="0"/>
                        <a:t>سرمایه گذاری در شرکت ب</a:t>
                      </a:r>
                      <a:endParaRPr lang="en-US" sz="1400" dirty="0"/>
                    </a:p>
                  </a:txBody>
                  <a:tcPr/>
                </a:tc>
              </a:tr>
              <a:tr h="320615">
                <a:tc>
                  <a:txBody>
                    <a:bodyPr/>
                    <a:lstStyle/>
                    <a:p>
                      <a:pPr algn="ctr"/>
                      <a:r>
                        <a:rPr lang="fa-IR" sz="1400" dirty="0" smtClean="0"/>
                        <a:t>4،100،000</a:t>
                      </a:r>
                      <a:endParaRPr lang="en-US" sz="1400" dirty="0"/>
                    </a:p>
                  </a:txBody>
                  <a:tcPr/>
                </a:tc>
                <a:tc>
                  <a:txBody>
                    <a:bodyPr/>
                    <a:lstStyle/>
                    <a:p>
                      <a:pPr algn="ctr"/>
                      <a:endParaRPr lang="en-US" sz="1400" dirty="0"/>
                    </a:p>
                  </a:txBody>
                  <a:tcPr/>
                </a:tc>
                <a:tc>
                  <a:txBody>
                    <a:bodyPr/>
                    <a:lstStyle/>
                    <a:p>
                      <a:pPr algn="ctr"/>
                      <a:r>
                        <a:rPr lang="fa-IR" sz="1400" dirty="0" smtClean="0"/>
                        <a:t>475،000</a:t>
                      </a:r>
                      <a:endParaRPr lang="en-US" sz="1400" dirty="0"/>
                    </a:p>
                  </a:txBody>
                  <a:tcPr/>
                </a:tc>
                <a:tc>
                  <a:txBody>
                    <a:bodyPr/>
                    <a:lstStyle/>
                    <a:p>
                      <a:pPr algn="ctr"/>
                      <a:r>
                        <a:rPr lang="fa-IR" sz="1400" dirty="0" smtClean="0"/>
                        <a:t>1،725،000</a:t>
                      </a:r>
                      <a:endParaRPr lang="en-US" sz="1400" dirty="0"/>
                    </a:p>
                  </a:txBody>
                  <a:tcPr/>
                </a:tc>
                <a:tc>
                  <a:txBody>
                    <a:bodyPr/>
                    <a:lstStyle/>
                    <a:p>
                      <a:pPr algn="ctr"/>
                      <a:r>
                        <a:rPr lang="fa-IR" sz="1400" dirty="0" smtClean="0"/>
                        <a:t>1،900،000</a:t>
                      </a:r>
                    </a:p>
                  </a:txBody>
                  <a:tcPr/>
                </a:tc>
                <a:tc>
                  <a:txBody>
                    <a:bodyPr/>
                    <a:lstStyle/>
                    <a:p>
                      <a:pPr algn="ctr"/>
                      <a:r>
                        <a:rPr lang="fa-IR" sz="1400" dirty="0" smtClean="0"/>
                        <a:t>داراییهای ثابت مشهود</a:t>
                      </a:r>
                      <a:endParaRPr lang="en-US" sz="1400" dirty="0"/>
                    </a:p>
                  </a:txBody>
                  <a:tcPr/>
                </a:tc>
              </a:tr>
              <a:tr h="320615">
                <a:tc>
                  <a:txBody>
                    <a:bodyPr/>
                    <a:lstStyle/>
                    <a:p>
                      <a:pPr algn="ctr"/>
                      <a:r>
                        <a:rPr lang="fa-IR" sz="1400" dirty="0" smtClean="0"/>
                        <a:t>380،000</a:t>
                      </a:r>
                      <a:endParaRPr lang="en-US" sz="1400" dirty="0"/>
                    </a:p>
                  </a:txBody>
                  <a:tcPr/>
                </a:tc>
                <a:tc>
                  <a:txBody>
                    <a:bodyPr/>
                    <a:lstStyle/>
                    <a:p>
                      <a:pPr algn="ctr"/>
                      <a:endParaRPr lang="en-US" sz="1400" dirty="0"/>
                    </a:p>
                  </a:txBody>
                  <a:tcPr/>
                </a:tc>
                <a:tc>
                  <a:txBody>
                    <a:bodyPr/>
                    <a:lstStyle/>
                    <a:p>
                      <a:pPr algn="ctr"/>
                      <a:r>
                        <a:rPr lang="fa-IR" sz="1400" dirty="0" smtClean="0"/>
                        <a:t>30،000</a:t>
                      </a:r>
                      <a:endParaRPr lang="en-US" sz="1400" dirty="0"/>
                    </a:p>
                  </a:txBody>
                  <a:tcPr/>
                </a:tc>
                <a:tc>
                  <a:txBody>
                    <a:bodyPr/>
                    <a:lstStyle/>
                    <a:p>
                      <a:pPr algn="ctr"/>
                      <a:r>
                        <a:rPr lang="fa-IR" sz="1400" dirty="0" smtClean="0"/>
                        <a:t>160،000</a:t>
                      </a:r>
                      <a:endParaRPr lang="en-US" sz="1400" dirty="0"/>
                    </a:p>
                  </a:txBody>
                  <a:tcPr/>
                </a:tc>
                <a:tc>
                  <a:txBody>
                    <a:bodyPr/>
                    <a:lstStyle/>
                    <a:p>
                      <a:pPr algn="ctr"/>
                      <a:r>
                        <a:rPr lang="fa-IR" sz="1400" dirty="0" smtClean="0"/>
                        <a:t>190،000</a:t>
                      </a:r>
                    </a:p>
                  </a:txBody>
                  <a:tcPr/>
                </a:tc>
                <a:tc>
                  <a:txBody>
                    <a:bodyPr/>
                    <a:lstStyle/>
                    <a:p>
                      <a:pPr algn="ctr"/>
                      <a:r>
                        <a:rPr lang="fa-IR" sz="1400" dirty="0" smtClean="0"/>
                        <a:t>داراییهای نامشهود</a:t>
                      </a:r>
                      <a:endParaRPr lang="en-US" sz="1400" dirty="0"/>
                    </a:p>
                  </a:txBody>
                  <a:tcPr/>
                </a:tc>
              </a:tr>
              <a:tr h="320615">
                <a:tc>
                  <a:txBody>
                    <a:bodyPr/>
                    <a:lstStyle/>
                    <a:p>
                      <a:pPr algn="ctr"/>
                      <a:r>
                        <a:rPr lang="fa-IR" sz="1400" dirty="0" smtClean="0"/>
                        <a:t>1،360،000</a:t>
                      </a:r>
                      <a:endParaRPr lang="en-US" sz="1400" dirty="0"/>
                    </a:p>
                  </a:txBody>
                  <a:tcPr/>
                </a:tc>
                <a:tc>
                  <a:txBody>
                    <a:bodyPr/>
                    <a:lstStyle/>
                    <a:p>
                      <a:pPr algn="ctr"/>
                      <a:endParaRPr lang="en-US" sz="1400" dirty="0"/>
                    </a:p>
                  </a:txBody>
                  <a:tcPr/>
                </a:tc>
                <a:tc>
                  <a:txBody>
                    <a:bodyPr/>
                    <a:lstStyle/>
                    <a:p>
                      <a:pPr algn="ctr"/>
                      <a:r>
                        <a:rPr lang="fa-IR" sz="1400" dirty="0" smtClean="0"/>
                        <a:t>1،360،000</a:t>
                      </a:r>
                      <a:endParaRPr lang="en-US" sz="1400" dirty="0"/>
                    </a:p>
                  </a:txBody>
                  <a:tcPr/>
                </a:tc>
                <a:tc>
                  <a:txBody>
                    <a:bodyPr/>
                    <a:lstStyle/>
                    <a:p>
                      <a:pPr algn="ctr"/>
                      <a:endParaRPr lang="en-US" sz="1400" dirty="0"/>
                    </a:p>
                  </a:txBody>
                  <a:tcPr/>
                </a:tc>
                <a:tc>
                  <a:txBody>
                    <a:bodyPr/>
                    <a:lstStyle/>
                    <a:p>
                      <a:pPr algn="ctr"/>
                      <a:endParaRPr lang="en-US" sz="1400" dirty="0"/>
                    </a:p>
                  </a:txBody>
                  <a:tcPr/>
                </a:tc>
                <a:tc>
                  <a:txBody>
                    <a:bodyPr/>
                    <a:lstStyle/>
                    <a:p>
                      <a:pPr algn="ctr"/>
                      <a:r>
                        <a:rPr lang="fa-IR" sz="1400" dirty="0" smtClean="0"/>
                        <a:t>سر قفلی</a:t>
                      </a:r>
                      <a:endParaRPr lang="en-US" sz="1400" dirty="0"/>
                    </a:p>
                  </a:txBody>
                  <a:tcPr/>
                </a:tc>
              </a:tr>
              <a:tr h="320615">
                <a:tc>
                  <a:txBody>
                    <a:bodyPr/>
                    <a:lstStyle/>
                    <a:p>
                      <a:pPr algn="ctr"/>
                      <a:r>
                        <a:rPr lang="fa-IR" sz="1400" dirty="0" smtClean="0"/>
                        <a:t>17،555،000</a:t>
                      </a:r>
                      <a:endParaRPr lang="en-US" sz="1400" dirty="0"/>
                    </a:p>
                  </a:txBody>
                  <a:tcPr/>
                </a:tc>
                <a:tc>
                  <a:txBody>
                    <a:bodyPr/>
                    <a:lstStyle/>
                    <a:p>
                      <a:pPr algn="ctr"/>
                      <a:r>
                        <a:rPr lang="fa-IR" sz="1400" dirty="0" smtClean="0"/>
                        <a:t>7،000،000</a:t>
                      </a:r>
                      <a:endParaRPr lang="en-US" sz="1400" dirty="0"/>
                    </a:p>
                  </a:txBody>
                  <a:tcPr/>
                </a:tc>
                <a:tc>
                  <a:txBody>
                    <a:bodyPr/>
                    <a:lstStyle/>
                    <a:p>
                      <a:pPr algn="ctr"/>
                      <a:r>
                        <a:rPr lang="fa-IR" sz="1400" dirty="0" smtClean="0"/>
                        <a:t>2،165،000</a:t>
                      </a:r>
                      <a:endParaRPr lang="en-US" sz="1400" dirty="0"/>
                    </a:p>
                  </a:txBody>
                  <a:tcPr/>
                </a:tc>
                <a:tc>
                  <a:txBody>
                    <a:bodyPr/>
                    <a:lstStyle/>
                    <a:p>
                      <a:pPr algn="ctr"/>
                      <a:r>
                        <a:rPr lang="fa-IR" sz="1400" dirty="0" smtClean="0"/>
                        <a:t>6،575،000</a:t>
                      </a:r>
                      <a:endParaRPr lang="en-US" sz="1400" dirty="0"/>
                    </a:p>
                  </a:txBody>
                  <a:tcPr/>
                </a:tc>
                <a:tc>
                  <a:txBody>
                    <a:bodyPr/>
                    <a:lstStyle/>
                    <a:p>
                      <a:pPr algn="ctr"/>
                      <a:r>
                        <a:rPr lang="fa-IR" sz="1400" dirty="0" smtClean="0"/>
                        <a:t>15،815،000</a:t>
                      </a:r>
                      <a:endParaRPr lang="en-US" sz="1400" dirty="0"/>
                    </a:p>
                  </a:txBody>
                  <a:tcPr/>
                </a:tc>
                <a:tc>
                  <a:txBody>
                    <a:bodyPr/>
                    <a:lstStyle/>
                    <a:p>
                      <a:pPr algn="ctr"/>
                      <a:r>
                        <a:rPr lang="fa-IR" sz="1400" dirty="0" smtClean="0"/>
                        <a:t>جمع</a:t>
                      </a:r>
                      <a:r>
                        <a:rPr lang="fa-IR" sz="1400" baseline="0" dirty="0" smtClean="0"/>
                        <a:t> داراییها</a:t>
                      </a:r>
                      <a:endParaRPr lang="en-US" sz="1400" dirty="0"/>
                    </a:p>
                  </a:txBody>
                  <a:tcPr/>
                </a:tc>
              </a:tr>
              <a:tr h="320615">
                <a:tc>
                  <a:txBody>
                    <a:bodyPr/>
                    <a:lstStyle/>
                    <a:p>
                      <a:pPr algn="ctr"/>
                      <a:r>
                        <a:rPr lang="fa-IR" sz="1400" dirty="0" smtClean="0"/>
                        <a:t>360،000</a:t>
                      </a:r>
                      <a:endParaRPr lang="en-US" sz="1400" dirty="0"/>
                    </a:p>
                  </a:txBody>
                  <a:tcPr/>
                </a:tc>
                <a:tc>
                  <a:txBody>
                    <a:bodyPr/>
                    <a:lstStyle/>
                    <a:p>
                      <a:pPr algn="ctr"/>
                      <a:endParaRPr lang="en-US" sz="1400" dirty="0"/>
                    </a:p>
                  </a:txBody>
                  <a:tcPr/>
                </a:tc>
                <a:tc>
                  <a:txBody>
                    <a:bodyPr/>
                    <a:lstStyle/>
                    <a:p>
                      <a:pPr algn="ctr"/>
                      <a:endParaRPr lang="en-US" sz="1400" dirty="0"/>
                    </a:p>
                  </a:txBody>
                  <a:tcPr/>
                </a:tc>
                <a:tc>
                  <a:txBody>
                    <a:bodyPr/>
                    <a:lstStyle/>
                    <a:p>
                      <a:pPr algn="ctr"/>
                      <a:r>
                        <a:rPr lang="fa-IR" sz="1400" dirty="0" smtClean="0"/>
                        <a:t>185،000</a:t>
                      </a:r>
                      <a:endParaRPr lang="en-US" sz="1400" dirty="0"/>
                    </a:p>
                  </a:txBody>
                  <a:tcPr/>
                </a:tc>
                <a:tc>
                  <a:txBody>
                    <a:bodyPr/>
                    <a:lstStyle/>
                    <a:p>
                      <a:pPr algn="ctr"/>
                      <a:r>
                        <a:rPr lang="fa-IR" sz="1400" dirty="0" smtClean="0"/>
                        <a:t>175،000</a:t>
                      </a:r>
                      <a:endParaRPr lang="en-US" sz="1400" dirty="0"/>
                    </a:p>
                  </a:txBody>
                  <a:tcPr/>
                </a:tc>
                <a:tc>
                  <a:txBody>
                    <a:bodyPr/>
                    <a:lstStyle/>
                    <a:p>
                      <a:pPr algn="ctr"/>
                      <a:r>
                        <a:rPr lang="fa-IR" sz="1400" dirty="0" smtClean="0"/>
                        <a:t>ذخیره</a:t>
                      </a:r>
                      <a:r>
                        <a:rPr lang="fa-IR" sz="1400" baseline="0" dirty="0" smtClean="0"/>
                        <a:t> مالیات </a:t>
                      </a:r>
                      <a:endParaRPr lang="en-US" sz="1400" dirty="0"/>
                    </a:p>
                  </a:txBody>
                  <a:tcPr/>
                </a:tc>
              </a:tr>
              <a:tr h="320615">
                <a:tc>
                  <a:txBody>
                    <a:bodyPr/>
                    <a:lstStyle/>
                    <a:p>
                      <a:pPr algn="ctr"/>
                      <a:r>
                        <a:rPr lang="fa-IR" sz="1400" dirty="0" smtClean="0"/>
                        <a:t>3،472،500</a:t>
                      </a:r>
                      <a:endParaRPr lang="en-US" sz="1400" dirty="0"/>
                    </a:p>
                  </a:txBody>
                  <a:tcPr/>
                </a:tc>
                <a:tc>
                  <a:txBody>
                    <a:bodyPr/>
                    <a:lstStyle/>
                    <a:p>
                      <a:pPr algn="ctr"/>
                      <a:endParaRPr lang="en-US" sz="1400" dirty="0"/>
                    </a:p>
                  </a:txBody>
                  <a:tcPr/>
                </a:tc>
                <a:tc>
                  <a:txBody>
                    <a:bodyPr/>
                    <a:lstStyle/>
                    <a:p>
                      <a:pPr algn="ctr"/>
                      <a:endParaRPr lang="en-US" sz="1400" dirty="0"/>
                    </a:p>
                  </a:txBody>
                  <a:tcPr/>
                </a:tc>
                <a:tc>
                  <a:txBody>
                    <a:bodyPr/>
                    <a:lstStyle/>
                    <a:p>
                      <a:pPr algn="ctr"/>
                      <a:r>
                        <a:rPr lang="fa-IR" sz="1400" dirty="0" smtClean="0"/>
                        <a:t>1،555،000</a:t>
                      </a:r>
                      <a:endParaRPr lang="en-US" sz="1400" dirty="0"/>
                    </a:p>
                  </a:txBody>
                  <a:tcPr/>
                </a:tc>
                <a:tc>
                  <a:txBody>
                    <a:bodyPr/>
                    <a:lstStyle/>
                    <a:p>
                      <a:pPr algn="ctr"/>
                      <a:r>
                        <a:rPr lang="fa-IR" sz="1400" dirty="0" smtClean="0"/>
                        <a:t>1،917،500</a:t>
                      </a:r>
                      <a:endParaRPr lang="en-US" sz="1400" dirty="0"/>
                    </a:p>
                  </a:txBody>
                  <a:tcPr/>
                </a:tc>
                <a:tc>
                  <a:txBody>
                    <a:bodyPr/>
                    <a:lstStyle/>
                    <a:p>
                      <a:pPr algn="ctr"/>
                      <a:r>
                        <a:rPr lang="fa-IR" sz="1400" dirty="0" smtClean="0"/>
                        <a:t>سایر داراییها</a:t>
                      </a:r>
                      <a:endParaRPr lang="en-US" sz="1400" dirty="0"/>
                    </a:p>
                  </a:txBody>
                  <a:tcPr/>
                </a:tc>
              </a:tr>
              <a:tr h="320615">
                <a:tc>
                  <a:txBody>
                    <a:bodyPr/>
                    <a:lstStyle/>
                    <a:p>
                      <a:pPr algn="ctr"/>
                      <a:r>
                        <a:rPr lang="fa-IR" sz="1400" dirty="0" smtClean="0"/>
                        <a:t>8،500،000</a:t>
                      </a:r>
                      <a:endParaRPr lang="en-US" sz="1400" dirty="0"/>
                    </a:p>
                  </a:txBody>
                  <a:tcPr/>
                </a:tc>
                <a:tc>
                  <a:txBody>
                    <a:bodyPr/>
                    <a:lstStyle/>
                    <a:p>
                      <a:pPr algn="ctr"/>
                      <a:endParaRPr lang="en-US" sz="1400" dirty="0"/>
                    </a:p>
                  </a:txBody>
                  <a:tcPr/>
                </a:tc>
                <a:tc>
                  <a:txBody>
                    <a:bodyPr/>
                    <a:lstStyle/>
                    <a:p>
                      <a:pPr algn="ctr"/>
                      <a:r>
                        <a:rPr lang="fa-IR" sz="1400" dirty="0" smtClean="0"/>
                        <a:t>1،250،000</a:t>
                      </a:r>
                      <a:endParaRPr lang="en-US" sz="1400" dirty="0"/>
                    </a:p>
                  </a:txBody>
                  <a:tcPr/>
                </a:tc>
                <a:tc>
                  <a:txBody>
                    <a:bodyPr/>
                    <a:lstStyle/>
                    <a:p>
                      <a:pPr algn="ctr"/>
                      <a:r>
                        <a:rPr lang="fa-IR" sz="1400" dirty="0" smtClean="0"/>
                        <a:t>1،250،000</a:t>
                      </a:r>
                      <a:endParaRPr lang="en-US" sz="1400" dirty="0"/>
                    </a:p>
                  </a:txBody>
                  <a:tcPr/>
                </a:tc>
                <a:tc>
                  <a:txBody>
                    <a:bodyPr/>
                    <a:lstStyle/>
                    <a:p>
                      <a:pPr algn="ctr"/>
                      <a:r>
                        <a:rPr lang="fa-IR" sz="1400" dirty="0" smtClean="0"/>
                        <a:t>8،500،000</a:t>
                      </a:r>
                      <a:endParaRPr lang="en-US" sz="1400" dirty="0"/>
                    </a:p>
                  </a:txBody>
                  <a:tcPr/>
                </a:tc>
                <a:tc>
                  <a:txBody>
                    <a:bodyPr/>
                    <a:lstStyle/>
                    <a:p>
                      <a:pPr algn="ctr"/>
                      <a:r>
                        <a:rPr lang="fa-IR" sz="1400" dirty="0" smtClean="0"/>
                        <a:t>سرمایه</a:t>
                      </a:r>
                      <a:endParaRPr lang="en-US" sz="1400" dirty="0"/>
                    </a:p>
                  </a:txBody>
                  <a:tcPr/>
                </a:tc>
              </a:tr>
              <a:tr h="320615">
                <a:tc>
                  <a:txBody>
                    <a:bodyPr/>
                    <a:lstStyle/>
                    <a:p>
                      <a:pPr algn="ctr"/>
                      <a:r>
                        <a:rPr lang="fa-IR" sz="1400" dirty="0" smtClean="0"/>
                        <a:t>2،500،000</a:t>
                      </a:r>
                      <a:endParaRPr lang="en-US" sz="1400" dirty="0"/>
                    </a:p>
                  </a:txBody>
                  <a:tcPr/>
                </a:tc>
                <a:tc>
                  <a:txBody>
                    <a:bodyPr/>
                    <a:lstStyle/>
                    <a:p>
                      <a:pPr algn="ctr"/>
                      <a:endParaRPr lang="en-US" sz="1400" dirty="0"/>
                    </a:p>
                  </a:txBody>
                  <a:tcPr/>
                </a:tc>
                <a:tc>
                  <a:txBody>
                    <a:bodyPr/>
                    <a:lstStyle/>
                    <a:p>
                      <a:pPr algn="ctr"/>
                      <a:r>
                        <a:rPr lang="fa-IR" sz="1400" dirty="0" smtClean="0"/>
                        <a:t>2،120،000</a:t>
                      </a:r>
                      <a:endParaRPr lang="en-US" sz="1400" dirty="0"/>
                    </a:p>
                  </a:txBody>
                  <a:tcPr/>
                </a:tc>
                <a:tc>
                  <a:txBody>
                    <a:bodyPr/>
                    <a:lstStyle/>
                    <a:p>
                      <a:pPr algn="ctr"/>
                      <a:r>
                        <a:rPr lang="fa-IR" sz="1400" dirty="0" smtClean="0"/>
                        <a:t>2،120،000</a:t>
                      </a:r>
                      <a:endParaRPr lang="en-US" sz="1400" dirty="0"/>
                    </a:p>
                  </a:txBody>
                  <a:tcPr/>
                </a:tc>
                <a:tc>
                  <a:txBody>
                    <a:bodyPr/>
                    <a:lstStyle/>
                    <a:p>
                      <a:pPr algn="ctr"/>
                      <a:r>
                        <a:rPr lang="fa-IR" sz="1400" dirty="0" smtClean="0"/>
                        <a:t>2،500،000</a:t>
                      </a:r>
                      <a:endParaRPr lang="en-US" sz="1400" dirty="0"/>
                    </a:p>
                  </a:txBody>
                  <a:tcPr/>
                </a:tc>
                <a:tc>
                  <a:txBody>
                    <a:bodyPr/>
                    <a:lstStyle/>
                    <a:p>
                      <a:pPr algn="ctr"/>
                      <a:r>
                        <a:rPr lang="fa-IR" sz="1400" dirty="0" smtClean="0"/>
                        <a:t>صرف سهام</a:t>
                      </a:r>
                      <a:endParaRPr lang="en-US" sz="1400" dirty="0"/>
                    </a:p>
                  </a:txBody>
                  <a:tcPr/>
                </a:tc>
              </a:tr>
              <a:tr h="320615">
                <a:tc>
                  <a:txBody>
                    <a:bodyPr/>
                    <a:lstStyle/>
                    <a:p>
                      <a:pPr algn="ctr"/>
                      <a:r>
                        <a:rPr lang="fa-IR" sz="1400" dirty="0" smtClean="0"/>
                        <a:t>2،722،500</a:t>
                      </a:r>
                      <a:endParaRPr lang="en-US" sz="1400" dirty="0"/>
                    </a:p>
                  </a:txBody>
                  <a:tcPr/>
                </a:tc>
                <a:tc>
                  <a:txBody>
                    <a:bodyPr/>
                    <a:lstStyle/>
                    <a:p>
                      <a:pPr algn="ctr"/>
                      <a:endParaRPr lang="en-US" sz="1400" dirty="0"/>
                    </a:p>
                  </a:txBody>
                  <a:tcPr/>
                </a:tc>
                <a:tc>
                  <a:txBody>
                    <a:bodyPr/>
                    <a:lstStyle/>
                    <a:p>
                      <a:pPr algn="ctr"/>
                      <a:r>
                        <a:rPr lang="fa-IR" sz="1400" dirty="0" smtClean="0"/>
                        <a:t>1،465،000</a:t>
                      </a:r>
                      <a:endParaRPr lang="en-US" sz="1400" dirty="0"/>
                    </a:p>
                  </a:txBody>
                  <a:tcPr/>
                </a:tc>
                <a:tc>
                  <a:txBody>
                    <a:bodyPr/>
                    <a:lstStyle/>
                    <a:p>
                      <a:pPr algn="ctr"/>
                      <a:r>
                        <a:rPr lang="fa-IR" sz="1400" dirty="0" smtClean="0"/>
                        <a:t>1،465،000</a:t>
                      </a:r>
                      <a:endParaRPr lang="en-US" sz="1400" dirty="0"/>
                    </a:p>
                  </a:txBody>
                  <a:tcPr/>
                </a:tc>
                <a:tc>
                  <a:txBody>
                    <a:bodyPr/>
                    <a:lstStyle/>
                    <a:p>
                      <a:pPr algn="ctr"/>
                      <a:r>
                        <a:rPr lang="fa-IR" sz="1400" dirty="0" smtClean="0"/>
                        <a:t>2،722،500</a:t>
                      </a:r>
                      <a:endParaRPr lang="en-US" sz="1400" dirty="0"/>
                    </a:p>
                  </a:txBody>
                  <a:tcPr/>
                </a:tc>
                <a:tc>
                  <a:txBody>
                    <a:bodyPr/>
                    <a:lstStyle/>
                    <a:p>
                      <a:pPr algn="ctr"/>
                      <a:r>
                        <a:rPr lang="fa-IR" sz="1400" dirty="0" smtClean="0"/>
                        <a:t>سود انباشته</a:t>
                      </a:r>
                      <a:endParaRPr lang="en-US" sz="1400" dirty="0"/>
                    </a:p>
                  </a:txBody>
                  <a:tcPr/>
                </a:tc>
              </a:tr>
              <a:tr h="320615">
                <a:tc>
                  <a:txBody>
                    <a:bodyPr/>
                    <a:lstStyle/>
                    <a:p>
                      <a:pPr algn="ctr"/>
                      <a:r>
                        <a:rPr lang="fa-IR" sz="1400" dirty="0" smtClean="0"/>
                        <a:t>17،555،000</a:t>
                      </a:r>
                      <a:endParaRPr lang="en-US" sz="1400" dirty="0"/>
                    </a:p>
                  </a:txBody>
                  <a:tcPr/>
                </a:tc>
                <a:tc>
                  <a:txBody>
                    <a:bodyPr/>
                    <a:lstStyle/>
                    <a:p>
                      <a:pPr algn="ctr"/>
                      <a:endParaRPr lang="en-US" sz="1400" dirty="0"/>
                    </a:p>
                  </a:txBody>
                  <a:tcPr/>
                </a:tc>
                <a:tc>
                  <a:txBody>
                    <a:bodyPr/>
                    <a:lstStyle/>
                    <a:p>
                      <a:pPr algn="ctr"/>
                      <a:r>
                        <a:rPr lang="fa-IR" sz="1400" dirty="0" smtClean="0"/>
                        <a:t>4،835،000</a:t>
                      </a:r>
                      <a:endParaRPr lang="en-US" sz="1400" dirty="0"/>
                    </a:p>
                  </a:txBody>
                  <a:tcPr/>
                </a:tc>
                <a:tc>
                  <a:txBody>
                    <a:bodyPr/>
                    <a:lstStyle/>
                    <a:p>
                      <a:pPr algn="ctr"/>
                      <a:r>
                        <a:rPr lang="fa-IR" sz="1400" dirty="0" smtClean="0"/>
                        <a:t>6،575،000</a:t>
                      </a:r>
                      <a:endParaRPr lang="en-US" sz="1400" dirty="0"/>
                    </a:p>
                  </a:txBody>
                  <a:tcPr/>
                </a:tc>
                <a:tc>
                  <a:txBody>
                    <a:bodyPr/>
                    <a:lstStyle/>
                    <a:p>
                      <a:pPr algn="ctr"/>
                      <a:r>
                        <a:rPr lang="fa-IR" sz="1400" dirty="0" smtClean="0"/>
                        <a:t>15،815،000</a:t>
                      </a:r>
                      <a:endParaRPr lang="en-US" sz="1400" dirty="0"/>
                    </a:p>
                  </a:txBody>
                  <a:tcPr/>
                </a:tc>
                <a:tc>
                  <a:txBody>
                    <a:bodyPr/>
                    <a:lstStyle/>
                    <a:p>
                      <a:pPr algn="ctr"/>
                      <a:r>
                        <a:rPr lang="fa-IR" sz="1400" dirty="0" smtClean="0"/>
                        <a:t>جمع بدهیها و</a:t>
                      </a:r>
                      <a:r>
                        <a:rPr lang="fa-IR" sz="1400" baseline="0" dirty="0" smtClean="0"/>
                        <a:t> حقوق</a:t>
                      </a:r>
                      <a:endParaRPr lang="en-US" sz="1400" dirty="0"/>
                    </a:p>
                  </a:txBody>
                  <a:tcPr/>
                </a:tc>
              </a:tr>
              <a:tr h="320615">
                <a:tc>
                  <a:txBody>
                    <a:bodyPr/>
                    <a:lstStyle/>
                    <a:p>
                      <a:pPr algn="ctr"/>
                      <a:endParaRPr lang="en-US" sz="1400" dirty="0"/>
                    </a:p>
                  </a:txBody>
                  <a:tcPr/>
                </a:tc>
                <a:tc>
                  <a:txBody>
                    <a:bodyPr/>
                    <a:lstStyle/>
                    <a:p>
                      <a:pPr algn="ctr"/>
                      <a:r>
                        <a:rPr lang="fa-IR" sz="1400" dirty="0" smtClean="0"/>
                        <a:t>7،000،000</a:t>
                      </a:r>
                      <a:endParaRPr lang="en-US" sz="1400" dirty="0"/>
                    </a:p>
                  </a:txBody>
                  <a:tcPr/>
                </a:tc>
                <a:tc>
                  <a:txBody>
                    <a:bodyPr/>
                    <a:lstStyle/>
                    <a:p>
                      <a:pPr algn="ctr"/>
                      <a:r>
                        <a:rPr lang="fa-IR" sz="1400" dirty="0" smtClean="0"/>
                        <a:t>7،000،000</a:t>
                      </a:r>
                      <a:endParaRPr lang="en-US" sz="1400" dirty="0"/>
                    </a:p>
                  </a:txBody>
                  <a:tcPr/>
                </a:tc>
                <a:tc>
                  <a:txBody>
                    <a:bodyPr/>
                    <a:lstStyle/>
                    <a:p>
                      <a:pPr algn="ctr"/>
                      <a:endParaRPr lang="en-US" sz="1400"/>
                    </a:p>
                  </a:txBody>
                  <a:tcPr/>
                </a:tc>
                <a:tc>
                  <a:txBody>
                    <a:bodyPr/>
                    <a:lstStyle/>
                    <a:p>
                      <a:pPr algn="ctr"/>
                      <a:endParaRPr lang="en-US" sz="1400" dirty="0"/>
                    </a:p>
                  </a:txBody>
                  <a:tcPr/>
                </a:tc>
                <a:tc>
                  <a:txBody>
                    <a:bodyPr/>
                    <a:lstStyle/>
                    <a:p>
                      <a:pPr algn="ctr"/>
                      <a:r>
                        <a:rPr lang="fa-IR" sz="1400" dirty="0" smtClean="0"/>
                        <a:t>جمع تعدیلات</a:t>
                      </a:r>
                      <a:endParaRPr lang="en-US" sz="1400" dirty="0"/>
                    </a:p>
                  </a:txBody>
                  <a:tcPr/>
                </a:tc>
              </a:tr>
              <a:tr h="320615">
                <a:tc gridSpan="6">
                  <a:txBody>
                    <a:bodyPr/>
                    <a:lstStyle/>
                    <a:p>
                      <a:pPr algn="ctr"/>
                      <a:endParaRPr lang="en-US" sz="1400" dirty="0"/>
                    </a:p>
                  </a:txBody>
                  <a:tcPr/>
                </a:tc>
                <a:tc hMerge="1">
                  <a:txBody>
                    <a:bodyPr/>
                    <a:lstStyle/>
                    <a:p>
                      <a:endParaRPr lang="en-US" sz="1400" dirty="0"/>
                    </a:p>
                  </a:txBody>
                  <a:tcPr/>
                </a:tc>
                <a:tc hMerge="1">
                  <a:txBody>
                    <a:bodyPr/>
                    <a:lstStyle/>
                    <a:p>
                      <a:endParaRPr lang="en-US" sz="1400" dirty="0"/>
                    </a:p>
                  </a:txBody>
                  <a:tcPr/>
                </a:tc>
                <a:tc hMerge="1">
                  <a:txBody>
                    <a:bodyPr/>
                    <a:lstStyle/>
                    <a:p>
                      <a:endParaRPr lang="en-US" sz="1400"/>
                    </a:p>
                  </a:txBody>
                  <a:tcPr/>
                </a:tc>
                <a:tc hMerge="1">
                  <a:txBody>
                    <a:bodyPr/>
                    <a:lstStyle/>
                    <a:p>
                      <a:endParaRPr lang="en-US" sz="1400" dirty="0"/>
                    </a:p>
                  </a:txBody>
                  <a:tcPr/>
                </a:tc>
                <a:tc hMerge="1">
                  <a:txBody>
                    <a:bodyPr/>
                    <a:lstStyle/>
                    <a:p>
                      <a:endParaRPr lang="en-US" sz="1400" dirty="0"/>
                    </a:p>
                  </a:txBody>
                  <a:tcPr/>
                </a:tc>
              </a:tr>
            </a:tbl>
          </a:graphicData>
        </a:graphic>
      </p:graphicFrame>
    </p:spTree>
    <p:extLst>
      <p:ext uri="{BB962C8B-B14F-4D97-AF65-F5344CB8AC3E}">
        <p14:creationId xmlns:p14="http://schemas.microsoft.com/office/powerpoint/2010/main" val="29610828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1544128" y="181154"/>
            <a:ext cx="9960557" cy="5357003"/>
          </a:xfrm>
        </p:spPr>
        <p:txBody>
          <a:bodyPr>
            <a:normAutofit/>
          </a:bodyPr>
          <a:lstStyle/>
          <a:p>
            <a:pPr algn="r"/>
            <a:r>
              <a:rPr lang="fa-IR" sz="2400" dirty="0" smtClean="0"/>
              <a:t>به طور کلی تعدیلات تلفیقی عمده به چهار گروه زیر تقسیم می شود</a:t>
            </a:r>
            <a:br>
              <a:rPr lang="fa-IR" sz="2400" dirty="0" smtClean="0"/>
            </a:br>
            <a:r>
              <a:rPr lang="fa-IR" sz="2400" dirty="0" smtClean="0"/>
              <a:t/>
            </a:r>
            <a:br>
              <a:rPr lang="fa-IR" sz="2400" dirty="0" smtClean="0"/>
            </a:br>
            <a:r>
              <a:rPr lang="fa-IR" sz="2400" dirty="0" smtClean="0"/>
              <a:t>1- تخصیص بهای تمام شده سرمایه گذاری </a:t>
            </a:r>
            <a:br>
              <a:rPr lang="fa-IR" sz="2400" dirty="0" smtClean="0"/>
            </a:br>
            <a:r>
              <a:rPr lang="fa-IR" sz="2400" dirty="0" smtClean="0"/>
              <a:t/>
            </a:r>
            <a:br>
              <a:rPr lang="fa-IR" sz="2400" dirty="0" smtClean="0"/>
            </a:br>
            <a:r>
              <a:rPr lang="fa-IR" sz="2400" dirty="0" smtClean="0"/>
              <a:t>2- حذف مانده حسابها و معاملات درون گروهی</a:t>
            </a:r>
            <a:br>
              <a:rPr lang="fa-IR" sz="2400" dirty="0" smtClean="0"/>
            </a:br>
            <a:r>
              <a:rPr lang="fa-IR" sz="2400" dirty="0" smtClean="0"/>
              <a:t/>
            </a:r>
            <a:br>
              <a:rPr lang="fa-IR" sz="2400" dirty="0" smtClean="0"/>
            </a:br>
            <a:r>
              <a:rPr lang="fa-IR" sz="2400" dirty="0" smtClean="0"/>
              <a:t>3- شناسایی هزینه استهلاک مابه التفاوت</a:t>
            </a:r>
            <a:br>
              <a:rPr lang="fa-IR" sz="2400" dirty="0" smtClean="0"/>
            </a:br>
            <a:r>
              <a:rPr lang="fa-IR" sz="2400" dirty="0" smtClean="0"/>
              <a:t/>
            </a:r>
            <a:br>
              <a:rPr lang="fa-IR" sz="2400" dirty="0" smtClean="0"/>
            </a:br>
            <a:r>
              <a:rPr lang="fa-IR" sz="2400" dirty="0" smtClean="0"/>
              <a:t>4- شناسایی سهم اقلیت از سود خالص و سود انباشته پس از تاریخ تحصیل</a:t>
            </a:r>
            <a:br>
              <a:rPr lang="fa-IR" sz="2400" dirty="0" smtClean="0"/>
            </a:br>
            <a:r>
              <a:rPr lang="fa-IR" sz="2400" dirty="0" smtClean="0"/>
              <a:t/>
            </a:r>
            <a:br>
              <a:rPr lang="fa-IR" sz="2400" dirty="0" smtClean="0"/>
            </a:br>
            <a:endParaRPr lang="en-US" sz="2400" dirty="0"/>
          </a:p>
        </p:txBody>
      </p:sp>
      <p:sp>
        <p:nvSpPr>
          <p:cNvPr id="6" name="Title 2"/>
          <p:cNvSpPr txBox="1">
            <a:spLocks/>
          </p:cNvSpPr>
          <p:nvPr/>
        </p:nvSpPr>
        <p:spPr>
          <a:xfrm>
            <a:off x="2208212" y="4212386"/>
            <a:ext cx="8915399" cy="1655014"/>
          </a:xfrm>
          <a:prstGeom prst="rect">
            <a:avLst/>
          </a:prstGeom>
        </p:spPr>
        <p:txBody>
          <a:bodyPr vert="horz" lIns="91440" tIns="45720" rIns="91440" bIns="45720" rtlCol="0" anchor="b">
            <a:normAutofit/>
          </a:bodyPr>
          <a:lstStyle>
            <a:lvl1pPr algn="l" defTabSz="4572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endParaRPr lang="en-US" sz="2000" dirty="0"/>
          </a:p>
        </p:txBody>
      </p:sp>
    </p:spTree>
    <p:extLst>
      <p:ext uri="{BB962C8B-B14F-4D97-AF65-F5344CB8AC3E}">
        <p14:creationId xmlns:p14="http://schemas.microsoft.com/office/powerpoint/2010/main" val="3930077287"/>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294</TotalTime>
  <Words>379</Words>
  <Application>Microsoft Office PowerPoint</Application>
  <PresentationFormat>Widescreen</PresentationFormat>
  <Paragraphs>164</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B Nazanin</vt:lpstr>
      <vt:lpstr>Century Gothic</vt:lpstr>
      <vt:lpstr>Tahoma</vt:lpstr>
      <vt:lpstr>Wingdings 3</vt:lpstr>
      <vt:lpstr>Wisp</vt:lpstr>
      <vt:lpstr>به نام خدا</vt:lpstr>
      <vt:lpstr>مثال 1</vt:lpstr>
      <vt:lpstr>ترازنامه</vt:lpstr>
      <vt:lpstr>در تاریخ ترکیب تجاری ،ارزش منصفانه داراییها و بدهی ها ی قابل تشخیص شرکت ب به جز موارد زیر مساوی مبلغ دفتری آنهاست:</vt:lpstr>
      <vt:lpstr>ثبت در دفاتر قانونی الف:   سرمایه گذاری در شرکت ب  7،000،000                                                    موجودی نقد    7،000،000     </vt:lpstr>
      <vt:lpstr>محاسبه سرقفلی: بهای تمام شده سرمایه گذاری                        7،000،000 مبلغ دفتری خالص داراییها                              (4،835،000) تفاوت                                                         2،165،000 - مازاد ارزش منصفانه خالص داراییها                   (805،000)   سرقفلی                                                  1،360،000  یا  ارزش دفتری خالص دارایی های شرکت ب                              4،835،000                                                                                                           مازاد 805،000  ارزش منصفانه خالص دارایی های شرکت ب                         5،640000                                                                                                                سرقفلی 1،360،000  ارزش روز شرکت ب                                                    7،000،000                                    </vt:lpstr>
      <vt:lpstr>تخصیص بهای تمام شده سرمایه گذاری: سرمایه               1،250،000 صرف سهام          2،120،000 سود انباشته         1،465،000                                سرمایه گذاری در شرکت ب          4،835،000   موجودی کالا                         300،000    داراییهای ثابت مشهود          475،000  داراییهای ثابت نامشهود           30،000 سرقفلی                             1،360،000                                                               سرمایه گذاری در شرکت ب          2،165،000  </vt:lpstr>
      <vt:lpstr>کاربرگ تلفیقی</vt:lpstr>
      <vt:lpstr>به طور کلی تعدیلات تلفیقی عمده به چهار گروه زیر تقسیم می شود  1- تخصیص بهای تمام شده سرمایه گذاری   2- حذف مانده حسابها و معاملات درون گروهی  3- شناسایی هزینه استهلاک مابه التفاوت  4- شناسایی سهم اقلیت از سود خالص و سود انباشته پس از تاریخ تحصیل  </vt:lpstr>
      <vt:lpstr>               نکات کاربردی :  یک شخصیت اقتصادی واحد کالایی را به خود نمی فروشد یا از خود خریداری نمی کند و یا اینکه از خود طلب ندارد یا بدهی به خود ندارد ، لذا این گونه معاملات و مانده های درون گروهی  ، باید در صورتهای مالی تلفیقی حذف شوند . سود یا زیان با فروش داراییها به اشخاص خارج از گروه یا مصرف یا استفاده از آنهاتحقق می یابد. سود یا زیان تحقق نیافته باید به طور کامل حذف شود، حتی اگر واحد تجاری فرعی دارای سهامداراقلیت باشد</vt:lpstr>
      <vt:lpstr>شاد باشید و تندرست</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به نام خدا</dc:title>
  <dc:creator>Khane Computer</dc:creator>
  <cp:lastModifiedBy>Khane Computer</cp:lastModifiedBy>
  <cp:revision>30</cp:revision>
  <dcterms:created xsi:type="dcterms:W3CDTF">2020-03-11T18:05:01Z</dcterms:created>
  <dcterms:modified xsi:type="dcterms:W3CDTF">2020-03-12T19:07:28Z</dcterms:modified>
</cp:coreProperties>
</file>