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B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82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1463" y="776376"/>
            <a:ext cx="8915399" cy="1431985"/>
          </a:xfrm>
        </p:spPr>
        <p:txBody>
          <a:bodyPr/>
          <a:lstStyle/>
          <a:p>
            <a:pPr algn="ctr"/>
            <a:r>
              <a:rPr lang="fa-IR" dirty="0" smtClean="0"/>
              <a:t>به نام خداوند جان و خرد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976113"/>
            <a:ext cx="8915399" cy="2927549"/>
          </a:xfrm>
        </p:spPr>
        <p:txBody>
          <a:bodyPr/>
          <a:lstStyle/>
          <a:p>
            <a:pPr algn="ctr"/>
            <a:r>
              <a:rPr lang="fa-IR" sz="4000" dirty="0" smtClean="0"/>
              <a:t>پژوهش عملیاتی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42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323322"/>
            <a:ext cx="8911687" cy="1819470"/>
          </a:xfrm>
        </p:spPr>
        <p:txBody>
          <a:bodyPr/>
          <a:lstStyle/>
          <a:p>
            <a:pPr algn="ctr"/>
            <a:r>
              <a:rPr lang="fa-IR" altLang="en-US" dirty="0"/>
              <a:t>زندگی تان شیرین و مستدام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27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1463" y="776376"/>
            <a:ext cx="8915399" cy="1431985"/>
          </a:xfrm>
        </p:spPr>
        <p:txBody>
          <a:bodyPr/>
          <a:lstStyle/>
          <a:p>
            <a:pPr algn="ctr"/>
            <a:r>
              <a:rPr lang="fa-IR" dirty="0" smtClean="0"/>
              <a:t>فصل برنامه ریزی خطی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589213" y="2976113"/>
                <a:ext cx="8915399" cy="3674853"/>
              </a:xfrm>
            </p:spPr>
            <p:txBody>
              <a:bodyPr>
                <a:normAutofit fontScale="85000" lnSpcReduction="10000"/>
              </a:bodyPr>
              <a:lstStyle/>
              <a:p>
                <a:pPr algn="r"/>
                <a:r>
                  <a:rPr lang="fa-IR" sz="3200" dirty="0" smtClean="0"/>
                  <a:t>الف ) منطقه موجه نامحدود و جواب بهینه محدود</a:t>
                </a:r>
                <a:r>
                  <a:rPr lang="en-US" sz="3200" dirty="0" smtClean="0"/>
                  <a:t> </a:t>
                </a:r>
                <a:endParaRPr lang="fa-IR" sz="3200" dirty="0" smtClean="0"/>
              </a:p>
              <a:p>
                <a:pPr algn="r"/>
                <a:r>
                  <a:rPr lang="fa-IR" sz="3200" dirty="0" smtClean="0"/>
                  <a:t>به این مسئله توجه کنید</a:t>
                </a:r>
              </a:p>
              <a:p>
                <a:r>
                  <a:rPr lang="en-US" sz="3200" dirty="0" smtClean="0"/>
                  <a:t>Max Z=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3200" dirty="0" smtClean="0"/>
                  <a:t> 2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             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 smtClean="0">
                    <a:ea typeface="Cambria Math" panose="020405030504060302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3200" dirty="0" smtClean="0"/>
                  <a:t> 4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3200" dirty="0" smtClean="0"/>
              </a:p>
              <a:p>
                <a:r>
                  <a:rPr lang="en-US" sz="3200" dirty="0" smtClean="0"/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 smtClean="0"/>
                  <a:t> ≥ 0</a:t>
                </a:r>
              </a:p>
              <a:p>
                <a:pPr algn="r"/>
                <a:endParaRPr lang="en-US" sz="3200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589213" y="2976113"/>
                <a:ext cx="8915399" cy="3674853"/>
              </a:xfrm>
              <a:blipFill rotWithShape="0">
                <a:blip r:embed="rId2"/>
                <a:stretch>
                  <a:fillRect l="-1300" t="-2653" r="-1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 flipV="1">
            <a:off x="6810555" y="4615132"/>
            <a:ext cx="1233577" cy="43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6911914" y="5227608"/>
            <a:ext cx="10308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47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2424023" y="1069675"/>
                <a:ext cx="9080589" cy="5615798"/>
              </a:xfrm>
            </p:spPr>
            <p:txBody>
              <a:bodyPr>
                <a:norm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/>
                  <a:t>       0      1</a:t>
                </a:r>
              </a:p>
              <a:p>
                <a:pPr algn="r"/>
                <a:r>
                  <a:rPr lang="en-US" sz="1600" dirty="0" smtClean="0"/>
                  <a:t>   </a:t>
                </a:r>
              </a:p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 smtClean="0"/>
                  <a:t>    -2      0</a:t>
                </a:r>
                <a:endParaRPr lang="en-US" sz="1600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2424023" y="1069675"/>
                <a:ext cx="9080589" cy="5615798"/>
              </a:xfrm>
              <a:blipFill rotWithShape="0">
                <a:blip r:embed="rId2"/>
                <a:stretch>
                  <a:fillRect t="-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 flipV="1">
            <a:off x="2251494" y="1578634"/>
            <a:ext cx="1785668" cy="34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12211" y="1069675"/>
            <a:ext cx="0" cy="1112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627" y="1835271"/>
            <a:ext cx="6138982" cy="420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56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8753" y="624110"/>
            <a:ext cx="9045859" cy="1280890"/>
          </a:xfrm>
        </p:spPr>
        <p:txBody>
          <a:bodyPr>
            <a:normAutofit/>
          </a:bodyPr>
          <a:lstStyle/>
          <a:p>
            <a:r>
              <a:rPr lang="fa-IR" sz="2000" dirty="0" smtClean="0"/>
              <a:t>منطقه موجه نامحدود وتابع هدف رسم شده به گونه ای است که با افزایش مقدار </a:t>
            </a:r>
            <a:r>
              <a:rPr lang="fa-IR" sz="2000" dirty="0"/>
              <a:t>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6195" y="1264555"/>
            <a:ext cx="8915400" cy="3777622"/>
          </a:xfrm>
        </p:spPr>
        <p:txBody>
          <a:bodyPr/>
          <a:lstStyle/>
          <a:p>
            <a:pPr marL="0" indent="0" algn="r">
              <a:buNone/>
            </a:pPr>
            <a:r>
              <a:rPr lang="fa-IR" sz="2400" dirty="0" smtClean="0"/>
              <a:t>همواره نقاطی مشترک بین منطقه موجه و تابع هدف وجود دارد و می توان مقدار           را تا هر اندازه افزایش داد به عبارت دیگر ، یک مسئله برنامه ریزی خطی وقتی جواب بهینه نامحدود دارد که امکان حرکت خط تابع هدف به موازات خود و در جهت بهبود         میسر باشد و هیچگاه با انجام این حرکت خط تابع هدف منطقه موجه را ترک نکند </a:t>
            </a:r>
            <a:r>
              <a:rPr lang="en-US" sz="2400" dirty="0" smtClean="0"/>
              <a:t>.</a:t>
            </a:r>
          </a:p>
          <a:p>
            <a:pPr marL="0" indent="0" algn="r">
              <a:buNone/>
            </a:pPr>
            <a:endParaRPr lang="en-US" sz="2400" dirty="0"/>
          </a:p>
          <a:p>
            <a:pPr marL="0" indent="0" algn="r">
              <a:buNone/>
            </a:pPr>
            <a:r>
              <a:rPr lang="fa-IR" sz="2400" dirty="0" smtClean="0"/>
              <a:t>این حالت در جهان واقع اگر داده های مدل درست باشد رخ نخواهد داد زیرادر جهان همواره با منابع محدود مواجه هستیم لذا نمی توان منطقه موجه نامحدود داشت.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46195" y="272214"/>
            <a:ext cx="425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47824" y="1728407"/>
            <a:ext cx="855264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</a:t>
            </a:r>
          </a:p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1244" y="2467403"/>
            <a:ext cx="855264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</a:t>
            </a:r>
          </a:p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72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458753" y="2222087"/>
                <a:ext cx="9045859" cy="3777622"/>
              </a:xfrm>
            </p:spPr>
            <p:txBody>
              <a:bodyPr/>
              <a:lstStyle/>
              <a:p>
                <a:pPr marL="0" indent="0" algn="r">
                  <a:buNone/>
                </a:pPr>
                <a:r>
                  <a:rPr lang="fa-IR" dirty="0" smtClean="0"/>
                  <a:t>به این مسئله توجه کنید.</a:t>
                </a:r>
              </a:p>
              <a:p>
                <a:pPr marL="0" indent="0">
                  <a:buNone/>
                </a:pPr>
                <a:r>
                  <a:rPr lang="en-US" dirty="0" smtClean="0"/>
                  <a:t>Min  Z=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 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  +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dirty="0" smtClean="0"/>
                  <a:t>   230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    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dirty="0" smtClean="0"/>
                  <a:t>  250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 smtClean="0"/>
                  <a:t>    120 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                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dirty="0" smtClean="0"/>
                  <a:t> 0  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58753" y="2222087"/>
                <a:ext cx="9045859" cy="3777622"/>
              </a:xfrm>
              <a:blipFill rotWithShape="0">
                <a:blip r:embed="rId2"/>
                <a:stretch>
                  <a:fillRect l="-539" t="-969" r="-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8753" y="624110"/>
            <a:ext cx="9045859" cy="1280890"/>
          </a:xfrm>
        </p:spPr>
        <p:txBody>
          <a:bodyPr>
            <a:normAutofit/>
          </a:bodyPr>
          <a:lstStyle/>
          <a:p>
            <a:pPr algn="r"/>
            <a:r>
              <a:rPr lang="fa-IR" sz="2000" dirty="0" smtClean="0"/>
              <a:t>ب) منطقه موجه نامحدود ، جواب بهینه معین و محدود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1188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8753" y="2222087"/>
            <a:ext cx="9045859" cy="377762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458753" y="624110"/>
                <a:ext cx="9045859" cy="128089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  +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000" dirty="0"/>
                  <a:t>   </a:t>
                </a:r>
                <a:r>
                  <a:rPr lang="en-US" sz="2000" dirty="0" smtClean="0"/>
                  <a:t>230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000" dirty="0" smtClean="0"/>
                  <a:t>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          0            115</a:t>
                </a:r>
                <a:br>
                  <a:rPr lang="en-US" sz="2000" dirty="0" smtClean="0"/>
                </a:br>
                <a:r>
                  <a:rPr lang="en-US" sz="2000" dirty="0" smtClean="0"/>
                  <a:t>  </a:t>
                </a:r>
                <a:r>
                  <a:rPr lang="en-US" sz="2000" dirty="0"/>
                  <a:t/>
                </a:r>
                <a:br>
                  <a:rPr lang="en-US" sz="2000" dirty="0"/>
                </a:br>
                <a:r>
                  <a:rPr lang="en-US" sz="2000" dirty="0" smtClean="0"/>
                  <a:t>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        230           0</a:t>
                </a:r>
                <a:br>
                  <a:rPr lang="en-US" sz="2000" dirty="0" smtClean="0"/>
                </a:b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r>
                  <a:rPr lang="en-US" sz="2000" dirty="0"/>
                  <a:t/>
                </a:r>
                <a:br>
                  <a:rPr lang="en-US" sz="2000" dirty="0"/>
                </a:b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/>
                  <a:t> 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/>
                  <a:t>      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1800" dirty="0"/>
                  <a:t>  </a:t>
                </a:r>
                <a:r>
                  <a:rPr lang="en-US" sz="1800" dirty="0" smtClean="0"/>
                  <a:t>250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800" dirty="0" smtClean="0"/>
                  <a:t>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 smtClean="0"/>
                  <a:t>             0                       250</a:t>
                </a:r>
                <a:br>
                  <a:rPr lang="en-US" sz="1800" dirty="0" smtClean="0"/>
                </a:br>
                <a:r>
                  <a:rPr lang="en-US" sz="1800" dirty="0"/>
                  <a:t/>
                </a:r>
                <a:br>
                  <a:rPr lang="en-US" sz="1800" dirty="0"/>
                </a:br>
                <a:r>
                  <a:rPr lang="en-US" sz="1800" dirty="0" smtClean="0"/>
                  <a:t>         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 smtClean="0"/>
                  <a:t>              125                    0 </a:t>
                </a:r>
                <a:r>
                  <a:rPr lang="en-US" sz="1800" dirty="0"/>
                  <a:t/>
                </a:r>
                <a:br>
                  <a:rPr lang="en-US" sz="1800" dirty="0"/>
                </a:br>
                <a:r>
                  <a:rPr lang="en-US" sz="2000" dirty="0"/>
                  <a:t/>
                </a:r>
                <a:br>
                  <a:rPr lang="en-US" sz="2000" dirty="0"/>
                </a:b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r>
                  <a:rPr lang="en-US" sz="2000" dirty="0"/>
                  <a:t/>
                </a:r>
                <a:br>
                  <a:rPr lang="en-US" sz="2000" dirty="0"/>
                </a:b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/>
                  <a:t>        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1800" dirty="0"/>
                  <a:t>    120   </a:t>
                </a:r>
                <a:r>
                  <a:rPr lang="en-US" sz="1800" dirty="0" smtClean="0"/>
                  <a:t>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800" dirty="0" smtClean="0"/>
                  <a:t>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    =    120     </a:t>
                </a:r>
                <a:r>
                  <a:rPr lang="en-US" sz="2000" dirty="0"/>
                  <a:t/>
                </a:r>
                <a:br>
                  <a:rPr lang="en-US" sz="2000" dirty="0"/>
                </a:br>
                <a:endParaRPr lang="en-US" sz="20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458753" y="624110"/>
                <a:ext cx="9045859" cy="1280890"/>
              </a:xfrm>
              <a:blipFill rotWithShape="0">
                <a:blip r:embed="rId2"/>
                <a:stretch>
                  <a:fillRect t="-1896" b="-206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7389845" y="1063690"/>
            <a:ext cx="1735494" cy="9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7828384" y="746449"/>
            <a:ext cx="18661" cy="839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165910" y="2668555"/>
            <a:ext cx="2192694" cy="37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679094" y="2351314"/>
            <a:ext cx="0" cy="821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5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58" y="1129005"/>
            <a:ext cx="9448716" cy="4782846"/>
          </a:xfrm>
        </p:spPr>
      </p:pic>
    </p:spTree>
    <p:extLst>
      <p:ext uri="{BB962C8B-B14F-4D97-AF65-F5344CB8AC3E}">
        <p14:creationId xmlns:p14="http://schemas.microsoft.com/office/powerpoint/2010/main" val="286323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5972633"/>
          </a:xfrm>
        </p:spPr>
        <p:txBody>
          <a:bodyPr>
            <a:normAutofit/>
          </a:bodyPr>
          <a:lstStyle/>
          <a:p>
            <a:pPr algn="r"/>
            <a:r>
              <a:rPr lang="fa-IR" sz="2000" dirty="0" smtClean="0"/>
              <a:t>منطقه موجه این مسئله در شکل به نمایش گذاشته شده طبق رویه ی ترسیمی مسئله ، خط تابع هدف به ازای مقدار دلخواه             رسم شده و در جهت افزایش مقدار      که با فلش روی شکل نشان داده شده است حرکت داده می شود .</a:t>
            </a:r>
            <a:br>
              <a:rPr lang="fa-IR" sz="2000" dirty="0" smtClean="0"/>
            </a:br>
            <a:r>
              <a:rPr lang="fa-IR" sz="2000" dirty="0" smtClean="0"/>
              <a:t> </a:t>
            </a:r>
            <a:br>
              <a:rPr lang="fa-IR" sz="2000" dirty="0" smtClean="0"/>
            </a:b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/>
              <a:t>نقطه بهینه علی رغم نامحدود بودن منطقه موجه نقطه  (55،120)              است </a:t>
            </a:r>
            <a:br>
              <a:rPr lang="fa-IR" sz="2000" dirty="0" smtClean="0"/>
            </a:b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/>
              <a:t>که به ازای این جواب ، مقدار بهینه تابع هدف                که مقداری معین است. </a:t>
            </a:r>
            <a:br>
              <a:rPr lang="fa-IR" sz="2000" dirty="0" smtClean="0"/>
            </a:b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/>
              <a:t/>
            </a:r>
            <a:br>
              <a:rPr lang="fa-IR" sz="2000" dirty="0" smtClean="0"/>
            </a:br>
            <a:r>
              <a:rPr lang="fa-IR" sz="2000" dirty="0" smtClean="0"/>
              <a:t/>
            </a:r>
            <a:br>
              <a:rPr lang="fa-IR" sz="2000" dirty="0" smtClean="0"/>
            </a:b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5299788" y="905270"/>
            <a:ext cx="206691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Z= 60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28005" y="3318037"/>
            <a:ext cx="11865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 = - 75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34475" y="2370176"/>
            <a:ext cx="6094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=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542546" y="1166880"/>
            <a:ext cx="3257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009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884785" y="624109"/>
                <a:ext cx="9619828" cy="566472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  +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= 230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  +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= 230</a:t>
                </a: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sz="2400" dirty="0" smtClean="0"/>
                  <a:t>A                                                                                                                     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  = 120                                                             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  </a:t>
                </a:r>
                <a:r>
                  <a:rPr lang="en-US" sz="2000" dirty="0" smtClean="0"/>
                  <a:t>=  -  </a:t>
                </a:r>
                <a:r>
                  <a:rPr lang="en-US" sz="2000" dirty="0"/>
                  <a:t>120 </a:t>
                </a: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r>
                  <a:rPr lang="en-US" sz="2000" dirty="0"/>
                  <a:t/>
                </a:r>
                <a:br>
                  <a:rPr lang="en-US" sz="2000" dirty="0"/>
                </a:b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r>
                  <a:rPr lang="en-US" sz="2000" dirty="0"/>
                  <a:t/>
                </a:r>
                <a:br>
                  <a:rPr lang="en-US" sz="2000" dirty="0"/>
                </a:br>
                <a:r>
                  <a:rPr lang="en-US" sz="2000" dirty="0" smtClean="0"/>
                  <a:t>                                                                             A   =   (  55, 120 )   </a:t>
                </a:r>
                <a:br>
                  <a:rPr lang="en-US" sz="2000" dirty="0" smtClean="0"/>
                </a:br>
                <a:r>
                  <a:rPr lang="en-US" sz="2000" dirty="0"/>
                  <a:t/>
                </a:r>
                <a:br>
                  <a:rPr lang="en-US" sz="2000" dirty="0"/>
                </a:b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r>
                  <a:rPr lang="en-US" sz="2000" dirty="0" smtClean="0"/>
                  <a:t>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  +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= </a:t>
                </a:r>
                <a:r>
                  <a:rPr lang="en-US" sz="2000" dirty="0" smtClean="0"/>
                  <a:t> 230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  +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= </a:t>
                </a:r>
                <a:r>
                  <a:rPr lang="en-US" sz="2000" dirty="0"/>
                  <a:t> 230</a:t>
                </a:r>
                <a:br>
                  <a:rPr lang="en-US" sz="2000" dirty="0"/>
                </a:br>
                <a:r>
                  <a:rPr lang="en-US" sz="2000" dirty="0" smtClean="0"/>
                  <a:t> </a:t>
                </a:r>
                <a:br>
                  <a:rPr lang="en-US" sz="2000" dirty="0" smtClean="0"/>
                </a:br>
                <a:r>
                  <a:rPr lang="en-US" sz="2000" dirty="0" smtClean="0"/>
                  <a:t>B</a:t>
                </a:r>
                <a:br>
                  <a:rPr lang="en-US" sz="2000" dirty="0" smtClean="0"/>
                </a:br>
                <a:r>
                  <a:rPr lang="en-US" sz="2000" dirty="0" smtClean="0"/>
                  <a:t>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   =     250                                              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 </a:t>
                </a:r>
                <a:r>
                  <a:rPr lang="en-US" sz="2000" dirty="0" smtClean="0"/>
                  <a:t>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   =  </a:t>
                </a:r>
                <a:r>
                  <a:rPr lang="en-US" sz="2000" dirty="0" smtClean="0"/>
                  <a:t>-   500</a:t>
                </a:r>
                <a:r>
                  <a:rPr lang="en-US" sz="2000" dirty="0"/>
                  <a:t/>
                </a:r>
                <a:br>
                  <a:rPr lang="en-US" sz="2000" dirty="0"/>
                </a:br>
                <a:r>
                  <a:rPr lang="en-US" sz="2000" dirty="0" smtClean="0"/>
                  <a:t>                                                           </a:t>
                </a:r>
                <a:br>
                  <a:rPr lang="en-US" sz="2000" dirty="0" smtClean="0"/>
                </a:br>
                <a:r>
                  <a:rPr lang="en-US" sz="2000" dirty="0"/>
                  <a:t/>
                </a:r>
                <a:br>
                  <a:rPr lang="en-US" sz="2000" dirty="0"/>
                </a:br>
                <a:r>
                  <a:rPr lang="en-US" sz="2000" dirty="0" smtClean="0"/>
                  <a:t>                                                                            B =  (70. 90 )</a:t>
                </a:r>
                <a:endParaRPr lang="en-US" sz="20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884785" y="624109"/>
                <a:ext cx="9619828" cy="5664723"/>
              </a:xfrm>
              <a:blipFill rotWithShape="0">
                <a:blip r:embed="rId2"/>
                <a:stretch>
                  <a:fillRect l="-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Brace 3"/>
          <p:cNvSpPr/>
          <p:nvPr/>
        </p:nvSpPr>
        <p:spPr>
          <a:xfrm>
            <a:off x="3275045" y="998375"/>
            <a:ext cx="136786" cy="12689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5663682" y="11756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7321436" y="880187"/>
            <a:ext cx="136786" cy="12689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9573287" y="117565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>
            <a:off x="3206652" y="3809999"/>
            <a:ext cx="136786" cy="12689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5592147" y="41365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>
            <a:off x="7389829" y="3986722"/>
            <a:ext cx="136786" cy="12689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9924661" y="420216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9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378</TotalTime>
  <Words>225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 Math</vt:lpstr>
      <vt:lpstr>Century Gothic</vt:lpstr>
      <vt:lpstr>Tahoma</vt:lpstr>
      <vt:lpstr>Wingdings 3</vt:lpstr>
      <vt:lpstr>Wisp</vt:lpstr>
      <vt:lpstr>به نام خداوند جان و خرد</vt:lpstr>
      <vt:lpstr>فصل برنامه ریزی خطی</vt:lpstr>
      <vt:lpstr>PowerPoint Presentation</vt:lpstr>
      <vt:lpstr>منطقه موجه نامحدود وتابع هدف رسم شده به گونه ای است که با افزایش مقدار  </vt:lpstr>
      <vt:lpstr>ب) منطقه موجه نامحدود ، جواب بهینه معین و محدود</vt:lpstr>
      <vt:lpstr> 〖2X〗_1   +    X_2    ≥   230                                              s_(1 )                 X_1          0            115                                                                                                                 X_2         230           0    X_1  +  〖2X〗_2       ≥  250                                                       s_(2 )                   X_1             0                       250                                                                                                                        X_2              125                    0       X_2         ≤    120                                                            s_(3 )                      X_2     =    120      </vt:lpstr>
      <vt:lpstr>PowerPoint Presentation</vt:lpstr>
      <vt:lpstr>منطقه موجه این مسئله در شکل به نمایش گذاشته شده طبق رویه ی ترسیمی مسئله ، خط تابع هدف به ازای مقدار دلخواه             رسم شده و در جهت افزایش مقدار      که با فلش روی شکل نشان داده شده است حرکت داده می شود .     نقطه بهینه علی رغم نامحدود بودن منطقه موجه نقطه  (55،120)              است    که به ازای این جواب ، مقدار بهینه تابع هدف                که مقداری معین است.      </vt:lpstr>
      <vt:lpstr>                   〖2X〗_1   +    X_2= 230                                                   〖2X〗_1   +    X_2= 230 A                                                                                                                                               X_2   = 120                                                             -  X_2   =  -  120                                                                                  A   =   (  55, 120 )                                       〖2X〗_1   +    X_2=  230                                                  〖2X〗_1   +    X_2=  230   B                                  X_1  +  〖2X〗_2   =     250                                              -  X_1  -  〖4X〗_2   =  -   500                                                                                                                                          B =  (70. 90 )</vt:lpstr>
      <vt:lpstr>زندگی تان شیرین و مستدام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خداوند جان و خرد</dc:title>
  <dc:creator>Khane Computer</dc:creator>
  <cp:lastModifiedBy>Khane Computer</cp:lastModifiedBy>
  <cp:revision>26</cp:revision>
  <dcterms:created xsi:type="dcterms:W3CDTF">2020-03-13T10:38:48Z</dcterms:created>
  <dcterms:modified xsi:type="dcterms:W3CDTF">2020-03-13T16:57:08Z</dcterms:modified>
</cp:coreProperties>
</file>