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3/27/2020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5885" y="1854558"/>
            <a:ext cx="8498425" cy="2704563"/>
          </a:xfrm>
        </p:spPr>
        <p:txBody>
          <a:bodyPr>
            <a:normAutofit fontScale="90000"/>
          </a:bodyPr>
          <a:lstStyle/>
          <a:p>
            <a:pPr algn="ctr" rtl="1">
              <a:lnSpc>
                <a:spcPct val="107000"/>
              </a:lnSpc>
              <a:spcAft>
                <a:spcPts val="800"/>
              </a:spcAft>
            </a:pPr>
            <a:r>
              <a:rPr lang="fa-IR" dirty="0" smtClean="0">
                <a:latin typeface="Calibri" panose="020F0502020204030204" pitchFamily="34" charset="0"/>
                <a:ea typeface="Calibri" panose="020F0502020204030204" pitchFamily="34" charset="0"/>
                <a:cs typeface="Arial" panose="020B0604020202020204" pitchFamily="34" charset="0"/>
              </a:rPr>
              <a:t/>
            </a:r>
            <a:br>
              <a:rPr lang="fa-IR" dirty="0" smtClean="0">
                <a:latin typeface="Calibri" panose="020F0502020204030204" pitchFamily="34" charset="0"/>
                <a:ea typeface="Calibri" panose="020F0502020204030204" pitchFamily="34" charset="0"/>
                <a:cs typeface="Arial" panose="020B0604020202020204" pitchFamily="34" charset="0"/>
              </a:rPr>
            </a:br>
            <a:r>
              <a:rPr lang="fa-IR" dirty="0">
                <a:latin typeface="Calibri" panose="020F0502020204030204" pitchFamily="34" charset="0"/>
                <a:ea typeface="Calibri" panose="020F0502020204030204" pitchFamily="34" charset="0"/>
                <a:cs typeface="Arial" panose="020B0604020202020204" pitchFamily="34" charset="0"/>
              </a:rPr>
              <a:t/>
            </a:r>
            <a:br>
              <a:rPr lang="fa-IR" dirty="0">
                <a:latin typeface="Calibri" panose="020F0502020204030204" pitchFamily="34" charset="0"/>
                <a:ea typeface="Calibri" panose="020F0502020204030204" pitchFamily="34" charset="0"/>
                <a:cs typeface="Arial" panose="020B0604020202020204" pitchFamily="34" charset="0"/>
              </a:rPr>
            </a:br>
            <a:r>
              <a:rPr lang="fa-IR" dirty="0" smtClean="0">
                <a:latin typeface="Calibri" panose="020F0502020204030204" pitchFamily="34" charset="0"/>
                <a:ea typeface="Calibri" panose="020F0502020204030204" pitchFamily="34" charset="0"/>
                <a:cs typeface="Arial" panose="020B0604020202020204" pitchFamily="34" charset="0"/>
              </a:rPr>
              <a:t/>
            </a:r>
            <a:br>
              <a:rPr lang="fa-IR" dirty="0" smtClean="0">
                <a:latin typeface="Calibri" panose="020F0502020204030204" pitchFamily="34" charset="0"/>
                <a:ea typeface="Calibri" panose="020F0502020204030204" pitchFamily="34" charset="0"/>
                <a:cs typeface="Arial" panose="020B0604020202020204" pitchFamily="34" charset="0"/>
              </a:rPr>
            </a:br>
            <a:r>
              <a:rPr lang="fa-IR" dirty="0" smtClean="0">
                <a:latin typeface="Calibri" panose="020F0502020204030204" pitchFamily="34" charset="0"/>
                <a:ea typeface="Calibri" panose="020F0502020204030204" pitchFamily="34" charset="0"/>
                <a:cs typeface="Arial" panose="020B0604020202020204" pitchFamily="34" charset="0"/>
              </a:rPr>
              <a:t> </a:t>
            </a:r>
            <a:r>
              <a:rPr lang="fa-IR" dirty="0">
                <a:latin typeface="Calibri" panose="020F0502020204030204" pitchFamily="34" charset="0"/>
                <a:ea typeface="Calibri" panose="020F0502020204030204" pitchFamily="34" charset="0"/>
                <a:cs typeface="Arial" panose="020B0604020202020204" pitchFamily="34" charset="0"/>
              </a:rPr>
              <a:t>به نام </a:t>
            </a:r>
            <a:r>
              <a:rPr lang="fa-IR" dirty="0" smtClean="0">
                <a:latin typeface="Calibri" panose="020F0502020204030204" pitchFamily="34" charset="0"/>
                <a:ea typeface="Calibri" panose="020F0502020204030204" pitchFamily="34" charset="0"/>
                <a:cs typeface="Arial" panose="020B0604020202020204" pitchFamily="34" charset="0"/>
              </a:rPr>
              <a:t>خدا</a:t>
            </a:r>
            <a:r>
              <a:rPr lang="en-US" dirty="0">
                <a:latin typeface="Calibri" panose="020F0502020204030204" pitchFamily="34" charset="0"/>
                <a:ea typeface="Calibri" panose="020F0502020204030204" pitchFamily="34" charset="0"/>
                <a:cs typeface="Arial" panose="020B0604020202020204" pitchFamily="34" charset="0"/>
              </a:rPr>
              <a:t/>
            </a:r>
            <a:br>
              <a:rPr lang="en-US" dirty="0">
                <a:latin typeface="Calibri" panose="020F0502020204030204" pitchFamily="34" charset="0"/>
                <a:ea typeface="Calibri" panose="020F0502020204030204" pitchFamily="34" charset="0"/>
                <a:cs typeface="Arial" panose="020B0604020202020204" pitchFamily="34" charset="0"/>
              </a:rPr>
            </a:br>
            <a:r>
              <a:rPr lang="fa-IR" dirty="0">
                <a:latin typeface="Calibri" panose="020F0502020204030204" pitchFamily="34" charset="0"/>
                <a:ea typeface="Calibri" panose="020F0502020204030204" pitchFamily="34" charset="0"/>
                <a:cs typeface="Arial" panose="020B0604020202020204" pitchFamily="34" charset="0"/>
              </a:rPr>
              <a:t>نام درس: </a:t>
            </a:r>
            <a:r>
              <a:rPr lang="fa-IR" dirty="0" smtClean="0">
                <a:latin typeface="Calibri" panose="020F0502020204030204" pitchFamily="34" charset="0"/>
                <a:ea typeface="Calibri" panose="020F0502020204030204" pitchFamily="34" charset="0"/>
                <a:cs typeface="Arial" panose="020B0604020202020204" pitchFamily="34" charset="0"/>
              </a:rPr>
              <a:t>برنامه سازی پیشرفته</a:t>
            </a:r>
            <a:r>
              <a:rPr lang="en-US" dirty="0">
                <a:latin typeface="Calibri" panose="020F0502020204030204" pitchFamily="34" charset="0"/>
                <a:ea typeface="Calibri" panose="020F0502020204030204" pitchFamily="34" charset="0"/>
                <a:cs typeface="Arial" panose="020B0604020202020204" pitchFamily="34" charset="0"/>
              </a:rPr>
              <a:t/>
            </a:r>
            <a:br>
              <a:rPr lang="en-US" dirty="0">
                <a:latin typeface="Calibri" panose="020F0502020204030204" pitchFamily="34" charset="0"/>
                <a:ea typeface="Calibri" panose="020F0502020204030204" pitchFamily="34" charset="0"/>
                <a:cs typeface="Arial" panose="020B0604020202020204" pitchFamily="34" charset="0"/>
              </a:rPr>
            </a:br>
            <a:r>
              <a:rPr lang="fa-IR" dirty="0">
                <a:latin typeface="Calibri" panose="020F0502020204030204" pitchFamily="34" charset="0"/>
                <a:ea typeface="Calibri" panose="020F0502020204030204" pitchFamily="34" charset="0"/>
                <a:cs typeface="Arial" panose="020B0604020202020204" pitchFamily="34" charset="0"/>
              </a:rPr>
              <a:t>نام مدرس :اکرم </a:t>
            </a:r>
            <a:r>
              <a:rPr lang="fa-IR" dirty="0" smtClean="0">
                <a:latin typeface="Calibri" panose="020F0502020204030204" pitchFamily="34" charset="0"/>
                <a:ea typeface="Calibri" panose="020F0502020204030204" pitchFamily="34" charset="0"/>
                <a:cs typeface="Arial" panose="020B0604020202020204" pitchFamily="34" charset="0"/>
              </a:rPr>
              <a:t>برخورداری</a:t>
            </a:r>
            <a:br>
              <a:rPr lang="fa-IR" dirty="0" smtClean="0">
                <a:latin typeface="Calibri" panose="020F0502020204030204" pitchFamily="34" charset="0"/>
                <a:ea typeface="Calibri" panose="020F0502020204030204" pitchFamily="34" charset="0"/>
                <a:cs typeface="Arial" panose="020B0604020202020204" pitchFamily="34" charset="0"/>
              </a:rPr>
            </a:b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16566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993783"/>
          </a:xfrm>
        </p:spPr>
        <p:txBody>
          <a:bodyPr/>
          <a:lstStyle/>
          <a:p>
            <a:pPr algn="just" rtl="1"/>
            <a:r>
              <a:rPr lang="fa-IR" dirty="0"/>
              <a:t>برنامه نویسی شی گرا</a:t>
            </a:r>
            <a:r>
              <a:rPr lang="fa-IR" dirty="0" smtClean="0"/>
              <a:t>:</a:t>
            </a:r>
            <a:endParaRPr lang="en-US" dirty="0" smtClean="0"/>
          </a:p>
          <a:p>
            <a:pPr marL="0" indent="0" algn="just" rtl="1">
              <a:buNone/>
            </a:pPr>
            <a:endParaRPr lang="en-US" dirty="0"/>
          </a:p>
          <a:p>
            <a:pPr marL="0" indent="0" algn="just" rtl="1">
              <a:buNone/>
            </a:pPr>
            <a:r>
              <a:rPr lang="fa-IR" dirty="0"/>
              <a:t>برنامه نویسی شی گرا داده ها (خصوصیات) و توابع (رفتار) را در بسته هایی به نام کلاس محصور می کند .داده ها و توابع یک کلاس در نهایت در ارتباط نزدیک با هم قرار می گیرند. بدون کلاس برنامه نویس نمی تواند شی ایجاد کند و از یک کلاس برای ساختن چند شی از همان کلاس می توان چند بار استفاده کرد .کلاس ها دارای خاصیت پنهان سازی اطلاعات هستند به بیان دیگر اگر چه اشیاء کلاس ممکن است بدانند چگونه با یکدیگر از طریق واسطه های خوش تعریف ارتباط برقرار کنند اما معمولا کلاس ها نباید از چگونگی پیاده سازی کلاس های دیگر اطلاع داشته باشند جزییات پیاده سازی در داخل خود کلاس پنهان است .</a:t>
            </a:r>
            <a:endParaRPr lang="en-US" dirty="0"/>
          </a:p>
          <a:p>
            <a:endParaRPr lang="en-US" dirty="0"/>
          </a:p>
        </p:txBody>
      </p:sp>
    </p:spTree>
    <p:extLst>
      <p:ext uri="{BB962C8B-B14F-4D97-AF65-F5344CB8AC3E}">
        <p14:creationId xmlns:p14="http://schemas.microsoft.com/office/powerpoint/2010/main" val="1817131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8859033" cy="5135451"/>
          </a:xfrm>
        </p:spPr>
        <p:txBody>
          <a:bodyPr>
            <a:normAutofit/>
          </a:bodyPr>
          <a:lstStyle/>
          <a:p>
            <a:pPr marL="0" indent="0" algn="just" rtl="1">
              <a:buNone/>
            </a:pPr>
            <a:r>
              <a:rPr lang="fa-IR" dirty="0"/>
              <a:t>تفاوت زبان برنامه نویسی </a:t>
            </a:r>
            <a:r>
              <a:rPr lang="en-US" dirty="0"/>
              <a:t>c </a:t>
            </a:r>
            <a:r>
              <a:rPr lang="fa-IR" dirty="0"/>
              <a:t>با </a:t>
            </a:r>
            <a:r>
              <a:rPr lang="en-US" dirty="0"/>
              <a:t> c#</a:t>
            </a:r>
          </a:p>
          <a:p>
            <a:pPr marL="0" indent="0" algn="just" rtl="1">
              <a:buNone/>
            </a:pPr>
            <a:r>
              <a:rPr lang="fa-IR" dirty="0"/>
              <a:t>در زبان برنامه نویسی </a:t>
            </a:r>
            <a:r>
              <a:rPr lang="en-US" dirty="0"/>
              <a:t>c</a:t>
            </a:r>
            <a:r>
              <a:rPr lang="fa-IR" dirty="0"/>
              <a:t> که یک زبان برنامه نویس رویه ای است برنامه نویس تمایل زیادی به عمل گرایی دارد حال آنکه در برنامه نویسی </a:t>
            </a:r>
            <a:r>
              <a:rPr lang="en-US" dirty="0"/>
              <a:t> c#</a:t>
            </a:r>
            <a:r>
              <a:rPr lang="fa-IR" dirty="0"/>
              <a:t>تمایل به شی گرایی است و در </a:t>
            </a:r>
            <a:r>
              <a:rPr lang="en-US" dirty="0"/>
              <a:t>c </a:t>
            </a:r>
            <a:r>
              <a:rPr lang="fa-IR" dirty="0"/>
              <a:t> واحد برنامه نویس تابع است در </a:t>
            </a:r>
            <a:r>
              <a:rPr lang="en-US" dirty="0"/>
              <a:t>c#</a:t>
            </a:r>
            <a:r>
              <a:rPr lang="fa-IR" dirty="0"/>
              <a:t> واحد برنامه نویسی کلاس است که از طریق آن نهایتا اشیاء نمونه سازی می شوند برنامه نویس ها ی </a:t>
            </a:r>
            <a:r>
              <a:rPr lang="en-US" dirty="0"/>
              <a:t> c </a:t>
            </a:r>
            <a:r>
              <a:rPr lang="fa-IR" dirty="0"/>
              <a:t> توجه خود را روی نوشتن توابع متمرکز می کنند .گروه هایی از عملیات که یک کار خاص را انجام می دهند تابع را تشکیل می دهند و با گروه بندی توابع ، برنامه تشکیل می شود ودر </a:t>
            </a:r>
            <a:r>
              <a:rPr lang="en-US" dirty="0"/>
              <a:t> c</a:t>
            </a:r>
            <a:r>
              <a:rPr lang="fa-IR" dirty="0"/>
              <a:t> داده ها حائز اهمیت فراوان هستند اما نگرش اصلی این است که داده ها در درجه اول در پشتیبانی از عملیاتی وجود دارند که توابع انجام می دهند.</a:t>
            </a:r>
            <a:endParaRPr lang="en-US" dirty="0"/>
          </a:p>
          <a:p>
            <a:pPr marL="0" indent="0" algn="just" rtl="1">
              <a:buNone/>
            </a:pPr>
            <a:r>
              <a:rPr lang="fa-IR" dirty="0"/>
              <a:t>برنامه نویسی </a:t>
            </a:r>
            <a:r>
              <a:rPr lang="en-US" dirty="0"/>
              <a:t>c#</a:t>
            </a:r>
            <a:r>
              <a:rPr lang="fa-IR" dirty="0"/>
              <a:t> توجه خود را روی ایجاد انواع داده ای تعریف شده توسط کاربر به نام کلاس ها متمرکز می کنند کلاس ها نیز انواع داده ای تعریف شده توسط برنامه نویسی نامیده می شوند.هر کلاس حاوی داده ها و نیز مجموعه ای از توابع است که داده ها را پردازش می کنند اجزای داده ای یک کلاس عضوهای داده ای نامیده می شوند . اجزای تابعی یک کلاس توابع عضو نامیده می شوند نمونه ای از نوع داده ی تعریف شده توسط کاربر شی نامیده می شود.</a:t>
            </a:r>
            <a:endParaRPr lang="en-US" dirty="0"/>
          </a:p>
          <a:p>
            <a:pPr marL="0" indent="0" algn="just">
              <a:buNone/>
            </a:pPr>
            <a:endParaRPr lang="en-US" dirty="0"/>
          </a:p>
        </p:txBody>
      </p:sp>
    </p:spTree>
    <p:extLst>
      <p:ext uri="{BB962C8B-B14F-4D97-AF65-F5344CB8AC3E}">
        <p14:creationId xmlns:p14="http://schemas.microsoft.com/office/powerpoint/2010/main" val="358539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955146"/>
          </a:xfrm>
        </p:spPr>
        <p:txBody>
          <a:bodyPr>
            <a:normAutofit/>
          </a:bodyPr>
          <a:lstStyle/>
          <a:p>
            <a:pPr algn="r" rtl="1"/>
            <a:r>
              <a:rPr lang="fa-IR" dirty="0"/>
              <a:t>طریقه ایجاد کلاس در </a:t>
            </a:r>
            <a:r>
              <a:rPr lang="en-US" dirty="0"/>
              <a:t> c#</a:t>
            </a:r>
            <a:r>
              <a:rPr lang="fa-IR" dirty="0"/>
              <a:t>:</a:t>
            </a:r>
            <a:endParaRPr lang="en-US" dirty="0"/>
          </a:p>
          <a:p>
            <a:pPr marL="0" indent="0" rtl="1">
              <a:buNone/>
            </a:pPr>
            <a:r>
              <a:rPr lang="en-US" dirty="0"/>
              <a:t>	</a:t>
            </a:r>
            <a:r>
              <a:rPr lang="fa-IR" dirty="0"/>
              <a:t>نام کلاس</a:t>
            </a:r>
            <a:r>
              <a:rPr lang="en-US" dirty="0"/>
              <a:t>	  Class </a:t>
            </a:r>
            <a:r>
              <a:rPr lang="fa-IR" dirty="0"/>
              <a:t>نوع سطح دستیابی </a:t>
            </a:r>
            <a:endParaRPr lang="en-US" dirty="0"/>
          </a:p>
          <a:p>
            <a:pPr marL="0" indent="0" rtl="1">
              <a:buNone/>
            </a:pPr>
            <a:r>
              <a:rPr lang="fa-IR" dirty="0"/>
              <a:t>	{اعضای کلاس }</a:t>
            </a:r>
            <a:endParaRPr lang="en-US" dirty="0"/>
          </a:p>
          <a:p>
            <a:pPr marL="0" indent="0" rtl="1">
              <a:buNone/>
            </a:pPr>
            <a:r>
              <a:rPr lang="fa-IR" dirty="0"/>
              <a:t>انواع سطح دستیابی</a:t>
            </a:r>
            <a:endParaRPr lang="en-US" dirty="0"/>
          </a:p>
          <a:p>
            <a:pPr marL="0" lvl="0" indent="0" algn="just" rtl="1">
              <a:buNone/>
            </a:pPr>
            <a:r>
              <a:rPr lang="fa-IR" dirty="0" smtClean="0"/>
              <a:t>1-سطح </a:t>
            </a:r>
            <a:r>
              <a:rPr lang="fa-IR" dirty="0"/>
              <a:t>دستایبی </a:t>
            </a:r>
            <a:r>
              <a:rPr lang="en-US" dirty="0"/>
              <a:t> public</a:t>
            </a:r>
            <a:r>
              <a:rPr lang="fa-IR" dirty="0"/>
              <a:t> : تعیین می کند که این کلاس خارج از فضای نامی (مجموعه ای از کلاس ها می باشد که با هم در ارتباط می باشند) که در آن تعریف می شود قابل استفاده است به عبارت دیگر سطح دستیابی </a:t>
            </a:r>
            <a:r>
              <a:rPr lang="en-US" dirty="0"/>
              <a:t> public</a:t>
            </a:r>
            <a:r>
              <a:rPr lang="fa-IR" dirty="0"/>
              <a:t> یا عمومی به معنای عدم وجود محدودیتی در دستیابی است . </a:t>
            </a:r>
            <a:endParaRPr lang="en-US" dirty="0"/>
          </a:p>
          <a:p>
            <a:pPr marL="0" lvl="0" indent="0" algn="just" rtl="1">
              <a:buNone/>
            </a:pPr>
            <a:r>
              <a:rPr lang="fa-IR" dirty="0"/>
              <a:t>2- سطح دستیابی </a:t>
            </a:r>
            <a:r>
              <a:rPr lang="en-US" dirty="0"/>
              <a:t> internal</a:t>
            </a:r>
            <a:r>
              <a:rPr lang="fa-IR" dirty="0"/>
              <a:t> : مشخص می کند کلاس فقط در همان فضای نامی که تعریف شده قابل استفاده است به عبارت دیگر این نوع سطح دستیابی به معنای داخل فضای نام است .</a:t>
            </a:r>
            <a:endParaRPr lang="en-US" dirty="0"/>
          </a:p>
          <a:p>
            <a:endParaRPr lang="en-US" dirty="0"/>
          </a:p>
        </p:txBody>
      </p:sp>
    </p:spTree>
    <p:extLst>
      <p:ext uri="{BB962C8B-B14F-4D97-AF65-F5344CB8AC3E}">
        <p14:creationId xmlns:p14="http://schemas.microsoft.com/office/powerpoint/2010/main" val="3082298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130899"/>
          </a:xfrm>
        </p:spPr>
        <p:txBody>
          <a:bodyPr>
            <a:normAutofit fontScale="92500" lnSpcReduction="10000"/>
          </a:bodyPr>
          <a:lstStyle/>
          <a:p>
            <a:pPr algn="just" rtl="1"/>
            <a:endParaRPr lang="fa-IR" dirty="0" smtClean="0"/>
          </a:p>
          <a:p>
            <a:pPr algn="just" rtl="1"/>
            <a:r>
              <a:rPr lang="fa-IR" dirty="0" smtClean="0"/>
              <a:t>نمونه </a:t>
            </a:r>
            <a:r>
              <a:rPr lang="fa-IR" dirty="0"/>
              <a:t>سازی از کلاس :</a:t>
            </a:r>
            <a:endParaRPr lang="en-US" dirty="0"/>
          </a:p>
          <a:p>
            <a:pPr marL="0" indent="0" algn="just" rtl="1">
              <a:buNone/>
            </a:pPr>
            <a:r>
              <a:rPr lang="fa-IR" dirty="0"/>
              <a:t>پس از اینکه کلاس تعریف شد برای استفاده از آن باید نمونه ای از آن ایجاد شود ایجاد نمونه ای از کلاس را نمونه سازی و نمونه های کلاس را شی می نامند . شکل کلی نمونه سازی از کلاس بصورت زیر است:</a:t>
            </a:r>
            <a:endParaRPr lang="en-US" dirty="0"/>
          </a:p>
          <a:p>
            <a:pPr marL="0" indent="0" rtl="1">
              <a:buNone/>
            </a:pPr>
            <a:endParaRPr lang="fa-IR" dirty="0" smtClean="0"/>
          </a:p>
          <a:p>
            <a:pPr marL="0" indent="0" rtl="1">
              <a:buNone/>
            </a:pPr>
            <a:r>
              <a:rPr lang="fa-IR" dirty="0" smtClean="0"/>
              <a:t>()</a:t>
            </a:r>
            <a:r>
              <a:rPr lang="fa-IR" dirty="0"/>
              <a:t>نام کلاس  </a:t>
            </a:r>
            <a:r>
              <a:rPr lang="en-US" dirty="0"/>
              <a:t>new</a:t>
            </a:r>
            <a:r>
              <a:rPr lang="fa-IR" dirty="0"/>
              <a:t>  = نام شی    نام کلاس </a:t>
            </a:r>
            <a:endParaRPr lang="en-US" dirty="0"/>
          </a:p>
          <a:p>
            <a:pPr algn="just" rtl="1"/>
            <a:r>
              <a:rPr lang="fa-IR" dirty="0"/>
              <a:t>نحوه دسترسی به اعضای شی</a:t>
            </a:r>
            <a:r>
              <a:rPr lang="fa-IR" dirty="0" smtClean="0"/>
              <a:t>:</a:t>
            </a:r>
            <a:endParaRPr lang="en-US" dirty="0"/>
          </a:p>
          <a:p>
            <a:pPr marL="0" indent="0" algn="just" rtl="1">
              <a:buNone/>
            </a:pPr>
            <a:r>
              <a:rPr lang="fa-IR" dirty="0"/>
              <a:t>پس از اینکه نمونه ای از کلاس یا شی ای از کلاس را ایجاد کردید باید بتوانید به  اعضای شی دستیابی داشته باشید برای دستیابی بصورت زیر عمل می کنیم .</a:t>
            </a:r>
            <a:endParaRPr lang="en-US" dirty="0"/>
          </a:p>
          <a:p>
            <a:pPr marL="0" indent="0" rtl="1">
              <a:buNone/>
            </a:pPr>
            <a:r>
              <a:rPr lang="fa-IR" dirty="0"/>
              <a:t>عضو کلاس. نام شی</a:t>
            </a:r>
            <a:endParaRPr lang="en-US" dirty="0"/>
          </a:p>
          <a:p>
            <a:endParaRPr lang="en-US" dirty="0"/>
          </a:p>
        </p:txBody>
      </p:sp>
    </p:spTree>
    <p:extLst>
      <p:ext uri="{BB962C8B-B14F-4D97-AF65-F5344CB8AC3E}">
        <p14:creationId xmlns:p14="http://schemas.microsoft.com/office/powerpoint/2010/main" val="3949750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3821806"/>
          </a:xfrm>
        </p:spPr>
        <p:txBody>
          <a:bodyPr/>
          <a:lstStyle/>
          <a:p>
            <a:pPr algn="just" rtl="1"/>
            <a:r>
              <a:rPr lang="fa-IR" dirty="0"/>
              <a:t>سطح دستیابی اعضای کلاس می تواند یکی از موارد زیر باشد</a:t>
            </a:r>
            <a:r>
              <a:rPr lang="fa-IR" dirty="0" smtClean="0"/>
              <a:t>:</a:t>
            </a:r>
          </a:p>
          <a:p>
            <a:pPr marL="0" indent="0" algn="just" rtl="1">
              <a:buNone/>
            </a:pPr>
            <a:endParaRPr lang="en-US" dirty="0"/>
          </a:p>
          <a:p>
            <a:pPr marL="0" lvl="0" indent="0" algn="just" rtl="1">
              <a:buNone/>
            </a:pPr>
            <a:r>
              <a:rPr lang="fa-IR" dirty="0"/>
              <a:t> </a:t>
            </a:r>
            <a:r>
              <a:rPr lang="en-US" dirty="0"/>
              <a:t>Public </a:t>
            </a:r>
            <a:r>
              <a:rPr lang="fa-IR" dirty="0"/>
              <a:t> (عمومی): محدودیتی در دستیابی آن وجود ندارد و در خارج از کلاس قابل استفاده است معمولا متدها و خواص با این سطح دستیابی تعریف می شوند تا در خارج از کلاس قابل استفاده باشند</a:t>
            </a:r>
            <a:r>
              <a:rPr lang="fa-IR" dirty="0" smtClean="0"/>
              <a:t>.</a:t>
            </a:r>
          </a:p>
          <a:p>
            <a:pPr marL="0" lvl="0" indent="0" algn="just" rtl="1">
              <a:buNone/>
            </a:pPr>
            <a:endParaRPr lang="en-US" dirty="0"/>
          </a:p>
          <a:p>
            <a:pPr marL="0" lvl="0" indent="0" algn="just" rtl="1">
              <a:buNone/>
            </a:pPr>
            <a:r>
              <a:rPr lang="en-US" dirty="0"/>
              <a:t> Private</a:t>
            </a:r>
            <a:r>
              <a:rPr lang="fa-IR" dirty="0"/>
              <a:t>(خصوصی) : اعضایی با این سطح دستیابی ، فقط در داخل همان کلاس قابل استفاده و شناخته شده اند . معمولا فیلدها و ثوابت با این سطح دستیابی معرفی می شوند.</a:t>
            </a:r>
            <a:endParaRPr lang="en-US" dirty="0"/>
          </a:p>
          <a:p>
            <a:endParaRPr lang="en-US" dirty="0"/>
          </a:p>
        </p:txBody>
      </p:sp>
    </p:spTree>
    <p:extLst>
      <p:ext uri="{BB962C8B-B14F-4D97-AF65-F5344CB8AC3E}">
        <p14:creationId xmlns:p14="http://schemas.microsoft.com/office/powerpoint/2010/main" val="109642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083935"/>
          </a:xfrm>
        </p:spPr>
        <p:txBody>
          <a:bodyPr/>
          <a:lstStyle/>
          <a:p>
            <a:pPr marL="0" indent="0" algn="r" rtl="1">
              <a:buNone/>
            </a:pPr>
            <a:r>
              <a:rPr lang="fa-IR" dirty="0"/>
              <a:t> </a:t>
            </a:r>
            <a:endParaRPr lang="en-US" dirty="0"/>
          </a:p>
          <a:p>
            <a:pPr marL="0" indent="0" algn="r">
              <a:buNone/>
            </a:pPr>
            <a:r>
              <a:rPr lang="fa-IR" dirty="0"/>
              <a:t>مثال: کلاسی بنویسید که حاصل جمع دو عدد را محاسبه کند و سپس دو عدد صحیح دریافت و با استفاده از کلاس حاصلجمع آنها را محاسبه کنید؟</a:t>
            </a:r>
            <a:endParaRPr lang="en-US" dirty="0"/>
          </a:p>
          <a:p>
            <a:pPr marL="0" indent="0">
              <a:buNone/>
            </a:pPr>
            <a:r>
              <a:rPr lang="fa-IR" dirty="0"/>
              <a:t> </a:t>
            </a:r>
            <a:r>
              <a:rPr lang="en-US" b="1" dirty="0"/>
              <a:t>Class    sum</a:t>
            </a:r>
          </a:p>
          <a:p>
            <a:pPr marL="0" indent="0">
              <a:buNone/>
            </a:pPr>
            <a:r>
              <a:rPr lang="en-US" b="1" dirty="0"/>
              <a:t>{public </a:t>
            </a:r>
            <a:r>
              <a:rPr lang="en-US" b="1" dirty="0" err="1"/>
              <a:t>int</a:t>
            </a:r>
            <a:r>
              <a:rPr lang="en-US" b="1" dirty="0"/>
              <a:t> add(</a:t>
            </a:r>
            <a:r>
              <a:rPr lang="en-US" b="1" dirty="0" err="1"/>
              <a:t>int</a:t>
            </a:r>
            <a:r>
              <a:rPr lang="en-US" b="1" dirty="0"/>
              <a:t> x, </a:t>
            </a:r>
            <a:r>
              <a:rPr lang="en-US" b="1" dirty="0" err="1"/>
              <a:t>int</a:t>
            </a:r>
            <a:r>
              <a:rPr lang="en-US" b="1" dirty="0"/>
              <a:t> y)</a:t>
            </a:r>
          </a:p>
          <a:p>
            <a:pPr marL="0" indent="0">
              <a:buNone/>
            </a:pPr>
            <a:r>
              <a:rPr lang="en-US" b="1" dirty="0"/>
              <a:t> {return </a:t>
            </a:r>
            <a:r>
              <a:rPr lang="en-US" b="1" dirty="0" err="1"/>
              <a:t>x+y</a:t>
            </a:r>
            <a:r>
              <a:rPr lang="en-US" b="1" dirty="0"/>
              <a:t>;}</a:t>
            </a:r>
          </a:p>
          <a:p>
            <a:pPr marL="0" indent="0">
              <a:buNone/>
            </a:pPr>
            <a:r>
              <a:rPr lang="fa-IR" b="1" dirty="0"/>
              <a:t>در رویداد کلیک می نویسیم </a:t>
            </a:r>
            <a:endParaRPr lang="en-US" b="1" dirty="0"/>
          </a:p>
          <a:p>
            <a:pPr marL="0" indent="0">
              <a:buNone/>
            </a:pPr>
            <a:r>
              <a:rPr lang="fa-IR" b="1" dirty="0"/>
              <a:t>  </a:t>
            </a:r>
            <a:r>
              <a:rPr lang="en-US" b="1" dirty="0"/>
              <a:t>Sum a=new sum();</a:t>
            </a:r>
          </a:p>
          <a:p>
            <a:pPr marL="0" indent="0">
              <a:buNone/>
            </a:pPr>
            <a:r>
              <a:rPr lang="en-US" b="1" dirty="0" err="1"/>
              <a:t>a.x</a:t>
            </a:r>
            <a:r>
              <a:rPr lang="en-US" b="1" dirty="0"/>
              <a:t>=</a:t>
            </a:r>
            <a:r>
              <a:rPr lang="en-US" b="1" dirty="0" err="1"/>
              <a:t>int.parse</a:t>
            </a:r>
            <a:r>
              <a:rPr lang="en-US" b="1" dirty="0"/>
              <a:t>(textbox1.text)</a:t>
            </a:r>
          </a:p>
          <a:p>
            <a:pPr marL="0" indent="0">
              <a:buNone/>
            </a:pPr>
            <a:r>
              <a:rPr lang="en-US" b="1" dirty="0" err="1"/>
              <a:t>a.y</a:t>
            </a:r>
            <a:r>
              <a:rPr lang="en-US" b="1" dirty="0"/>
              <a:t>=</a:t>
            </a:r>
            <a:r>
              <a:rPr lang="en-US" b="1" dirty="0" err="1"/>
              <a:t>int.parse</a:t>
            </a:r>
            <a:r>
              <a:rPr lang="en-US" b="1" dirty="0"/>
              <a:t>(textbox2.text)</a:t>
            </a:r>
          </a:p>
          <a:p>
            <a:pPr marL="0" indent="0">
              <a:buNone/>
            </a:pPr>
            <a:r>
              <a:rPr lang="en-US" b="1" dirty="0"/>
              <a:t>label1.text=</a:t>
            </a:r>
            <a:r>
              <a:rPr lang="en-US" b="1" dirty="0" err="1"/>
              <a:t>a.add</a:t>
            </a:r>
            <a:r>
              <a:rPr lang="en-US" b="1" dirty="0"/>
              <a:t>(</a:t>
            </a:r>
            <a:r>
              <a:rPr lang="en-US" b="1" dirty="0" err="1"/>
              <a:t>a.x</a:t>
            </a:r>
            <a:r>
              <a:rPr lang="en-US" b="1" dirty="0"/>
              <a:t>, </a:t>
            </a:r>
            <a:r>
              <a:rPr lang="en-US" b="1" dirty="0" err="1"/>
              <a:t>a.y</a:t>
            </a:r>
            <a:r>
              <a:rPr lang="en-US" b="1" dirty="0"/>
              <a:t>).</a:t>
            </a:r>
            <a:r>
              <a:rPr lang="en-US" b="1" dirty="0" err="1"/>
              <a:t>tostring</a:t>
            </a:r>
            <a:r>
              <a:rPr lang="en-US" b="1" dirty="0"/>
              <a:t>();</a:t>
            </a:r>
          </a:p>
          <a:p>
            <a:endParaRPr lang="en-US" dirty="0"/>
          </a:p>
        </p:txBody>
      </p:sp>
    </p:spTree>
    <p:extLst>
      <p:ext uri="{BB962C8B-B14F-4D97-AF65-F5344CB8AC3E}">
        <p14:creationId xmlns:p14="http://schemas.microsoft.com/office/powerpoint/2010/main" val="374101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761963"/>
          </a:xfrm>
        </p:spPr>
        <p:txBody>
          <a:bodyPr>
            <a:normAutofit/>
          </a:bodyPr>
          <a:lstStyle/>
          <a:p>
            <a:pPr marL="0" indent="0">
              <a:buNone/>
            </a:pPr>
            <a:r>
              <a:rPr lang="fa-IR" dirty="0"/>
              <a:t>مثال: با استفاده از کلاس برنامه ای بنویسید که طول و عرض مستطیلی را دریافت و محیط و مساحت آن را محاسبه کند؟</a:t>
            </a:r>
            <a:endParaRPr lang="en-US" b="1" dirty="0"/>
          </a:p>
          <a:p>
            <a:pPr marL="0" indent="0">
              <a:buNone/>
            </a:pPr>
            <a:r>
              <a:rPr lang="fa-IR" b="1" dirty="0"/>
              <a:t> </a:t>
            </a:r>
            <a:r>
              <a:rPr lang="en-US" b="1" dirty="0"/>
              <a:t>Class  rectangle </a:t>
            </a:r>
          </a:p>
          <a:p>
            <a:pPr marL="0" indent="0">
              <a:buNone/>
            </a:pPr>
            <a:r>
              <a:rPr lang="en-US" b="1" dirty="0"/>
              <a:t>{public float x;</a:t>
            </a:r>
          </a:p>
          <a:p>
            <a:pPr marL="0" indent="0">
              <a:buNone/>
            </a:pPr>
            <a:r>
              <a:rPr lang="en-US" b="1" dirty="0"/>
              <a:t>Public float y;</a:t>
            </a:r>
          </a:p>
          <a:p>
            <a:pPr marL="0" indent="0">
              <a:buNone/>
            </a:pPr>
            <a:r>
              <a:rPr lang="en-US" b="1" dirty="0"/>
              <a:t>Public </a:t>
            </a:r>
            <a:r>
              <a:rPr lang="en-US" b="1" dirty="0" err="1"/>
              <a:t>int</a:t>
            </a:r>
            <a:r>
              <a:rPr lang="en-US" b="1" dirty="0"/>
              <a:t> area (float x , float y)</a:t>
            </a:r>
          </a:p>
          <a:p>
            <a:pPr marL="0" indent="0">
              <a:buNone/>
            </a:pPr>
            <a:r>
              <a:rPr lang="en-US" b="1" dirty="0"/>
              <a:t>{return x*y;}</a:t>
            </a:r>
          </a:p>
          <a:p>
            <a:pPr marL="0" indent="0">
              <a:buNone/>
            </a:pPr>
            <a:r>
              <a:rPr lang="en-US" b="1" dirty="0"/>
              <a:t>Public </a:t>
            </a:r>
            <a:r>
              <a:rPr lang="en-US" b="1" dirty="0" err="1"/>
              <a:t>int</a:t>
            </a:r>
            <a:r>
              <a:rPr lang="en-US" b="1" dirty="0"/>
              <a:t> prime(float x, float y)</a:t>
            </a:r>
          </a:p>
          <a:p>
            <a:pPr marL="0" indent="0">
              <a:buNone/>
            </a:pPr>
            <a:r>
              <a:rPr lang="en-US" b="1" dirty="0"/>
              <a:t>{return (</a:t>
            </a:r>
            <a:r>
              <a:rPr lang="en-US" b="1" dirty="0" err="1"/>
              <a:t>x+y</a:t>
            </a:r>
            <a:r>
              <a:rPr lang="en-US" b="1" dirty="0"/>
              <a:t>)*2;}</a:t>
            </a:r>
          </a:p>
          <a:p>
            <a:pPr marL="0" indent="0" rtl="1">
              <a:buNone/>
            </a:pPr>
            <a:r>
              <a:rPr lang="fa-IR" dirty="0"/>
              <a:t> </a:t>
            </a:r>
            <a:endParaRPr lang="en-US" dirty="0"/>
          </a:p>
        </p:txBody>
      </p:sp>
    </p:spTree>
    <p:extLst>
      <p:ext uri="{BB962C8B-B14F-4D97-AF65-F5344CB8AC3E}">
        <p14:creationId xmlns:p14="http://schemas.microsoft.com/office/powerpoint/2010/main" val="40348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dirty="0"/>
              <a:t>در رویداد کلیک </a:t>
            </a:r>
            <a:r>
              <a:rPr lang="en-US" dirty="0"/>
              <a:t>button </a:t>
            </a:r>
            <a:r>
              <a:rPr lang="fa-IR" dirty="0"/>
              <a:t> می نویسیم </a:t>
            </a:r>
            <a:endParaRPr lang="en-US" dirty="0"/>
          </a:p>
          <a:p>
            <a:pPr marL="0" indent="0" rtl="1">
              <a:buNone/>
            </a:pPr>
            <a:r>
              <a:rPr lang="en-US" b="1" dirty="0"/>
              <a:t>Rectangle b=new rectangle();</a:t>
            </a:r>
          </a:p>
          <a:p>
            <a:pPr marL="0" indent="0" rtl="1">
              <a:buNone/>
            </a:pPr>
            <a:r>
              <a:rPr lang="en-US" b="1" dirty="0" err="1"/>
              <a:t>a.x</a:t>
            </a:r>
            <a:r>
              <a:rPr lang="en-US" b="1" dirty="0"/>
              <a:t>=</a:t>
            </a:r>
            <a:r>
              <a:rPr lang="en-US" b="1" dirty="0" err="1"/>
              <a:t>float.parse</a:t>
            </a:r>
            <a:r>
              <a:rPr lang="en-US" b="1" dirty="0"/>
              <a:t>(textbox1.text)</a:t>
            </a:r>
          </a:p>
          <a:p>
            <a:pPr marL="0" indent="0" rtl="1">
              <a:buNone/>
            </a:pPr>
            <a:r>
              <a:rPr lang="en-US" b="1" dirty="0" err="1"/>
              <a:t>b.y</a:t>
            </a:r>
            <a:r>
              <a:rPr lang="en-US" b="1" dirty="0"/>
              <a:t>=</a:t>
            </a:r>
            <a:r>
              <a:rPr lang="en-US" b="1" dirty="0" err="1"/>
              <a:t>floatt.parse</a:t>
            </a:r>
            <a:r>
              <a:rPr lang="en-US" b="1" dirty="0"/>
              <a:t>(textbox2.text) </a:t>
            </a:r>
          </a:p>
          <a:p>
            <a:endParaRPr lang="en-US" dirty="0"/>
          </a:p>
        </p:txBody>
      </p:sp>
    </p:spTree>
    <p:extLst>
      <p:ext uri="{BB962C8B-B14F-4D97-AF65-F5344CB8AC3E}">
        <p14:creationId xmlns:p14="http://schemas.microsoft.com/office/powerpoint/2010/main" val="251464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942268"/>
          </a:xfrm>
        </p:spPr>
        <p:txBody>
          <a:bodyPr>
            <a:normAutofit/>
          </a:bodyPr>
          <a:lstStyle/>
          <a:p>
            <a:pPr algn="just" rtl="1"/>
            <a:r>
              <a:rPr lang="fa-IR" dirty="0"/>
              <a:t> متد: برای ساده تر شدن یک برنامه بزرگ می توان برنامه را به چندین برنامه کوچکتر تقسیم کرد که کار با آنها ساده تر می شود و به هریک از قسمت های کوچکتر که بخشی از عملکرد برنامه اصلی را انجام می دهد متد گفته می شود متدها درون کلاس ها تعریف می شوند و قطعه کدی هستند که وظیفه خاصی را بر عهده دارند در صورتی که قصد دارید یک عمل خاص چندین بار در برنامه اجرا شود بجای اینکه چندین بار قطعه کد را بنویسید کافی است یک بار آن را درون متد نوشته ودر صورت نیاز متد را فراخوانی کنید با این کار هم از حجم برنامه کاسته شده و هم خوانایی برناوه افزایش می یابد به اطلاعاتی که به متد ارسال می کنید پارامتر یا ورودی متد گفته می شود و مقدار بازگشتی متد خروجی متد خوانده می شود .</a:t>
            </a:r>
            <a:endParaRPr lang="en-US" dirty="0"/>
          </a:p>
          <a:p>
            <a:pPr marL="0" indent="0" algn="just" rtl="1">
              <a:buNone/>
            </a:pPr>
            <a:r>
              <a:rPr lang="fa-IR" dirty="0"/>
              <a:t>متدها خود به دو دسته بازگشتی و غیر بازگشتی تقسیم می شوند که هر کدام از این روش ها خود به دو دسته با آرگومان و بدون آرگومان دسته  بندی می شوند.</a:t>
            </a:r>
            <a:endParaRPr lang="en-US" dirty="0"/>
          </a:p>
        </p:txBody>
      </p:sp>
    </p:spTree>
    <p:extLst>
      <p:ext uri="{BB962C8B-B14F-4D97-AF65-F5344CB8AC3E}">
        <p14:creationId xmlns:p14="http://schemas.microsoft.com/office/powerpoint/2010/main" val="1916950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323522"/>
          </a:xfrm>
        </p:spPr>
        <p:txBody>
          <a:bodyPr/>
          <a:lstStyle/>
          <a:p>
            <a:pPr marL="0" indent="0" algn="r" rtl="1">
              <a:buNone/>
            </a:pPr>
            <a:r>
              <a:rPr lang="fa-IR" dirty="0"/>
              <a:t>1</a:t>
            </a:r>
            <a:r>
              <a:rPr lang="fa-IR" dirty="0" smtClean="0"/>
              <a:t>-متد </a:t>
            </a:r>
            <a:r>
              <a:rPr lang="fa-IR" dirty="0"/>
              <a:t>غیر بازگشتی بدون آرگومان: متدی است که خروجی و ورودی ندارد .</a:t>
            </a:r>
            <a:endParaRPr lang="en-US" dirty="0"/>
          </a:p>
          <a:p>
            <a:pPr marL="0" indent="0" rtl="1">
              <a:buNone/>
            </a:pPr>
            <a:r>
              <a:rPr lang="fa-IR" dirty="0"/>
              <a:t>                                                                                                                           ()</a:t>
            </a:r>
            <a:r>
              <a:rPr lang="en-US" dirty="0"/>
              <a:t>	</a:t>
            </a:r>
            <a:r>
              <a:rPr lang="fa-IR" dirty="0"/>
              <a:t>نام متد</a:t>
            </a:r>
            <a:r>
              <a:rPr lang="en-US" dirty="0"/>
              <a:t>	Public void  </a:t>
            </a:r>
          </a:p>
          <a:p>
            <a:pPr marL="0" indent="0" rtl="1">
              <a:buNone/>
            </a:pPr>
            <a:r>
              <a:rPr lang="fa-IR" dirty="0" smtClean="0"/>
              <a:t>{دستورات</a:t>
            </a:r>
            <a:r>
              <a:rPr lang="fa-IR" dirty="0"/>
              <a:t>}</a:t>
            </a:r>
            <a:endParaRPr lang="en-US" dirty="0"/>
          </a:p>
          <a:p>
            <a:pPr marL="0" indent="0" rtl="1">
              <a:buNone/>
            </a:pPr>
            <a:endParaRPr lang="fa-IR" dirty="0" smtClean="0"/>
          </a:p>
          <a:p>
            <a:pPr marL="0" indent="0" rtl="1">
              <a:buNone/>
            </a:pPr>
            <a:r>
              <a:rPr lang="fa-IR" dirty="0" smtClean="0"/>
              <a:t>مثال:برنامه </a:t>
            </a:r>
            <a:r>
              <a:rPr lang="fa-IR" dirty="0"/>
              <a:t>ای بنویسید که پیغام </a:t>
            </a:r>
            <a:r>
              <a:rPr lang="en-US" dirty="0"/>
              <a:t> WELCOM TO C# </a:t>
            </a:r>
            <a:r>
              <a:rPr lang="fa-IR" dirty="0"/>
              <a:t> را در خروجی نشان دهد؟</a:t>
            </a:r>
            <a:endParaRPr lang="en-US" dirty="0"/>
          </a:p>
          <a:p>
            <a:pPr marL="0" indent="0" rtl="1">
              <a:buNone/>
            </a:pPr>
            <a:r>
              <a:rPr lang="en-US" dirty="0"/>
              <a:t> Public void  m()</a:t>
            </a:r>
          </a:p>
          <a:p>
            <a:pPr marL="0" indent="0">
              <a:buNone/>
            </a:pPr>
            <a:r>
              <a:rPr lang="en-US" dirty="0"/>
              <a:t>{label1.text=”welcome to c#”;}</a:t>
            </a:r>
          </a:p>
        </p:txBody>
      </p:sp>
    </p:spTree>
    <p:extLst>
      <p:ext uri="{BB962C8B-B14F-4D97-AF65-F5344CB8AC3E}">
        <p14:creationId xmlns:p14="http://schemas.microsoft.com/office/powerpoint/2010/main" val="2648711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3911958"/>
          </a:xfrm>
        </p:spPr>
        <p:txBody>
          <a:bodyPr>
            <a:normAutofit fontScale="85000" lnSpcReduction="20000"/>
          </a:bodyPr>
          <a:lstStyle/>
          <a:p>
            <a:pPr marL="0" indent="0" algn="just" rtl="1">
              <a:buNone/>
            </a:pPr>
            <a:r>
              <a:rPr lang="fa-IR" dirty="0" smtClean="0"/>
              <a:t>2-متد </a:t>
            </a:r>
            <a:r>
              <a:rPr lang="fa-IR" dirty="0"/>
              <a:t>غیر بازگشتی با آرگومان: متدهایی که خروجی ندارند ولی دارای ورودی هستند.</a:t>
            </a:r>
            <a:endParaRPr lang="en-US" dirty="0"/>
          </a:p>
          <a:p>
            <a:pPr marL="0" indent="0" rtl="1">
              <a:buNone/>
            </a:pPr>
            <a:r>
              <a:rPr lang="fa-IR" dirty="0"/>
              <a:t> (      آرگومانها با انواعشان    )    نام </a:t>
            </a:r>
            <a:r>
              <a:rPr lang="fa-IR" dirty="0" smtClean="0"/>
              <a:t>متد</a:t>
            </a:r>
            <a:r>
              <a:rPr lang="en-US" dirty="0"/>
              <a:t>	Public void  </a:t>
            </a:r>
          </a:p>
          <a:p>
            <a:pPr marL="0" indent="0" rtl="1">
              <a:buNone/>
            </a:pPr>
            <a:r>
              <a:rPr lang="fa-IR" dirty="0"/>
              <a:t>{دستورات}</a:t>
            </a:r>
            <a:endParaRPr lang="en-US" dirty="0"/>
          </a:p>
          <a:p>
            <a:pPr marL="0" indent="0" algn="just" rtl="1">
              <a:buNone/>
            </a:pPr>
            <a:r>
              <a:rPr lang="fa-IR" dirty="0"/>
              <a:t>مثال :برنامه ای بنویسید که نام و فامیل دانشجوییی را از ورودی دریافت و پیغام </a:t>
            </a:r>
            <a:r>
              <a:rPr lang="en-US" dirty="0"/>
              <a:t>hello</a:t>
            </a:r>
            <a:r>
              <a:rPr lang="fa-IR" dirty="0"/>
              <a:t> را با نام و فامیل دانشجو نشان دهد</a:t>
            </a:r>
            <a:r>
              <a:rPr lang="fa-IR" dirty="0" smtClean="0"/>
              <a:t>؟</a:t>
            </a:r>
          </a:p>
          <a:p>
            <a:pPr marL="0" indent="0" algn="just" rtl="1">
              <a:buNone/>
            </a:pPr>
            <a:endParaRPr lang="en-US" dirty="0"/>
          </a:p>
          <a:p>
            <a:pPr marL="0" indent="0" rtl="1">
              <a:buNone/>
            </a:pPr>
            <a:r>
              <a:rPr lang="en-US" dirty="0"/>
              <a:t> </a:t>
            </a:r>
            <a:r>
              <a:rPr lang="en-US" b="1" dirty="0"/>
              <a:t>Public void merge(string name, string family)</a:t>
            </a:r>
          </a:p>
          <a:p>
            <a:pPr marL="0" indent="0" rtl="1">
              <a:buNone/>
            </a:pPr>
            <a:r>
              <a:rPr lang="en-US" b="1" dirty="0"/>
              <a:t>{label1.text=”hello”+</a:t>
            </a:r>
            <a:r>
              <a:rPr lang="en-US" b="1" dirty="0" err="1"/>
              <a:t>name+family</a:t>
            </a:r>
            <a:r>
              <a:rPr lang="en-US" b="1" dirty="0"/>
              <a:t>;}</a:t>
            </a:r>
          </a:p>
          <a:p>
            <a:pPr marL="0" indent="0" algn="just" rtl="1">
              <a:buNone/>
            </a:pPr>
            <a:endParaRPr lang="fa-IR" dirty="0" smtClean="0"/>
          </a:p>
          <a:p>
            <a:pPr marL="0" indent="0" algn="just" rtl="1">
              <a:buNone/>
            </a:pPr>
            <a:r>
              <a:rPr lang="fa-IR" dirty="0" smtClean="0"/>
              <a:t>ودر </a:t>
            </a:r>
            <a:r>
              <a:rPr lang="fa-IR" dirty="0"/>
              <a:t>رویداد کلیک </a:t>
            </a:r>
            <a:r>
              <a:rPr lang="en-US" dirty="0"/>
              <a:t> button </a:t>
            </a:r>
            <a:r>
              <a:rPr lang="fa-IR" dirty="0"/>
              <a:t>نام و فامیلی را از </a:t>
            </a:r>
            <a:r>
              <a:rPr lang="en-US" dirty="0"/>
              <a:t>  textbox</a:t>
            </a:r>
            <a:r>
              <a:rPr lang="fa-IR" dirty="0"/>
              <a:t> دریافت کنید وسپس تابع را فراخوانی می کنیم.</a:t>
            </a:r>
            <a:endParaRPr lang="en-US" b="1" dirty="0"/>
          </a:p>
          <a:p>
            <a:pPr marL="0" indent="0" algn="just">
              <a:buNone/>
            </a:pPr>
            <a:r>
              <a:rPr lang="en-US" b="1" dirty="0"/>
              <a:t> </a:t>
            </a:r>
            <a:r>
              <a:rPr lang="en-US" b="1" dirty="0" smtClean="0"/>
              <a:t>label1.text=Merge </a:t>
            </a:r>
            <a:r>
              <a:rPr lang="en-US" b="1" dirty="0"/>
              <a:t>( text box1.text, textbox2.text)</a:t>
            </a:r>
          </a:p>
        </p:txBody>
      </p:sp>
    </p:spTree>
    <p:extLst>
      <p:ext uri="{BB962C8B-B14F-4D97-AF65-F5344CB8AC3E}">
        <p14:creationId xmlns:p14="http://schemas.microsoft.com/office/powerpoint/2010/main" val="564413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530144"/>
          </a:xfrm>
        </p:spPr>
        <p:txBody>
          <a:bodyPr>
            <a:normAutofit fontScale="85000" lnSpcReduction="10000"/>
          </a:bodyPr>
          <a:lstStyle/>
          <a:p>
            <a:pPr marL="0" indent="0" algn="just" rtl="1">
              <a:buNone/>
            </a:pPr>
            <a:r>
              <a:rPr lang="fa-IR" dirty="0" smtClean="0"/>
              <a:t>3-متد </a:t>
            </a:r>
            <a:r>
              <a:rPr lang="fa-IR" dirty="0"/>
              <a:t>بازگشتی بدون آرگومان: متدهایی که دارای خروجی هستند ولی ورودی ندارند.</a:t>
            </a:r>
            <a:endParaRPr lang="en-US" dirty="0"/>
          </a:p>
          <a:p>
            <a:pPr marL="0" indent="0" rtl="1">
              <a:buNone/>
            </a:pPr>
            <a:r>
              <a:rPr lang="en-US" dirty="0"/>
              <a:t>	</a:t>
            </a:r>
            <a:r>
              <a:rPr lang="en-US" dirty="0" smtClean="0"/>
              <a:t> </a:t>
            </a:r>
            <a:r>
              <a:rPr lang="fa-IR" dirty="0"/>
              <a:t>()نام متد نوع بازگشتی</a:t>
            </a:r>
            <a:r>
              <a:rPr lang="en-US" dirty="0" smtClean="0"/>
              <a:t> </a:t>
            </a:r>
            <a:r>
              <a:rPr lang="en-US" dirty="0"/>
              <a:t>Public</a:t>
            </a:r>
          </a:p>
          <a:p>
            <a:pPr marL="0" indent="0" rtl="1">
              <a:buNone/>
            </a:pPr>
            <a:r>
              <a:rPr lang="fa-IR" dirty="0"/>
              <a:t>دستورات}</a:t>
            </a:r>
            <a:endParaRPr lang="en-US" dirty="0"/>
          </a:p>
          <a:p>
            <a:pPr marL="0" indent="0" rtl="1">
              <a:buNone/>
            </a:pPr>
            <a:r>
              <a:rPr lang="en-US" dirty="0"/>
              <a:t>	</a:t>
            </a:r>
            <a:r>
              <a:rPr lang="fa-IR" dirty="0"/>
              <a:t>{داده بازگشتی</a:t>
            </a:r>
            <a:r>
              <a:rPr lang="en-US" dirty="0"/>
              <a:t>	Return  </a:t>
            </a:r>
          </a:p>
          <a:p>
            <a:pPr marL="0" indent="0" algn="just" rtl="1">
              <a:buNone/>
            </a:pPr>
            <a:r>
              <a:rPr lang="fa-IR" dirty="0"/>
              <a:t> </a:t>
            </a:r>
            <a:endParaRPr lang="en-US" dirty="0"/>
          </a:p>
          <a:p>
            <a:pPr marL="0" indent="0" algn="just" rtl="1">
              <a:buNone/>
            </a:pPr>
            <a:r>
              <a:rPr lang="fa-IR" dirty="0"/>
              <a:t>برنامه ای بنویسید که دو عدد از ورودی دریافت و عدد اول را به توان عدد دوم برساند</a:t>
            </a:r>
            <a:r>
              <a:rPr lang="fa-IR" dirty="0" smtClean="0"/>
              <a:t>؟</a:t>
            </a:r>
          </a:p>
          <a:p>
            <a:pPr marL="0" indent="0" algn="just" rtl="1">
              <a:buNone/>
            </a:pPr>
            <a:endParaRPr lang="en-US" b="1" dirty="0"/>
          </a:p>
          <a:p>
            <a:pPr marL="0" indent="0" rtl="1">
              <a:buNone/>
            </a:pPr>
            <a:r>
              <a:rPr lang="en-US" b="1" dirty="0"/>
              <a:t>Public  </a:t>
            </a:r>
            <a:r>
              <a:rPr lang="en-US" b="1" dirty="0" err="1"/>
              <a:t>int</a:t>
            </a:r>
            <a:r>
              <a:rPr lang="en-US" b="1" dirty="0"/>
              <a:t>  </a:t>
            </a:r>
            <a:r>
              <a:rPr lang="en-US" b="1" dirty="0" err="1"/>
              <a:t>tavan</a:t>
            </a:r>
            <a:r>
              <a:rPr lang="en-US" b="1" dirty="0"/>
              <a:t>()</a:t>
            </a:r>
          </a:p>
          <a:p>
            <a:pPr marL="0" indent="0" rtl="1">
              <a:buNone/>
            </a:pPr>
            <a:r>
              <a:rPr lang="en-US" b="1" dirty="0"/>
              <a:t>{ </a:t>
            </a:r>
            <a:r>
              <a:rPr lang="en-US" b="1" dirty="0" err="1"/>
              <a:t>int</a:t>
            </a:r>
            <a:r>
              <a:rPr lang="en-US" b="1" dirty="0"/>
              <a:t> </a:t>
            </a:r>
            <a:r>
              <a:rPr lang="en-US" b="1" dirty="0" smtClean="0"/>
              <a:t>x=</a:t>
            </a:r>
            <a:r>
              <a:rPr lang="en-US" b="1" dirty="0" err="1" smtClean="0"/>
              <a:t>math.pow</a:t>
            </a:r>
            <a:r>
              <a:rPr lang="en-US" b="1" smtClean="0"/>
              <a:t>(</a:t>
            </a:r>
            <a:r>
              <a:rPr lang="en-US" b="1" smtClean="0"/>
              <a:t>2,6</a:t>
            </a:r>
            <a:r>
              <a:rPr lang="en-US" b="1" smtClean="0"/>
              <a:t>);</a:t>
            </a:r>
            <a:endParaRPr lang="en-US" b="1" dirty="0"/>
          </a:p>
          <a:p>
            <a:pPr marL="0" indent="0" rtl="1">
              <a:buNone/>
            </a:pPr>
            <a:r>
              <a:rPr lang="en-US" b="1" dirty="0"/>
              <a:t>Return x;}</a:t>
            </a:r>
          </a:p>
          <a:p>
            <a:pPr marL="0" indent="0" algn="just" rtl="1">
              <a:buNone/>
            </a:pPr>
            <a:r>
              <a:rPr lang="fa-IR" dirty="0"/>
              <a:t>و سپس در رویداد کلیک </a:t>
            </a:r>
            <a:r>
              <a:rPr lang="en-US" dirty="0"/>
              <a:t> button</a:t>
            </a:r>
            <a:r>
              <a:rPr lang="fa-IR" dirty="0"/>
              <a:t> ،تابع را فراخوانی می کنیم .</a:t>
            </a:r>
            <a:endParaRPr lang="en-US" b="1" dirty="0"/>
          </a:p>
          <a:p>
            <a:pPr marL="0" indent="0" algn="just">
              <a:buNone/>
            </a:pPr>
            <a:r>
              <a:rPr lang="en-US" b="1" dirty="0"/>
              <a:t> Label1.text=</a:t>
            </a:r>
            <a:r>
              <a:rPr lang="en-US" b="1" dirty="0" err="1"/>
              <a:t>tavan</a:t>
            </a:r>
            <a:r>
              <a:rPr lang="en-US" b="1" dirty="0"/>
              <a:t>().</a:t>
            </a:r>
            <a:r>
              <a:rPr lang="en-US" b="1" dirty="0" err="1"/>
              <a:t>tostring</a:t>
            </a:r>
            <a:r>
              <a:rPr lang="en-US" b="1" dirty="0"/>
              <a:t>();</a:t>
            </a:r>
          </a:p>
        </p:txBody>
      </p:sp>
    </p:spTree>
    <p:extLst>
      <p:ext uri="{BB962C8B-B14F-4D97-AF65-F5344CB8AC3E}">
        <p14:creationId xmlns:p14="http://schemas.microsoft.com/office/powerpoint/2010/main" val="2422427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045299"/>
          </a:xfrm>
        </p:spPr>
        <p:txBody>
          <a:bodyPr>
            <a:normAutofit fontScale="92500" lnSpcReduction="20000"/>
          </a:bodyPr>
          <a:lstStyle/>
          <a:p>
            <a:pPr marL="0" indent="0" algn="just" rtl="1">
              <a:buNone/>
            </a:pPr>
            <a:r>
              <a:rPr lang="fa-IR" dirty="0" smtClean="0"/>
              <a:t>4-</a:t>
            </a:r>
            <a:r>
              <a:rPr lang="fa-IR" dirty="0" smtClean="0"/>
              <a:t>متد </a:t>
            </a:r>
            <a:r>
              <a:rPr lang="fa-IR" dirty="0"/>
              <a:t>بازگشتی با آرگومان : متدهایی هستند که آرگومان یی به متد ارسال شده و در بدنه آن اعمال روی آرگومان انجام شده و در انتها نتیجه به محل فراخوانی متد بازگشت داده می شود.</a:t>
            </a:r>
            <a:endParaRPr lang="en-US" dirty="0"/>
          </a:p>
          <a:p>
            <a:pPr marL="0" indent="0" rtl="1">
              <a:buNone/>
            </a:pPr>
            <a:r>
              <a:rPr lang="fa-IR" dirty="0"/>
              <a:t>( آرگومانها و نوع آنها     )نام متد   نوع بازگشتی</a:t>
            </a:r>
            <a:r>
              <a:rPr lang="en-US" dirty="0"/>
              <a:t>	Public   </a:t>
            </a:r>
          </a:p>
          <a:p>
            <a:pPr marL="0" indent="0" rtl="1">
              <a:buNone/>
            </a:pPr>
            <a:r>
              <a:rPr lang="fa-IR" dirty="0"/>
              <a:t>دستورات}</a:t>
            </a:r>
            <a:endParaRPr lang="en-US" dirty="0"/>
          </a:p>
          <a:p>
            <a:pPr marL="0" indent="0" rtl="1">
              <a:buNone/>
            </a:pPr>
            <a:r>
              <a:rPr lang="en-US" dirty="0"/>
              <a:t>	</a:t>
            </a:r>
            <a:r>
              <a:rPr lang="fa-IR" dirty="0"/>
              <a:t>{داده بازگشتی</a:t>
            </a:r>
            <a:r>
              <a:rPr lang="en-US" dirty="0"/>
              <a:t>	Return  </a:t>
            </a:r>
          </a:p>
          <a:p>
            <a:pPr marL="0" indent="0" algn="just" rtl="1">
              <a:buNone/>
            </a:pPr>
            <a:r>
              <a:rPr lang="en-US" dirty="0"/>
              <a:t> </a:t>
            </a:r>
          </a:p>
          <a:p>
            <a:pPr marL="0" indent="0" algn="just" rtl="1">
              <a:buNone/>
            </a:pPr>
            <a:r>
              <a:rPr lang="fa-IR" dirty="0"/>
              <a:t>مثال: برنامه ای بنویسید که  دو عدد صحیح دریافت و جمع دو عدد صحیح را انجام و نشان دهد؟</a:t>
            </a:r>
            <a:endParaRPr lang="en-US" dirty="0"/>
          </a:p>
          <a:p>
            <a:pPr marL="0" indent="0" rtl="1">
              <a:buNone/>
            </a:pPr>
            <a:r>
              <a:rPr lang="en-US" b="1" dirty="0"/>
              <a:t>Public  </a:t>
            </a:r>
            <a:r>
              <a:rPr lang="en-US" b="1" dirty="0" err="1"/>
              <a:t>int</a:t>
            </a:r>
            <a:r>
              <a:rPr lang="en-US" b="1" dirty="0"/>
              <a:t> sum(</a:t>
            </a:r>
            <a:r>
              <a:rPr lang="en-US" b="1" dirty="0" err="1"/>
              <a:t>int</a:t>
            </a:r>
            <a:r>
              <a:rPr lang="en-US" b="1" dirty="0"/>
              <a:t> a, </a:t>
            </a:r>
            <a:r>
              <a:rPr lang="en-US" b="1" dirty="0" err="1"/>
              <a:t>int</a:t>
            </a:r>
            <a:r>
              <a:rPr lang="en-US" b="1" dirty="0"/>
              <a:t> b)</a:t>
            </a:r>
          </a:p>
          <a:p>
            <a:pPr marL="0" indent="0" rtl="1">
              <a:buNone/>
            </a:pPr>
            <a:r>
              <a:rPr lang="en-US" b="1" dirty="0"/>
              <a:t>Return </a:t>
            </a:r>
            <a:r>
              <a:rPr lang="en-US" b="1" dirty="0" err="1"/>
              <a:t>a+b</a:t>
            </a:r>
            <a:r>
              <a:rPr lang="en-US" b="1" dirty="0"/>
              <a:t>;}</a:t>
            </a:r>
          </a:p>
          <a:p>
            <a:pPr marL="0" indent="0" algn="just" rtl="1">
              <a:buNone/>
            </a:pPr>
            <a:r>
              <a:rPr lang="fa-IR" dirty="0"/>
              <a:t>ودر رویداد کلیک </a:t>
            </a:r>
            <a:r>
              <a:rPr lang="en-US" dirty="0"/>
              <a:t> button</a:t>
            </a:r>
            <a:r>
              <a:rPr lang="fa-IR" dirty="0"/>
              <a:t> تابع را فراخوانی می کنیم .</a:t>
            </a:r>
            <a:endParaRPr lang="en-US" dirty="0"/>
          </a:p>
          <a:p>
            <a:pPr marL="0" indent="0" algn="just">
              <a:buNone/>
            </a:pPr>
            <a:r>
              <a:rPr lang="en-US" dirty="0"/>
              <a:t> </a:t>
            </a:r>
            <a:r>
              <a:rPr lang="en-US" b="1" dirty="0" smtClean="0"/>
              <a:t>Label1</a:t>
            </a:r>
            <a:r>
              <a:rPr lang="fa-IR" b="1" dirty="0" smtClean="0"/>
              <a:t>.</a:t>
            </a:r>
            <a:r>
              <a:rPr lang="en-US" b="1" dirty="0" smtClean="0"/>
              <a:t>text=sum(in</a:t>
            </a:r>
            <a:r>
              <a:rPr lang="fa-IR" b="1" dirty="0" smtClean="0"/>
              <a:t>ف.</a:t>
            </a:r>
            <a:r>
              <a:rPr lang="en-US" b="1" dirty="0" smtClean="0"/>
              <a:t>parse(textbox1.text),</a:t>
            </a:r>
            <a:r>
              <a:rPr lang="en-US" b="1" dirty="0" err="1" smtClean="0"/>
              <a:t>int.parse</a:t>
            </a:r>
            <a:r>
              <a:rPr lang="en-US" b="1" dirty="0" smtClean="0"/>
              <a:t>(textbox2.text</a:t>
            </a:r>
            <a:r>
              <a:rPr lang="en-US" b="1" dirty="0"/>
              <a:t>).</a:t>
            </a:r>
            <a:r>
              <a:rPr lang="en-US" b="1" dirty="0" err="1"/>
              <a:t>tostring</a:t>
            </a:r>
            <a:r>
              <a:rPr lang="en-US" b="1" dirty="0"/>
              <a:t>();</a:t>
            </a:r>
          </a:p>
        </p:txBody>
      </p:sp>
    </p:spTree>
    <p:extLst>
      <p:ext uri="{BB962C8B-B14F-4D97-AF65-F5344CB8AC3E}">
        <p14:creationId xmlns:p14="http://schemas.microsoft.com/office/powerpoint/2010/main" val="3093777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006662"/>
          </a:xfrm>
        </p:spPr>
        <p:txBody>
          <a:bodyPr/>
          <a:lstStyle/>
          <a:p>
            <a:pPr marL="0" indent="0" algn="ctr">
              <a:buNone/>
            </a:pPr>
            <a:r>
              <a:rPr lang="fa-IR" dirty="0"/>
              <a:t>متدهای بازگشتی : </a:t>
            </a:r>
            <a:endParaRPr lang="fa-IR" dirty="0" smtClean="0"/>
          </a:p>
          <a:p>
            <a:pPr marL="0" indent="0" algn="r">
              <a:buNone/>
            </a:pPr>
            <a:r>
              <a:rPr lang="fa-IR" dirty="0" smtClean="0"/>
              <a:t>متد </a:t>
            </a:r>
            <a:r>
              <a:rPr lang="fa-IR" dirty="0"/>
              <a:t>بازگشتی متدی است که خودش را بطور مستقیم یا غیر مستقیم فراخوانی می کند و در هر مرحله متد کپی دیگری از خودش را فراخوانی می کند تا برروی مسئله کوچکتر کار کند این فراخوانی را فراخوانی بازگشتی می نامند و این فراخوانی تا زمانی که فراخوانی اصلی به متد خاتمه نیافته است اجرا می شود ودر هر بار فراخوانی متد خودش را با نسخه ساده تری از مسئله اصلی فراخوانی می کند و دنباله ی مسئله های کوچکتر باید با حالت پایه ختم شوند تا اینکه بازگشتی به اتمام برسد</a:t>
            </a:r>
            <a:r>
              <a:rPr lang="fa-IR" dirty="0" smtClean="0"/>
              <a:t>.</a:t>
            </a:r>
            <a:endParaRPr lang="en-US" dirty="0" smtClean="0"/>
          </a:p>
          <a:p>
            <a:pPr marL="0" indent="0" algn="r">
              <a:buNone/>
            </a:pPr>
            <a:r>
              <a:rPr lang="fa-IR" dirty="0"/>
              <a:t> معایب توابع بازگشتی</a:t>
            </a:r>
            <a:r>
              <a:rPr lang="fa-IR" dirty="0" smtClean="0"/>
              <a:t>:</a:t>
            </a:r>
            <a:endParaRPr lang="en-US" dirty="0" smtClean="0"/>
          </a:p>
          <a:p>
            <a:pPr marL="0" indent="0" algn="r">
              <a:buNone/>
            </a:pPr>
            <a:r>
              <a:rPr lang="fa-IR" dirty="0" smtClean="0"/>
              <a:t>فراخوانی </a:t>
            </a:r>
            <a:r>
              <a:rPr lang="fa-IR" dirty="0"/>
              <a:t>مکرر متدها دارای سربارهای ویژه ای است این سربارها می تواند صرف دقت پردازنده یا اشغال حافظه شود هر فراخوانی بازگشتی کپی دیگری از متد را ایجاد می کند.و با این کار حافظه را اشغال می کند.</a:t>
            </a:r>
            <a:endParaRPr lang="en-US" dirty="0"/>
          </a:p>
          <a:p>
            <a:pPr marL="0" indent="0" algn="r">
              <a:buNone/>
            </a:pPr>
            <a:endParaRPr lang="en-US" dirty="0"/>
          </a:p>
        </p:txBody>
      </p:sp>
    </p:spTree>
    <p:extLst>
      <p:ext uri="{BB962C8B-B14F-4D97-AF65-F5344CB8AC3E}">
        <p14:creationId xmlns:p14="http://schemas.microsoft.com/office/powerpoint/2010/main" val="964955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092262"/>
          </a:xfrm>
        </p:spPr>
        <p:txBody>
          <a:bodyPr>
            <a:normAutofit fontScale="85000" lnSpcReduction="20000"/>
          </a:bodyPr>
          <a:lstStyle/>
          <a:p>
            <a:pPr marL="0" indent="0" algn="just" rtl="1">
              <a:buNone/>
            </a:pPr>
            <a:r>
              <a:rPr lang="fa-IR" dirty="0"/>
              <a:t>مثال: تابع فیبو ناچی را به روش بازگشتی بنویسید؟</a:t>
            </a:r>
            <a:endParaRPr lang="en-US" dirty="0"/>
          </a:p>
          <a:p>
            <a:pPr marL="0" indent="0" rtl="1">
              <a:buNone/>
            </a:pPr>
            <a:r>
              <a:rPr lang="en-US" b="1" dirty="0"/>
              <a:t>Long </a:t>
            </a:r>
            <a:r>
              <a:rPr lang="en-US" b="1" dirty="0" err="1"/>
              <a:t>fibo</a:t>
            </a:r>
            <a:r>
              <a:rPr lang="en-US" b="1" dirty="0"/>
              <a:t>(</a:t>
            </a:r>
            <a:r>
              <a:rPr lang="en-US" b="1" dirty="0" err="1"/>
              <a:t>int</a:t>
            </a:r>
            <a:r>
              <a:rPr lang="en-US" b="1" dirty="0"/>
              <a:t> n)</a:t>
            </a:r>
          </a:p>
          <a:p>
            <a:pPr marL="0" indent="0" rtl="1">
              <a:buNone/>
            </a:pPr>
            <a:r>
              <a:rPr lang="en-US" b="1" dirty="0"/>
              <a:t>{if(n==0) </a:t>
            </a:r>
          </a:p>
          <a:p>
            <a:pPr marL="0" indent="0" rtl="1">
              <a:buNone/>
            </a:pPr>
            <a:r>
              <a:rPr lang="en-US" b="1" dirty="0"/>
              <a:t>return 0;</a:t>
            </a:r>
          </a:p>
          <a:p>
            <a:pPr marL="0" indent="0" rtl="1">
              <a:buNone/>
            </a:pPr>
            <a:r>
              <a:rPr lang="en-US" b="1" dirty="0"/>
              <a:t>else </a:t>
            </a:r>
          </a:p>
          <a:p>
            <a:pPr marL="0" indent="0" rtl="1">
              <a:buNone/>
            </a:pPr>
            <a:r>
              <a:rPr lang="en-US" b="1" dirty="0"/>
              <a:t>return (</a:t>
            </a:r>
            <a:r>
              <a:rPr lang="en-US" b="1" dirty="0" err="1"/>
              <a:t>fibo</a:t>
            </a:r>
            <a:r>
              <a:rPr lang="en-US" b="1" dirty="0"/>
              <a:t>(n-2)+fib(n-1);</a:t>
            </a:r>
          </a:p>
          <a:p>
            <a:pPr marL="0" indent="0" algn="just" rtl="1">
              <a:buNone/>
            </a:pPr>
            <a:r>
              <a:rPr lang="fa-IR" dirty="0"/>
              <a:t> </a:t>
            </a:r>
            <a:endParaRPr lang="fa-IR" dirty="0" smtClean="0"/>
          </a:p>
          <a:p>
            <a:pPr marL="0" indent="0" algn="just" rtl="1">
              <a:buNone/>
            </a:pPr>
            <a:r>
              <a:rPr lang="fa-IR" dirty="0" smtClean="0"/>
              <a:t>مثال</a:t>
            </a:r>
            <a:r>
              <a:rPr lang="fa-IR" dirty="0"/>
              <a:t>: تابع فاکتوریل را به روش بازگشتی بنویسید؟</a:t>
            </a:r>
            <a:endParaRPr lang="en-US" dirty="0"/>
          </a:p>
          <a:p>
            <a:pPr marL="0" indent="0" rtl="1">
              <a:buNone/>
            </a:pPr>
            <a:r>
              <a:rPr lang="en-US" b="1" dirty="0"/>
              <a:t>Long </a:t>
            </a:r>
            <a:r>
              <a:rPr lang="en-US" b="1" dirty="0" err="1"/>
              <a:t>fac</a:t>
            </a:r>
            <a:r>
              <a:rPr lang="en-US" b="1" dirty="0"/>
              <a:t>(</a:t>
            </a:r>
            <a:r>
              <a:rPr lang="en-US" b="1" dirty="0" err="1"/>
              <a:t>int</a:t>
            </a:r>
            <a:r>
              <a:rPr lang="en-US" b="1" dirty="0"/>
              <a:t> n)</a:t>
            </a:r>
          </a:p>
          <a:p>
            <a:pPr marL="0" indent="0" rtl="1">
              <a:buNone/>
            </a:pPr>
            <a:r>
              <a:rPr lang="en-US" b="1" dirty="0"/>
              <a:t>If(n&lt;=0)</a:t>
            </a:r>
          </a:p>
          <a:p>
            <a:pPr marL="0" indent="0" rtl="1">
              <a:buNone/>
            </a:pPr>
            <a:r>
              <a:rPr lang="en-US" b="1" dirty="0"/>
              <a:t>Return (1)</a:t>
            </a:r>
          </a:p>
          <a:p>
            <a:pPr marL="0" indent="0" algn="just">
              <a:buNone/>
            </a:pPr>
            <a:r>
              <a:rPr lang="en-US" b="1" dirty="0"/>
              <a:t>Else return(n*</a:t>
            </a:r>
            <a:r>
              <a:rPr lang="en-US" b="1" dirty="0" err="1"/>
              <a:t>fac</a:t>
            </a:r>
            <a:r>
              <a:rPr lang="en-US" b="1" dirty="0"/>
              <a:t>(n-1))</a:t>
            </a:r>
          </a:p>
        </p:txBody>
      </p:sp>
    </p:spTree>
    <p:extLst>
      <p:ext uri="{BB962C8B-B14F-4D97-AF65-F5344CB8AC3E}">
        <p14:creationId xmlns:p14="http://schemas.microsoft.com/office/powerpoint/2010/main" val="2335658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998" y="875764"/>
            <a:ext cx="8534400" cy="1519706"/>
          </a:xfrm>
        </p:spPr>
        <p:txBody>
          <a:bodyPr/>
          <a:lstStyle/>
          <a:p>
            <a:pPr marL="0" indent="0" algn="just" rtl="1">
              <a:buNone/>
            </a:pPr>
            <a:r>
              <a:rPr lang="fa-IR" dirty="0"/>
              <a:t>توابع کتابخانه ای:</a:t>
            </a:r>
            <a:endParaRPr lang="en-US" dirty="0"/>
          </a:p>
          <a:p>
            <a:pPr marL="0" indent="0" algn="just" rtl="1">
              <a:buNone/>
            </a:pPr>
            <a:r>
              <a:rPr lang="fa-IR" dirty="0"/>
              <a:t> کتابخانه ی </a:t>
            </a:r>
            <a:r>
              <a:rPr lang="en-US" dirty="0"/>
              <a:t>c# </a:t>
            </a:r>
            <a:r>
              <a:rPr lang="fa-IR" dirty="0"/>
              <a:t> مجموعه ای است که شامل توابع از پیش تعریف شده و سایر عناصر برنامه است . این توابع و عناصر از طریق سرفایل ها قابل دستابی اند.</a:t>
            </a:r>
            <a:endParaRPr lang="en-US" dirty="0"/>
          </a:p>
          <a:p>
            <a:pPr algn="just"/>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36768912"/>
              </p:ext>
            </p:extLst>
          </p:nvPr>
        </p:nvGraphicFramePr>
        <p:xfrm>
          <a:off x="875286" y="2242921"/>
          <a:ext cx="2292917" cy="3228981"/>
        </p:xfrm>
        <a:graphic>
          <a:graphicData uri="http://schemas.openxmlformats.org/drawingml/2006/table">
            <a:tbl>
              <a:tblPr rtl="1" firstRow="1" firstCol="1" bandRow="1">
                <a:tableStyleId>{5C22544A-7EE6-4342-B048-85BDC9FD1C3A}</a:tableStyleId>
              </a:tblPr>
              <a:tblGrid>
                <a:gridCol w="1101657"/>
                <a:gridCol w="1191260"/>
              </a:tblGrid>
              <a:tr h="165100">
                <a:tc>
                  <a:txBody>
                    <a:bodyPr/>
                    <a:lstStyle/>
                    <a:p>
                      <a:pPr marL="0" marR="0" algn="r" rtl="1">
                        <a:lnSpc>
                          <a:spcPct val="107000"/>
                        </a:lnSpc>
                        <a:spcBef>
                          <a:spcPts val="0"/>
                        </a:spcBef>
                        <a:spcAft>
                          <a:spcPts val="0"/>
                        </a:spcAft>
                      </a:pPr>
                      <a:r>
                        <a:rPr lang="fa-IR" sz="1100" dirty="0">
                          <a:effectLst/>
                        </a:rPr>
                        <a:t> </a:t>
                      </a:r>
                      <a:r>
                        <a:rPr lang="fa-IR" sz="1100" dirty="0" smtClean="0">
                          <a:effectLst/>
                        </a:rPr>
                        <a:t>تابع</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شرح</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5100">
                <a:tc>
                  <a:txBody>
                    <a:bodyPr/>
                    <a:lstStyle/>
                    <a:p>
                      <a:pPr marL="0" marR="0" algn="r" rtl="1">
                        <a:lnSpc>
                          <a:spcPct val="107000"/>
                        </a:lnSpc>
                        <a:spcBef>
                          <a:spcPts val="0"/>
                        </a:spcBef>
                        <a:spcAft>
                          <a:spcPts val="0"/>
                        </a:spcAft>
                      </a:pPr>
                      <a:r>
                        <a:rPr lang="en-US" sz="1100">
                          <a:effectLst/>
                        </a:rPr>
                        <a:t>Acos(x)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کسینوس معکوس </a:t>
                      </a:r>
                      <a:r>
                        <a:rPr lang="en-US" sz="1100" dirty="0">
                          <a:effectLst/>
                        </a:rPr>
                        <a:t>x</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Asin(x)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سینوس معکوس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5100">
                <a:tc>
                  <a:txBody>
                    <a:bodyPr/>
                    <a:lstStyle/>
                    <a:p>
                      <a:pPr marL="0" marR="0" algn="r" rtl="1">
                        <a:lnSpc>
                          <a:spcPct val="107000"/>
                        </a:lnSpc>
                        <a:spcBef>
                          <a:spcPts val="0"/>
                        </a:spcBef>
                        <a:spcAft>
                          <a:spcPts val="0"/>
                        </a:spcAft>
                      </a:pPr>
                      <a:r>
                        <a:rPr lang="en-US" sz="1100">
                          <a:effectLst/>
                        </a:rPr>
                        <a:t>Atan(x)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تانژانت معکوس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Ceil(x)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مقدار سقف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r" rtl="1">
                        <a:lnSpc>
                          <a:spcPct val="107000"/>
                        </a:lnSpc>
                        <a:spcBef>
                          <a:spcPts val="0"/>
                        </a:spcBef>
                        <a:spcAft>
                          <a:spcPts val="0"/>
                        </a:spcAft>
                      </a:pPr>
                      <a:r>
                        <a:rPr lang="en-US" sz="1100">
                          <a:effectLst/>
                        </a:rPr>
                        <a:t>Cos(x)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کسینوس</a:t>
                      </a:r>
                      <a:r>
                        <a:rPr lang="en-US" sz="1100">
                          <a:effectLst/>
                        </a:rPr>
                        <a:t> x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Exp(x)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تابع نمایی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Fabs(x)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قدر مطلق </a:t>
                      </a:r>
                      <a:r>
                        <a:rPr lang="en-US" sz="1100">
                          <a:effectLst/>
                        </a:rPr>
                        <a:t> 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5100">
                <a:tc>
                  <a:txBody>
                    <a:bodyPr/>
                    <a:lstStyle/>
                    <a:p>
                      <a:pPr marL="0" marR="0" algn="r" rtl="1">
                        <a:lnSpc>
                          <a:spcPct val="107000"/>
                        </a:lnSpc>
                        <a:spcBef>
                          <a:spcPts val="0"/>
                        </a:spcBef>
                        <a:spcAft>
                          <a:spcPts val="0"/>
                        </a:spcAft>
                      </a:pPr>
                      <a:r>
                        <a:rPr lang="en-US" sz="1100">
                          <a:effectLst/>
                        </a:rPr>
                        <a:t>Floor(x)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مقدار کف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Log(x)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لگاریتم طبیعی </a:t>
                      </a:r>
                      <a:r>
                        <a:rPr lang="en-US" sz="1100">
                          <a:effectLst/>
                        </a:rPr>
                        <a:t> 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5100">
                <a:tc>
                  <a:txBody>
                    <a:bodyPr/>
                    <a:lstStyle/>
                    <a:p>
                      <a:pPr marL="0" marR="0" algn="r" rtl="1">
                        <a:lnSpc>
                          <a:spcPct val="107000"/>
                        </a:lnSpc>
                        <a:spcBef>
                          <a:spcPts val="0"/>
                        </a:spcBef>
                        <a:spcAft>
                          <a:spcPts val="0"/>
                        </a:spcAft>
                      </a:pPr>
                      <a:r>
                        <a:rPr lang="en-US" sz="1100">
                          <a:effectLst/>
                        </a:rPr>
                        <a:t>Log10(x)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لگاریتم عمومی </a:t>
                      </a:r>
                      <a:r>
                        <a:rPr lang="en-US" sz="1100">
                          <a:effectLst/>
                        </a:rPr>
                        <a:t> x</a:t>
                      </a:r>
                      <a:r>
                        <a:rPr lang="fa-IR" sz="1100">
                          <a:effectLst/>
                        </a:rPr>
                        <a:t> در پایه 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Pow(x,p)</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a:effectLst/>
                        </a:rPr>
                        <a:t>  X</a:t>
                      </a:r>
                      <a:r>
                        <a:rPr lang="fa-IR" sz="1100">
                          <a:effectLst/>
                        </a:rPr>
                        <a:t>به توان</a:t>
                      </a:r>
                      <a:r>
                        <a:rPr lang="en-US" sz="1100">
                          <a:effectLst/>
                        </a:rPr>
                        <a:t>p</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5100">
                <a:tc>
                  <a:txBody>
                    <a:bodyPr/>
                    <a:lstStyle/>
                    <a:p>
                      <a:pPr marL="0" marR="0" algn="r" rtl="1">
                        <a:lnSpc>
                          <a:spcPct val="107000"/>
                        </a:lnSpc>
                        <a:spcBef>
                          <a:spcPts val="0"/>
                        </a:spcBef>
                        <a:spcAft>
                          <a:spcPts val="0"/>
                        </a:spcAft>
                      </a:pPr>
                      <a:r>
                        <a:rPr lang="en-US" sz="1100">
                          <a:effectLst/>
                        </a:rPr>
                        <a:t>Sin(x)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سینوس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74625">
                <a:tc>
                  <a:txBody>
                    <a:bodyPr/>
                    <a:lstStyle/>
                    <a:p>
                      <a:pPr marL="0" marR="0" algn="r" rtl="1">
                        <a:lnSpc>
                          <a:spcPct val="107000"/>
                        </a:lnSpc>
                        <a:spcBef>
                          <a:spcPts val="0"/>
                        </a:spcBef>
                        <a:spcAft>
                          <a:spcPts val="0"/>
                        </a:spcAft>
                      </a:pPr>
                      <a:r>
                        <a:rPr lang="en-US" sz="1100">
                          <a:effectLst/>
                        </a:rPr>
                        <a:t>Sqrt(x)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جذر </a:t>
                      </a:r>
                      <a:r>
                        <a:rPr lang="en-US" sz="1100">
                          <a:effectLst/>
                        </a:rPr>
                        <a:t>x</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68275">
                <a:tc>
                  <a:txBody>
                    <a:bodyPr/>
                    <a:lstStyle/>
                    <a:p>
                      <a:pPr marL="0" marR="0" algn="r" rtl="1">
                        <a:lnSpc>
                          <a:spcPct val="107000"/>
                        </a:lnSpc>
                        <a:spcBef>
                          <a:spcPts val="0"/>
                        </a:spcBef>
                        <a:spcAft>
                          <a:spcPts val="0"/>
                        </a:spcAft>
                      </a:pPr>
                      <a:r>
                        <a:rPr lang="en-US" sz="1100" dirty="0">
                          <a:effectLst/>
                        </a:rPr>
                        <a:t>Tan(x)</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 تانژانت </a:t>
                      </a:r>
                      <a:r>
                        <a:rPr lang="en-US" sz="1100" dirty="0">
                          <a:effectLst/>
                        </a:rPr>
                        <a:t>x</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234815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343</TotalTime>
  <Words>1226</Words>
  <Application>Microsoft Office PowerPoint</Application>
  <PresentationFormat>Widescreen</PresentationFormat>
  <Paragraphs>138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Tahoma</vt:lpstr>
      <vt:lpstr>Wingdings 3</vt:lpstr>
      <vt:lpstr>Slice</vt:lpstr>
      <vt:lpstr>    به نام خدا نام درس: برنامه سازی پیشرفته نام مدرس :اکرم برخورداری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 نام درس: برنامه سازی پیشرفته نام مدرس :اکرم برخورداری</dc:title>
  <dc:creator>akram</dc:creator>
  <cp:lastModifiedBy>akram</cp:lastModifiedBy>
  <cp:revision>12</cp:revision>
  <dcterms:created xsi:type="dcterms:W3CDTF">2020-03-27T04:34:59Z</dcterms:created>
  <dcterms:modified xsi:type="dcterms:W3CDTF">2020-03-28T08:00:14Z</dcterms:modified>
</cp:coreProperties>
</file>