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20" r:id="rId2"/>
    <p:sldId id="257" r:id="rId3"/>
    <p:sldId id="258" r:id="rId4"/>
    <p:sldId id="388" r:id="rId5"/>
    <p:sldId id="384" r:id="rId6"/>
    <p:sldId id="261" r:id="rId7"/>
    <p:sldId id="385" r:id="rId8"/>
    <p:sldId id="386" r:id="rId9"/>
    <p:sldId id="268" r:id="rId10"/>
    <p:sldId id="387" r:id="rId11"/>
    <p:sldId id="271" r:id="rId12"/>
    <p:sldId id="307" r:id="rId13"/>
    <p:sldId id="38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114CF-F01F-4712-BDB5-30375D88763F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97E603-24EC-45CA-B963-04E1D5CF8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39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7E603-24EC-45CA-B963-04E1D5CF8C7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7E603-24EC-45CA-B963-04E1D5CF8C7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7E603-24EC-45CA-B963-04E1D5CF8C7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7E603-24EC-45CA-B963-04E1D5CF8C7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7E603-24EC-45CA-B963-04E1D5CF8C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7E603-24EC-45CA-B963-04E1D5CF8C7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7E603-24EC-45CA-B963-04E1D5CF8C7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7E603-24EC-45CA-B963-04E1D5CF8C7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49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7F06-6A2F-4A97-8C47-E3F695AA7CF6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9CE-DD0F-47E1-869F-0371134E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98C6-927F-4DEF-B3D7-45A6555292FF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9CE-DD0F-47E1-869F-0371134E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99D38-6A4E-4093-8B06-603350341858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9CE-DD0F-47E1-869F-0371134E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63940-6DE3-47A5-A1E9-9F59224D96C9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9CE-DD0F-47E1-869F-0371134E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7E37-3309-4638-A123-43D2EAFFF5B1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9CE-DD0F-47E1-869F-0371134E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5F7D-21C6-4388-A7D7-A9A096EE8564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9CE-DD0F-47E1-869F-0371134E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E4BD-F1B2-43AA-B27C-49F4BCC75C55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9CE-DD0F-47E1-869F-0371134E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90066-3F5A-4468-A5F6-521DFEA24D3A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9CE-DD0F-47E1-869F-0371134E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DF73A-41C4-4D11-A74F-49F796DF83D8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9CE-DD0F-47E1-869F-0371134E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7AC4-7E9B-4F9D-AA72-3AEFB0F31130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E29CE-DD0F-47E1-869F-0371134E35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18D3-FCCA-4585-81E0-E4B55F086C8D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20E29CE-DD0F-47E1-869F-0371134E35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5A05AF-F51F-44B7-BFD5-2F04C15D37CF}" type="datetime1">
              <a:rPr lang="en-US" smtClean="0"/>
              <a:pPr/>
              <a:t>3/12/2020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0E29CE-DD0F-47E1-869F-0371134E351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istrator\Desktop\Best Wallpapers 2010_Karbar (46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3999" cy="70065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04664" y="-160008"/>
            <a:ext cx="10548664" cy="10670978"/>
          </a:xfrm>
        </p:spPr>
      </p:pic>
    </p:spTree>
    <p:extLst>
      <p:ext uri="{BB962C8B-B14F-4D97-AF65-F5344CB8AC3E}">
        <p14:creationId xmlns:p14="http://schemas.microsoft.com/office/powerpoint/2010/main" val="2960582149"/>
      </p:ext>
    </p:extLst>
  </p:cSld>
  <p:clrMapOvr>
    <a:masterClrMapping/>
  </p:clrMapOvr>
  <p:transition spd="med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000108"/>
            <a:ext cx="8786874" cy="5643602"/>
          </a:xfrm>
        </p:spPr>
        <p:txBody>
          <a:bodyPr>
            <a:normAutofit/>
          </a:bodyPr>
          <a:lstStyle/>
          <a:p>
            <a:pPr marL="0" indent="0" algn="just" rtl="1">
              <a:spcBef>
                <a:spcPts val="0"/>
              </a:spcBef>
              <a:buNone/>
            </a:pPr>
            <a:endParaRPr lang="en-US" dirty="0" smtClean="0">
              <a:cs typeface="B Nazanin" pitchFamily="2" charset="-78"/>
            </a:endParaRPr>
          </a:p>
          <a:p>
            <a:pPr algn="just" rtl="1">
              <a:buNone/>
            </a:pPr>
            <a:endParaRPr lang="en-US" dirty="0" smtClean="0">
              <a:cs typeface="B Nazanin" pitchFamily="2" charset="-78"/>
            </a:endParaRPr>
          </a:p>
          <a:p>
            <a:pPr algn="just" rtl="1">
              <a:buNone/>
            </a:pPr>
            <a:endParaRPr lang="en-US" dirty="0">
              <a:cs typeface="B Nazanin" pitchFamily="2" charset="-78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03300"/>
            <a:ext cx="8229600" cy="1143000"/>
          </a:xfrm>
        </p:spPr>
        <p:txBody>
          <a:bodyPr/>
          <a:lstStyle/>
          <a:p>
            <a:pPr algn="r" rtl="1" eaLnBrk="1" hangingPunct="1">
              <a:defRPr/>
            </a:pPr>
            <a:endParaRPr lang="en-US" dirty="0" smtClean="0">
              <a:cs typeface="B Mitra" pitchFamily="2" charset="-7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31825" y="2348880"/>
            <a:ext cx="8054975" cy="22322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 typeface="Wingdings" panose="05000000000000000000" pitchFamily="2" charset="2"/>
              <a:buNone/>
              <a:defRPr/>
            </a:pPr>
            <a:endParaRPr lang="en-US" dirty="0" smtClean="0">
              <a:cs typeface="B Mitra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9872366" cy="7965504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785794"/>
            <a:ext cx="8643998" cy="5786478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endParaRPr lang="en-US" dirty="0" smtClean="0">
              <a:cs typeface="B Nazanin" pitchFamily="2" charset="-78"/>
            </a:endParaRPr>
          </a:p>
          <a:p>
            <a:pPr algn="r" rtl="1"/>
            <a:endParaRPr lang="en-US" dirty="0" smtClean="0"/>
          </a:p>
          <a:p>
            <a:pPr algn="r" rtl="1"/>
            <a:endParaRPr lang="en-US" dirty="0" smtClean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4037"/>
            <a:ext cx="7910413" cy="1284106"/>
          </a:xfrm>
        </p:spPr>
        <p:txBody>
          <a:bodyPr/>
          <a:lstStyle/>
          <a:p>
            <a:pPr algn="r" eaLnBrk="1" hangingPunct="1">
              <a:defRPr/>
            </a:pPr>
            <a:endParaRPr lang="en-US" dirty="0" smtClean="0">
              <a:cs typeface="B Mitra" pitchFamily="2" charset="-7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93776" y="1772817"/>
            <a:ext cx="7373837" cy="100811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 typeface="Wingdings" panose="05000000000000000000" pitchFamily="2" charset="2"/>
              <a:buNone/>
              <a:defRPr/>
            </a:pPr>
            <a:endParaRPr lang="en-US" dirty="0" smtClean="0">
              <a:cs typeface="B Mitra" pitchFamily="2" charset="-7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84908" y="892921"/>
            <a:ext cx="8047531" cy="781891"/>
          </a:xfrm>
          <a:prstGeom prst="rect">
            <a:avLst/>
          </a:prstGeom>
        </p:spPr>
        <p:txBody>
          <a:bodyPr vert="horz" lIns="0" rIns="0" bIns="0"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endParaRPr lang="en-US" dirty="0" smtClean="0">
              <a:cs typeface="B Mitra" pitchFamily="2" charset="-78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3573016"/>
            <a:ext cx="8075240" cy="30960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 rtl="1">
              <a:buFont typeface="Wingdings" panose="05000000000000000000" pitchFamily="2" charset="2"/>
              <a:buNone/>
              <a:defRPr/>
            </a:pPr>
            <a:endParaRPr lang="en-US" dirty="0" smtClean="0">
              <a:cs typeface="B Mitra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10041026" cy="756084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>
              <a:buNone/>
            </a:pPr>
            <a:endParaRPr lang="fa-IR" sz="7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B Nazanin" pitchFamily="2" charset="-78"/>
            </a:endParaRPr>
          </a:p>
          <a:p>
            <a:pPr algn="ctr" rtl="1">
              <a:buNone/>
            </a:pPr>
            <a:endParaRPr lang="fa-IR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B Nazanin" pitchFamily="2" charset="-78"/>
            </a:endParaRPr>
          </a:p>
          <a:p>
            <a:pPr algn="ctr" rtl="1">
              <a:buNone/>
            </a:pPr>
            <a:r>
              <a:rPr lang="fa-IR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B Nazanin" pitchFamily="2" charset="-78"/>
              </a:rPr>
              <a:t>موفق باشید</a:t>
            </a:r>
          </a:p>
          <a:p>
            <a:pPr algn="ctr" rtl="1">
              <a:buNone/>
            </a:pPr>
            <a:endParaRPr lang="en-US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8301102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Nazanin" pitchFamily="2" charset="-78"/>
              </a:rPr>
              <a:t>بسم الله الرحمن الرحیم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64" y="116632"/>
            <a:ext cx="8715436" cy="6357982"/>
          </a:xfrm>
        </p:spPr>
        <p:txBody>
          <a:bodyPr>
            <a:normAutofit/>
          </a:bodyPr>
          <a:lstStyle/>
          <a:p>
            <a:pPr algn="ctr" rtl="1">
              <a:buNone/>
            </a:pPr>
            <a:endParaRPr lang="fa-IR" dirty="0" smtClean="0">
              <a:cs typeface="B Nazanin" pitchFamily="2" charset="-78"/>
            </a:endParaRPr>
          </a:p>
          <a:p>
            <a:pPr algn="ctr" rtl="1">
              <a:buNone/>
            </a:pPr>
            <a:endParaRPr lang="fa-IR" dirty="0" smtClean="0">
              <a:cs typeface="B Nazanin" pitchFamily="2" charset="-78"/>
            </a:endParaRPr>
          </a:p>
          <a:p>
            <a:pPr algn="ctr" rtl="1">
              <a:buNone/>
            </a:pPr>
            <a:endParaRPr lang="fa-IR" sz="2400" dirty="0" smtClean="0">
              <a:cs typeface="B Nazanin" pitchFamily="2" charset="-78"/>
            </a:endParaRPr>
          </a:p>
          <a:p>
            <a:pPr algn="ctr" rtl="1">
              <a:buNone/>
            </a:pPr>
            <a:r>
              <a:rPr lang="fa-IR" sz="2400" dirty="0" smtClean="0">
                <a:cs typeface="B Nazanin" pitchFamily="2" charset="-78"/>
              </a:rPr>
              <a:t> 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2924944"/>
            <a:ext cx="62646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4800" b="1" dirty="0" smtClean="0">
                <a:cs typeface="B Mitra" pitchFamily="2" charset="-78"/>
              </a:rPr>
              <a:t>درس پروژه مالی </a:t>
            </a:r>
          </a:p>
          <a:p>
            <a:pPr algn="ctr"/>
            <a:endParaRPr lang="en-US" sz="36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2060848"/>
            <a:ext cx="8229600" cy="4389120"/>
          </a:xfrm>
        </p:spPr>
        <p:txBody>
          <a:bodyPr/>
          <a:lstStyle/>
          <a:p>
            <a:pPr marL="0" indent="0" algn="ctr">
              <a:buNone/>
            </a:pPr>
            <a:r>
              <a:rPr lang="fa-IR" dirty="0" smtClean="0"/>
              <a:t>سلام</a:t>
            </a:r>
            <a:endParaRPr lang="fa-IR" dirty="0" smtClean="0"/>
          </a:p>
          <a:p>
            <a:pPr marL="0" indent="0" algn="r">
              <a:buNone/>
            </a:pPr>
            <a:r>
              <a:rPr lang="fa-IR" dirty="0" smtClean="0"/>
              <a:t>دانشجویان عزیزدر ادامه یک جلسه تدریس </a:t>
            </a:r>
            <a:r>
              <a:rPr lang="fa-IR" dirty="0" smtClean="0"/>
              <a:t>حضوری </a:t>
            </a:r>
            <a:endParaRPr lang="fa-IR" dirty="0" smtClean="0"/>
          </a:p>
          <a:p>
            <a:pPr marL="0" indent="0" algn="r">
              <a:buNone/>
            </a:pPr>
            <a:r>
              <a:rPr lang="fa-IR" dirty="0" smtClean="0"/>
              <a:t>فایل جزوه خلاصه درس جهت مطالعه اولیه ارسال میگردد درصورت ناخوانا بودن در گروه صفحه به صفحه میفرسم به صورت فایل صوتی </a:t>
            </a:r>
          </a:p>
          <a:p>
            <a:pPr marL="0" indent="0" algn="r">
              <a:buNone/>
            </a:pPr>
            <a:r>
              <a:rPr lang="fa-IR" dirty="0" smtClean="0"/>
              <a:t>هم تدریس می کنم بعدا فایل کامل تکمیلی تایپی پاور پونت بارگذاری </a:t>
            </a:r>
            <a:r>
              <a:rPr lang="fa-IR" dirty="0" smtClean="0"/>
              <a:t>میشود.</a:t>
            </a:r>
            <a:r>
              <a:rPr lang="fa-IR" dirty="0" smtClean="0"/>
              <a:t>دراین درس بیشتر سعی میشود مراحل اجرای سیستمهای حسابداری وروشهایی که حسابدارن به طورعملی وواقعی باآن سروکاردارندآموزش داده شودتادرآینده راهگشای شمادرانجام کارهای حسابداری باشد.</a:t>
            </a:r>
          </a:p>
          <a:p>
            <a:pPr marL="0" indent="0" algn="r">
              <a:buNone/>
            </a:pPr>
            <a:r>
              <a:rPr lang="fa-IR" dirty="0" smtClean="0"/>
              <a:t> </a:t>
            </a:r>
            <a:r>
              <a:rPr lang="fa-IR" dirty="0" smtClean="0"/>
              <a:t>موفق باشید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748154"/>
      </p:ext>
    </p:extLst>
  </p:cSld>
  <p:clrMapOvr>
    <a:masterClrMapping/>
  </p:clrMapOvr>
  <p:transition spd="med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4363" y="274638"/>
            <a:ext cx="8229600" cy="1143000"/>
          </a:xfrm>
        </p:spPr>
        <p:txBody>
          <a:bodyPr/>
          <a:lstStyle/>
          <a:p>
            <a:pPr rtl="1" eaLnBrk="1" hangingPunct="1">
              <a:defRPr/>
            </a:pPr>
            <a:r>
              <a:rPr lang="fa-IR" dirty="0" smtClean="0">
                <a:cs typeface="B Mitra" pitchFamily="2" charset="-78"/>
              </a:rPr>
              <a:t>هدف از آموزش روش تحقیق علمی:</a:t>
            </a:r>
            <a:endParaRPr lang="en-US" dirty="0" smtClean="0">
              <a:cs typeface="B Mitra" pitchFamily="2" charset="-78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843088"/>
            <a:ext cx="8229600" cy="4525962"/>
          </a:xfrm>
        </p:spPr>
        <p:txBody>
          <a:bodyPr/>
          <a:lstStyle/>
          <a:p>
            <a:pPr algn="r" rtl="1" eaLnBrk="1" hangingPunct="1">
              <a:buFont typeface="Wingdings" panose="05000000000000000000" pitchFamily="2" charset="2"/>
              <a:buNone/>
              <a:defRPr/>
            </a:pPr>
            <a:endParaRPr lang="fa-IR" smtClean="0">
              <a:cs typeface="B Mitra" pitchFamily="2" charset="-78"/>
            </a:endParaRP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fa-IR" smtClean="0">
                <a:cs typeface="B Mitra" pitchFamily="2" charset="-78"/>
              </a:rPr>
              <a:t>1)فراگیری روش وصول به حقایق و کشف مجهولات</a:t>
            </a: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endParaRPr lang="fa-IR" smtClean="0">
              <a:cs typeface="B Mitra" pitchFamily="2" charset="-78"/>
            </a:endParaRP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fa-IR" smtClean="0">
                <a:cs typeface="B Mitra" pitchFamily="2" charset="-78"/>
              </a:rPr>
              <a:t>2)کسب مهارت لازم برای اجرای پروژه های تحقیقاتی</a:t>
            </a: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endParaRPr lang="fa-IR" smtClean="0">
              <a:cs typeface="B Mitra" pitchFamily="2" charset="-78"/>
            </a:endParaRP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fa-IR" smtClean="0">
                <a:cs typeface="B Mitra" pitchFamily="2" charset="-78"/>
              </a:rPr>
              <a:t>3)کسب مهارت لازم برای انجام پایان نامه های تحصیلی</a:t>
            </a:r>
            <a:endParaRPr lang="en-US" smtClean="0">
              <a:cs typeface="B Mitra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-71762"/>
            <a:ext cx="9889205" cy="8181282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023817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357166"/>
            <a:ext cx="8786874" cy="635798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 rtl="1">
              <a:buNone/>
            </a:pPr>
            <a:endParaRPr lang="fa-IR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B Nazanin" pitchFamily="2" charset="-78"/>
            </a:endParaRPr>
          </a:p>
          <a:p>
            <a:pPr algn="ctr" rtl="1">
              <a:buNone/>
            </a:pPr>
            <a:endParaRPr lang="fa-IR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48624" y="1628800"/>
            <a:ext cx="27013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>
                <a:cs typeface="B Mitra" pitchFamily="2" charset="-78"/>
              </a:rPr>
              <a:t>هدف تحقیق علمی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2286000" y="2782668"/>
            <a:ext cx="61744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fa-IR" sz="2400" b="1" dirty="0">
                <a:cs typeface="B Mitra" pitchFamily="2" charset="-78"/>
              </a:rPr>
              <a:t> 1)بررسی و ارزیابی نظریه</a:t>
            </a:r>
            <a:r>
              <a:rPr lang="en-US" sz="2400" b="1" dirty="0" smtClean="0"/>
              <a:t>‌</a:t>
            </a:r>
            <a:r>
              <a:rPr lang="fa-IR" sz="2400" b="1" dirty="0" smtClean="0">
                <a:cs typeface="B Mitra" pitchFamily="2" charset="-78"/>
              </a:rPr>
              <a:t>	    </a:t>
            </a:r>
          </a:p>
          <a:p>
            <a:pPr algn="r" rtl="1">
              <a:defRPr/>
            </a:pPr>
            <a:endParaRPr lang="fa-IR" sz="2400" b="1" dirty="0">
              <a:cs typeface="B Mitra" pitchFamily="2" charset="-78"/>
            </a:endParaRPr>
          </a:p>
          <a:p>
            <a:pPr algn="r" rtl="1">
              <a:defRPr/>
            </a:pPr>
            <a:r>
              <a:rPr lang="fa-IR" sz="2400" b="1" dirty="0" smtClean="0">
                <a:cs typeface="B Mitra" pitchFamily="2" charset="-78"/>
              </a:rPr>
              <a:t> 2)به </a:t>
            </a:r>
            <a:r>
              <a:rPr lang="fa-IR" sz="2400" b="1" dirty="0">
                <a:cs typeface="B Mitra" pitchFamily="2" charset="-78"/>
              </a:rPr>
              <a:t>منظور ارائه </a:t>
            </a:r>
            <a:r>
              <a:rPr lang="fa-IR" sz="2400" b="1" dirty="0" smtClean="0">
                <a:cs typeface="B Mitra" pitchFamily="2" charset="-78"/>
              </a:rPr>
              <a:t>نظریه جدید</a:t>
            </a:r>
            <a:endParaRPr lang="fa-IR" sz="2400" b="1" dirty="0">
              <a:cs typeface="B Mitra" pitchFamily="2" charset="-78"/>
            </a:endParaRPr>
          </a:p>
          <a:p>
            <a:pPr algn="r" rtl="1">
              <a:defRPr/>
            </a:pPr>
            <a:r>
              <a:rPr lang="fa-IR" sz="2400" b="1" dirty="0">
                <a:cs typeface="B Mitra" pitchFamily="2" charset="-78"/>
              </a:rPr>
              <a:t>			   </a:t>
            </a:r>
            <a:endParaRPr lang="fa-IR" sz="2400" b="1" dirty="0" smtClean="0">
              <a:cs typeface="B Mitra" pitchFamily="2" charset="-78"/>
            </a:endParaRPr>
          </a:p>
          <a:p>
            <a:pPr algn="r" rtl="1">
              <a:defRPr/>
            </a:pPr>
            <a:r>
              <a:rPr lang="fa-IR" sz="2400" b="1" dirty="0" smtClean="0">
                <a:cs typeface="B Mitra" pitchFamily="2" charset="-78"/>
              </a:rPr>
              <a:t>  </a:t>
            </a:r>
            <a:r>
              <a:rPr lang="fa-IR" sz="2400" b="1" dirty="0">
                <a:cs typeface="B Mitra" pitchFamily="2" charset="-78"/>
              </a:rPr>
              <a:t>3)برای حل مشکل</a:t>
            </a:r>
            <a:endParaRPr lang="en-US" sz="2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819472"/>
            <a:ext cx="9852587" cy="738944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fa-IR" smtClean="0">
                <a:cs typeface="B Mitra" pitchFamily="2" charset="-78"/>
              </a:rPr>
              <a:t>ویژگی</a:t>
            </a:r>
            <a:r>
              <a:rPr lang="en-US" smtClean="0"/>
              <a:t>‌</a:t>
            </a:r>
            <a:r>
              <a:rPr lang="fa-IR" smtClean="0">
                <a:cs typeface="B Mitra" pitchFamily="2" charset="-78"/>
              </a:rPr>
              <a:t>ها و قواعد تحقیق علمی:</a:t>
            </a:r>
            <a:endParaRPr lang="en-US" smtClean="0">
              <a:cs typeface="B Mitra" pitchFamily="2" charset="-78"/>
            </a:endParaRP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fa-IR" dirty="0" smtClean="0">
                <a:cs typeface="B Mitra" pitchFamily="2" charset="-78"/>
              </a:rPr>
              <a:t>5)واقعی بودن</a:t>
            </a: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fa-IR" dirty="0" smtClean="0">
                <a:cs typeface="B Mitra" pitchFamily="2" charset="-78"/>
              </a:rPr>
              <a:t>6)نیاز به مدیریت واحد</a:t>
            </a: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fa-IR" dirty="0" smtClean="0">
                <a:cs typeface="B Mitra" pitchFamily="2" charset="-78"/>
              </a:rPr>
              <a:t>7)رعایت اصل بیطرفی</a:t>
            </a: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fa-IR" dirty="0" smtClean="0">
                <a:cs typeface="B Mitra" pitchFamily="2" charset="-78"/>
              </a:rPr>
              <a:t>8)کوششی بودن تحقیق</a:t>
            </a: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endParaRPr lang="en-US" dirty="0" smtClean="0">
              <a:cs typeface="B Mitra" pitchFamily="2" charset="-78"/>
            </a:endParaRP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fa-IR" dirty="0" smtClean="0">
                <a:cs typeface="B Mitra" pitchFamily="2" charset="-78"/>
              </a:rPr>
              <a:t>1)قابلیت بررسی داشتن</a:t>
            </a: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fa-IR" dirty="0" smtClean="0">
                <a:cs typeface="B Mitra" pitchFamily="2" charset="-78"/>
              </a:rPr>
              <a:t>2)نظم داشتن</a:t>
            </a: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fa-IR" dirty="0" smtClean="0">
                <a:cs typeface="B Mitra" pitchFamily="2" charset="-78"/>
              </a:rPr>
              <a:t>3)قابلیت تعمیم</a:t>
            </a: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fa-IR" dirty="0" smtClean="0">
                <a:cs typeface="B Mitra" pitchFamily="2" charset="-78"/>
              </a:rPr>
              <a:t>4)دقت طلبی</a:t>
            </a:r>
            <a:endParaRPr lang="en-US" dirty="0" smtClean="0">
              <a:cs typeface="B Mitra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57400"/>
            <a:ext cx="8686800" cy="891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59009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3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6113"/>
            <a:ext cx="8229600" cy="1143000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fa-IR" dirty="0" smtClean="0">
                <a:cs typeface="B Mitra" pitchFamily="2" charset="-78"/>
              </a:rPr>
              <a:t>قلمروها و حیطه</a:t>
            </a:r>
            <a:r>
              <a:rPr lang="en-US" dirty="0" smtClean="0"/>
              <a:t>‌</a:t>
            </a:r>
            <a:r>
              <a:rPr lang="fa-IR" dirty="0" smtClean="0">
                <a:cs typeface="B Mitra" pitchFamily="2" charset="-78"/>
              </a:rPr>
              <a:t>های شناختی :</a:t>
            </a:r>
            <a:endParaRPr lang="en-US" dirty="0" smtClean="0">
              <a:cs typeface="B Mitra" pitchFamily="2" charset="-78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60638"/>
            <a:ext cx="8229600" cy="3535362"/>
          </a:xfrm>
        </p:spPr>
        <p:txBody>
          <a:bodyPr/>
          <a:lstStyle/>
          <a:p>
            <a:pPr algn="r" rtl="1" eaLnBrk="1" hangingPunct="1">
              <a:buFont typeface="Wingdings" panose="05000000000000000000" pitchFamily="2" charset="2"/>
              <a:buNone/>
              <a:defRPr/>
            </a:pPr>
            <a:endParaRPr lang="fa-IR" dirty="0" smtClean="0">
              <a:cs typeface="B Mitra" pitchFamily="2" charset="-78"/>
            </a:endParaRP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fa-IR" dirty="0" smtClean="0">
                <a:cs typeface="B Mitra" pitchFamily="2" charset="-78"/>
              </a:rPr>
              <a:t>			1)حیطه شناختی علوم طبیعی و مادی</a:t>
            </a: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endParaRPr lang="fa-IR" dirty="0" smtClean="0">
              <a:cs typeface="B Mitra" pitchFamily="2" charset="-78"/>
            </a:endParaRP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fa-IR" dirty="0" smtClean="0">
                <a:cs typeface="B Mitra" pitchFamily="2" charset="-78"/>
              </a:rPr>
              <a:t>		</a:t>
            </a:r>
          </a:p>
          <a:p>
            <a:pPr algn="r" rtl="1" eaLnBrk="1" hangingPunct="1">
              <a:buFont typeface="Wingdings" panose="05000000000000000000" pitchFamily="2" charset="2"/>
              <a:buNone/>
              <a:defRPr/>
            </a:pPr>
            <a:r>
              <a:rPr lang="fa-IR" dirty="0" smtClean="0">
                <a:cs typeface="B Mitra" pitchFamily="2" charset="-78"/>
              </a:rPr>
              <a:t>			3)حیطه شناختی علوم انسانی</a:t>
            </a:r>
            <a:endParaRPr lang="en-US" dirty="0" smtClean="0">
              <a:cs typeface="B Mitra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5"/>
            <a:ext cx="10163083" cy="8182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01602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3887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>
              <a:buNone/>
            </a:pPr>
            <a:endParaRPr lang="fa-IR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B Nazanin" pitchFamily="2" charset="-78"/>
            </a:endParaRPr>
          </a:p>
          <a:p>
            <a:pPr algn="ctr" rtl="1">
              <a:buNone/>
            </a:pPr>
            <a:endParaRPr lang="fa-IR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1863"/>
            <a:ext cx="8229600" cy="1143000"/>
          </a:xfrm>
        </p:spPr>
        <p:txBody>
          <a:bodyPr>
            <a:normAutofit fontScale="90000"/>
          </a:bodyPr>
          <a:lstStyle/>
          <a:p>
            <a:pPr algn="r" rtl="1" eaLnBrk="1" hangingPunct="1">
              <a:defRPr/>
            </a:pPr>
            <a:r>
              <a:rPr lang="fa-IR" sz="3200" dirty="0" smtClean="0">
                <a:cs typeface="B Mitra" pitchFamily="2" charset="-78"/>
              </a:rPr>
              <a:t>حیطه</a:t>
            </a:r>
            <a:r>
              <a:rPr lang="ar-SA" sz="3200" dirty="0" smtClean="0"/>
              <a:t>‏</a:t>
            </a:r>
            <a:r>
              <a:rPr lang="fa-IR" sz="3200" dirty="0" smtClean="0">
                <a:cs typeface="B Mitra" pitchFamily="2" charset="-78"/>
              </a:rPr>
              <a:t>شناختی علوم طبیعی و تجربی</a:t>
            </a:r>
            <a:br>
              <a:rPr lang="fa-IR" sz="3200" dirty="0" smtClean="0">
                <a:cs typeface="B Mitra" pitchFamily="2" charset="-78"/>
              </a:rPr>
            </a:br>
            <a:endParaRPr lang="en-US" dirty="0" smtClean="0">
              <a:cs typeface="B Mitra" pitchFamily="2" charset="-7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15950" y="2348881"/>
            <a:ext cx="8070850" cy="172819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 rtl="1">
              <a:buFont typeface="Wingdings" panose="05000000000000000000" pitchFamily="2" charset="2"/>
              <a:buNone/>
              <a:defRPr/>
            </a:pPr>
            <a:r>
              <a:rPr lang="fa-IR" dirty="0" smtClean="0">
                <a:cs typeface="B Mitra" pitchFamily="2" charset="-78"/>
              </a:rPr>
              <a:t>این حیطه شامل معلومات و معارفی می‌شود که به هر نحو درباره طبیعت و موضوعات طبیعی که دارای خواص مادی و قابل ح</a:t>
            </a:r>
            <a:r>
              <a:rPr lang="ar-SA" dirty="0" smtClean="0">
                <a:cs typeface="B Mitra" pitchFamily="2" charset="-78"/>
              </a:rPr>
              <a:t>س</a:t>
            </a:r>
            <a:r>
              <a:rPr lang="fa-IR" dirty="0" smtClean="0">
                <a:cs typeface="B Mitra" pitchFamily="2" charset="-78"/>
              </a:rPr>
              <a:t> است حاصل می</a:t>
            </a:r>
            <a:r>
              <a:rPr lang="en-US" dirty="0" smtClean="0"/>
              <a:t>‌</a:t>
            </a:r>
            <a:r>
              <a:rPr lang="fa-IR" dirty="0" smtClean="0">
                <a:cs typeface="B Mitra" pitchFamily="2" charset="-78"/>
              </a:rPr>
              <a:t>آید مانند علوم پایه، علوم پزشکی و علوم مهندسی.</a:t>
            </a:r>
          </a:p>
          <a:p>
            <a:pPr algn="justLow" rtl="1">
              <a:buFont typeface="Wingdings" panose="05000000000000000000" pitchFamily="2" charset="2"/>
              <a:buNone/>
              <a:defRPr/>
            </a:pPr>
            <a:endParaRPr lang="en-US" dirty="0" smtClean="0">
              <a:cs typeface="B Mitra" pitchFamily="2" charset="-7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1857365"/>
            <a:ext cx="8363272" cy="249372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r" rtl="1">
              <a:defRPr/>
            </a:pPr>
            <a:endParaRPr lang="fa-IR" sz="4800" dirty="0">
              <a:cs typeface="B Mitra" pitchFamily="2" charset="-78"/>
            </a:endParaRPr>
          </a:p>
          <a:p>
            <a:pPr rtl="1">
              <a:defRPr/>
            </a:pPr>
            <a:r>
              <a:rPr lang="fa-IR" sz="3200" dirty="0" smtClean="0">
                <a:cs typeface="B Mitra" pitchFamily="2" charset="-78"/>
              </a:rPr>
              <a:t>حیطه</a:t>
            </a:r>
            <a:r>
              <a:rPr lang="en-US" sz="3200" dirty="0" smtClean="0"/>
              <a:t>‌</a:t>
            </a:r>
            <a:r>
              <a:rPr lang="fa-IR" sz="3200" dirty="0" smtClean="0">
                <a:cs typeface="B Mitra" pitchFamily="2" charset="-78"/>
              </a:rPr>
              <a:t>شناختی علوم انسانی                                                         </a:t>
            </a:r>
            <a:r>
              <a:rPr lang="fa-IR" dirty="0" smtClean="0">
                <a:cs typeface="B Mitra" pitchFamily="2" charset="-78"/>
              </a:rPr>
              <a:t>:</a:t>
            </a:r>
            <a:endParaRPr lang="en-US" dirty="0" smtClean="0">
              <a:cs typeface="B Mitra" pitchFamily="2" charset="-78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4351091"/>
            <a:ext cx="8229600" cy="1598189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 typeface="Wingdings" panose="05000000000000000000" pitchFamily="2" charset="2"/>
              <a:buNone/>
              <a:defRPr/>
            </a:pPr>
            <a:endParaRPr lang="fa-IR" sz="2800" dirty="0" smtClean="0">
              <a:cs typeface="B Mitra" pitchFamily="2" charset="-78"/>
            </a:endParaRPr>
          </a:p>
          <a:p>
            <a:pPr algn="r" rtl="1">
              <a:buFont typeface="Wingdings" panose="05000000000000000000" pitchFamily="2" charset="2"/>
              <a:buNone/>
              <a:defRPr/>
            </a:pPr>
            <a:endParaRPr lang="fa-IR" dirty="0" smtClean="0">
              <a:cs typeface="B Mitra" pitchFamily="2" charset="-78"/>
            </a:endParaRPr>
          </a:p>
          <a:p>
            <a:pPr algn="r" rtl="1">
              <a:buFont typeface="Wingdings" panose="05000000000000000000" pitchFamily="2" charset="2"/>
              <a:buNone/>
              <a:defRPr/>
            </a:pPr>
            <a:r>
              <a:rPr lang="fa-IR" sz="4500" dirty="0" smtClean="0">
                <a:cs typeface="B Mitra" pitchFamily="2" charset="-78"/>
              </a:rPr>
              <a:t>این حیطه شامل معلوماتی است که به خصلتها، ویژگیها، فعالیتها و رفتارهای نوع انسان مربوط می‌شود.</a:t>
            </a:r>
            <a:endParaRPr lang="en-US" sz="4500" dirty="0" smtClean="0">
              <a:cs typeface="B Mitra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449775" cy="810952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1701</TotalTime>
  <Words>236</Words>
  <Application>Microsoft Office PowerPoint</Application>
  <PresentationFormat>On-screen Show (4:3)</PresentationFormat>
  <Paragraphs>66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B Mitra</vt:lpstr>
      <vt:lpstr>B Nazanin</vt:lpstr>
      <vt:lpstr>Calibri</vt:lpstr>
      <vt:lpstr>Constantia</vt:lpstr>
      <vt:lpstr>Majalla UI</vt:lpstr>
      <vt:lpstr>Traditional Arabic</vt:lpstr>
      <vt:lpstr>Wingdings</vt:lpstr>
      <vt:lpstr>Wingdings 2</vt:lpstr>
      <vt:lpstr>Flow</vt:lpstr>
      <vt:lpstr>PowerPoint Presentation</vt:lpstr>
      <vt:lpstr>بسم الله الرحمن الرحیم</vt:lpstr>
      <vt:lpstr>PowerPoint Presentation</vt:lpstr>
      <vt:lpstr>PowerPoint Presentation</vt:lpstr>
      <vt:lpstr>هدف از آموزش روش تحقیق علمی:</vt:lpstr>
      <vt:lpstr>PowerPoint Presentation</vt:lpstr>
      <vt:lpstr>ویژگی‌ها و قواعد تحقیق علمی:</vt:lpstr>
      <vt:lpstr>قلمروها و حیطه‌های شناختی :</vt:lpstr>
      <vt:lpstr>حیطه‏شناختی علوم طبیعی و تجربی </vt:lpstr>
      <vt:lpstr>PowerPoint Presentation</vt:lpstr>
      <vt:lpstr>PowerPoint Presentation</vt:lpstr>
      <vt:lpstr>PowerPoint Presentation</vt:lpstr>
      <vt:lpstr>PowerPoint Presentation</vt:lpstr>
    </vt:vector>
  </TitlesOfParts>
  <Company>sazgar.com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Aria TM</dc:creator>
  <cp:lastModifiedBy>hesabdari</cp:lastModifiedBy>
  <cp:revision>612</cp:revision>
  <dcterms:created xsi:type="dcterms:W3CDTF">2009-04-25T16:47:42Z</dcterms:created>
  <dcterms:modified xsi:type="dcterms:W3CDTF">2020-03-12T09:59:39Z</dcterms:modified>
</cp:coreProperties>
</file>