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939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188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932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69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021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58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693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2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42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768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66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E4092-E2B5-495D-9FC2-A28EFDEDA82D}" type="datetimeFigureOut">
              <a:rPr lang="fa-IR" smtClean="0"/>
              <a:t>15/07/1441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9A41C-24C5-416C-B5E3-1C96945897E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899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mtClean="0">
                <a:solidFill>
                  <a:schemeClr val="tx1"/>
                </a:solidFill>
              </a:rPr>
              <a:t>مختص </a:t>
            </a:r>
            <a:r>
              <a:rPr lang="fa-IR" smtClean="0">
                <a:solidFill>
                  <a:schemeClr val="tx1"/>
                </a:solidFill>
              </a:rPr>
              <a:t>دانشجویان کاردانی </a:t>
            </a:r>
            <a:r>
              <a:rPr lang="fa-IR" dirty="0" smtClean="0">
                <a:solidFill>
                  <a:schemeClr val="tx1"/>
                </a:solidFill>
              </a:rPr>
              <a:t>ترم 2 سخت افزار 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مدرس : مهدیه نیری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a-IR" altLang="fa-IR" dirty="0">
                <a:cs typeface="B Lotus" pitchFamily="2" charset="-78"/>
              </a:rPr>
              <a:t>مدارهای </a:t>
            </a:r>
            <a:r>
              <a:rPr lang="fa-IR" altLang="fa-IR" dirty="0" smtClean="0">
                <a:cs typeface="B Lotus" pitchFamily="2" charset="-78"/>
              </a:rPr>
              <a:t>منطقی</a:t>
            </a:r>
            <a:endParaRPr lang="en-US" altLang="fa-IR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56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 سه افزا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مثال2: کد سه افزای عدد 25 را بدست آورید؟</a:t>
            </a:r>
          </a:p>
          <a:p>
            <a:r>
              <a:rPr lang="fa-IR" dirty="0" smtClean="0"/>
              <a:t>ابتدامعادل </a:t>
            </a:r>
            <a:r>
              <a:rPr lang="en-US" dirty="0" smtClean="0"/>
              <a:t>BCD</a:t>
            </a:r>
            <a:endParaRPr lang="fa-IR" dirty="0" smtClean="0"/>
          </a:p>
          <a:p>
            <a:pPr algn="l" rtl="0"/>
            <a:r>
              <a:rPr lang="fa-IR" dirty="0" smtClean="0"/>
              <a:t>25</a:t>
            </a:r>
            <a:r>
              <a:rPr lang="en-US" dirty="0" smtClean="0">
                <a:sym typeface="Wingdings" panose="05000000000000000000" pitchFamily="2" charset="2"/>
              </a:rPr>
              <a:t>  0010  0101    </a:t>
            </a:r>
          </a:p>
          <a:p>
            <a:r>
              <a:rPr lang="fa-IR" dirty="0" smtClean="0">
                <a:sym typeface="Wingdings" panose="05000000000000000000" pitchFamily="2" charset="2"/>
              </a:rPr>
              <a:t>جمع با 0011</a:t>
            </a:r>
          </a:p>
          <a:p>
            <a:pPr marL="0" indent="0" algn="ctr" rtl="0">
              <a:buNone/>
            </a:pPr>
            <a:r>
              <a:rPr lang="en-US" dirty="0" smtClean="0">
                <a:sym typeface="Wingdings" panose="05000000000000000000" pitchFamily="2" charset="2"/>
              </a:rPr>
              <a:t>0010  0101</a:t>
            </a:r>
          </a:p>
          <a:p>
            <a:pPr marL="0" indent="0" algn="ctr" rtl="0">
              <a:buNone/>
            </a:pPr>
            <a:r>
              <a:rPr lang="en-US" dirty="0" smtClean="0">
                <a:sym typeface="Wingdings" panose="05000000000000000000" pitchFamily="2" charset="2"/>
              </a:rPr>
              <a:t>+</a:t>
            </a:r>
          </a:p>
          <a:p>
            <a:pPr marL="0" indent="0" algn="ctr" rtl="0">
              <a:buNone/>
            </a:pPr>
            <a:r>
              <a:rPr lang="en-US" dirty="0" smtClean="0">
                <a:sym typeface="Wingdings" panose="05000000000000000000" pitchFamily="2" charset="2"/>
              </a:rPr>
              <a:t>0011  0011</a:t>
            </a:r>
          </a:p>
          <a:p>
            <a:pPr marL="0" indent="0" algn="ctr" rtl="0">
              <a:buNone/>
            </a:pPr>
            <a:r>
              <a:rPr lang="en-US" dirty="0" smtClean="0">
                <a:sym typeface="Wingdings" panose="05000000000000000000" pitchFamily="2" charset="2"/>
              </a:rPr>
              <a:t>----------------</a:t>
            </a:r>
          </a:p>
          <a:p>
            <a:pPr marL="0" indent="0" algn="ctr" rtl="0">
              <a:buNone/>
            </a:pPr>
            <a:r>
              <a:rPr lang="en-US" dirty="0" smtClean="0">
                <a:sym typeface="Wingdings" panose="05000000000000000000" pitchFamily="2" charset="2"/>
              </a:rPr>
              <a:t>01011000</a:t>
            </a:r>
          </a:p>
        </p:txBody>
      </p:sp>
    </p:spTree>
    <p:extLst>
      <p:ext uri="{BB962C8B-B14F-4D97-AF65-F5344CB8AC3E}">
        <p14:creationId xmlns:p14="http://schemas.microsoft.com/office/powerpoint/2010/main" val="33182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2-کد گری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کد بی وزن بعدی کد گری نام دارد. </a:t>
            </a:r>
          </a:p>
          <a:p>
            <a:r>
              <a:rPr lang="fa-IR" dirty="0" smtClean="0"/>
              <a:t>ابتدا لازم است به معرفی گیت </a:t>
            </a:r>
            <a:r>
              <a:rPr lang="en-US" dirty="0" smtClean="0"/>
              <a:t>XOR</a:t>
            </a:r>
            <a:r>
              <a:rPr lang="fa-IR" dirty="0" smtClean="0"/>
              <a:t> بپردازیم.</a:t>
            </a:r>
          </a:p>
          <a:p>
            <a:endParaRPr lang="fa-I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3148013"/>
            <a:ext cx="20383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2981325"/>
            <a:ext cx="23812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83903" y="3876675"/>
            <a:ext cx="448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جدول درستی گیت </a:t>
            </a:r>
            <a:r>
              <a:rPr lang="en-US" dirty="0" smtClean="0"/>
              <a:t>XOR </a:t>
            </a:r>
            <a:r>
              <a:rPr lang="fa-IR" dirty="0" smtClean="0"/>
              <a:t>دو ورودی به صورت زیر است.</a:t>
            </a:r>
          </a:p>
          <a:p>
            <a:endParaRPr lang="fa-I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04318"/>
              </p:ext>
            </p:extLst>
          </p:nvPr>
        </p:nvGraphicFramePr>
        <p:xfrm>
          <a:off x="1835696" y="4523006"/>
          <a:ext cx="6096000" cy="1849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1735614"/>
                <a:gridCol w="2328386"/>
              </a:tblGrid>
              <a:tr h="1390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Q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7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ادامه کد گری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a-IR" dirty="0" smtClean="0"/>
              <a:t>ورودی ها </a:t>
            </a:r>
            <a:r>
              <a:rPr lang="en-US" dirty="0" smtClean="0"/>
              <a:t>A, 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fa-IR" dirty="0" smtClean="0"/>
              <a:t> هستند که کلا 4 حالت 0و0 ، 0و1 ، 1و0 ، 1و1 را شامل می شوند . خروجی زمانی که دو ورودی مثل هم هستند صفر می شود و اگر مخالف هم باشند یک می شود . </a:t>
            </a:r>
          </a:p>
          <a:p>
            <a:pPr marL="0" indent="0">
              <a:buNone/>
            </a:pPr>
            <a:r>
              <a:rPr lang="fa-IR" dirty="0" smtClean="0"/>
              <a:t>برای ساختن کد گری از </a:t>
            </a:r>
            <a:r>
              <a:rPr lang="en-US" dirty="0" smtClean="0"/>
              <a:t>XOR</a:t>
            </a:r>
            <a:r>
              <a:rPr lang="fa-IR" dirty="0" smtClean="0"/>
              <a:t> استفاده می کنیم.</a:t>
            </a:r>
          </a:p>
          <a:p>
            <a:pPr marL="0" indent="0">
              <a:buNone/>
            </a:pPr>
            <a:r>
              <a:rPr lang="fa-IR" dirty="0" smtClean="0"/>
              <a:t>فرض کنید که  یک عدد باینری 4 بیتی داریم </a:t>
            </a:r>
          </a:p>
          <a:p>
            <a:pPr marL="0" indent="0" algn="l">
              <a:buNone/>
            </a:pPr>
            <a:r>
              <a:rPr lang="en-US" dirty="0" smtClean="0"/>
              <a:t>B=B</a:t>
            </a:r>
            <a:r>
              <a:rPr lang="en-US" baseline="-25000" dirty="0" smtClean="0"/>
              <a:t>4</a:t>
            </a:r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/>
          </a:p>
          <a:p>
            <a:pPr marL="0" indent="0">
              <a:buNone/>
            </a:pPr>
            <a:r>
              <a:rPr lang="fa-IR" dirty="0" smtClean="0"/>
              <a:t>که باید به کد گری 4 بیتی تبدیل شود </a:t>
            </a:r>
          </a:p>
          <a:p>
            <a:pPr marL="0" indent="0" algn="l">
              <a:buNone/>
            </a:pPr>
            <a:r>
              <a:rPr lang="en-US" dirty="0"/>
              <a:t>G=G</a:t>
            </a:r>
            <a:r>
              <a:rPr lang="en-US" baseline="-25000" dirty="0"/>
              <a:t>4</a:t>
            </a:r>
            <a:r>
              <a:rPr lang="en-US" dirty="0"/>
              <a:t>G</a:t>
            </a:r>
            <a:r>
              <a:rPr lang="en-US" baseline="-25000" dirty="0"/>
              <a:t>3</a:t>
            </a:r>
            <a:r>
              <a:rPr lang="en-US" dirty="0"/>
              <a:t>G</a:t>
            </a:r>
            <a:r>
              <a:rPr lang="en-US" baseline="-25000" dirty="0"/>
              <a:t>2</a:t>
            </a:r>
            <a:r>
              <a:rPr lang="en-US" dirty="0"/>
              <a:t>G</a:t>
            </a:r>
            <a:r>
              <a:rPr lang="en-US" baseline="-25000" dirty="0"/>
              <a:t>1</a:t>
            </a:r>
            <a:endParaRPr lang="en-US" dirty="0"/>
          </a:p>
          <a:p>
            <a:pPr marL="0" indent="0">
              <a:buNone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5259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 گری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B=B</a:t>
            </a:r>
            <a:r>
              <a:rPr lang="en-US" baseline="-25000" dirty="0" smtClean="0"/>
              <a:t>4</a:t>
            </a:r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algn="l" rtl="0"/>
            <a:r>
              <a:rPr lang="en-US" dirty="0" smtClean="0"/>
              <a:t>G=G</a:t>
            </a:r>
            <a:r>
              <a:rPr lang="en-US" baseline="-25000" dirty="0" smtClean="0"/>
              <a:t>4</a:t>
            </a:r>
            <a:r>
              <a:rPr lang="en-US" dirty="0" smtClean="0"/>
              <a:t>G</a:t>
            </a:r>
            <a:r>
              <a:rPr lang="en-US" baseline="-25000" dirty="0" smtClean="0"/>
              <a:t>3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4</a:t>
            </a:r>
            <a:r>
              <a:rPr lang="en-US" dirty="0"/>
              <a:t>=B</a:t>
            </a:r>
            <a:r>
              <a:rPr lang="en-US" baseline="-25000" dirty="0"/>
              <a:t>4</a:t>
            </a:r>
            <a:endParaRPr lang="en-US" dirty="0"/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3</a:t>
            </a:r>
            <a:r>
              <a:rPr lang="en-US" dirty="0"/>
              <a:t>= B</a:t>
            </a:r>
            <a:r>
              <a:rPr lang="en-US" baseline="-25000" dirty="0"/>
              <a:t>4</a:t>
            </a:r>
            <a:r>
              <a:rPr lang="en-US" dirty="0"/>
              <a:t> XOR B</a:t>
            </a:r>
            <a:r>
              <a:rPr lang="en-US" baseline="-25000" dirty="0"/>
              <a:t>3</a:t>
            </a:r>
            <a:endParaRPr lang="en-US" dirty="0"/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2</a:t>
            </a:r>
            <a:r>
              <a:rPr lang="en-US" dirty="0"/>
              <a:t>= B</a:t>
            </a:r>
            <a:r>
              <a:rPr lang="en-US" baseline="-25000" dirty="0"/>
              <a:t>3</a:t>
            </a:r>
            <a:r>
              <a:rPr lang="en-US" dirty="0"/>
              <a:t> XOR B</a:t>
            </a:r>
            <a:r>
              <a:rPr lang="en-US" baseline="-25000" dirty="0"/>
              <a:t>2</a:t>
            </a:r>
            <a:endParaRPr lang="en-US" dirty="0"/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1</a:t>
            </a:r>
            <a:r>
              <a:rPr lang="en-US" dirty="0"/>
              <a:t>= B</a:t>
            </a:r>
            <a:r>
              <a:rPr lang="en-US" baseline="-25000" dirty="0"/>
              <a:t>2</a:t>
            </a:r>
            <a:r>
              <a:rPr lang="en-US" dirty="0"/>
              <a:t> XOR B</a:t>
            </a:r>
            <a:r>
              <a:rPr lang="en-US" baseline="-25000" dirty="0"/>
              <a:t>1</a:t>
            </a:r>
            <a:endParaRPr lang="en-US" dirty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06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معادل کد گری 0010 را بدست آورید؟</a:t>
            </a:r>
          </a:p>
          <a:p>
            <a:pPr algn="l" rtl="0"/>
            <a:r>
              <a:rPr lang="en-US" dirty="0" smtClean="0"/>
              <a:t>B=0010</a:t>
            </a:r>
          </a:p>
          <a:p>
            <a:pPr algn="l" rtl="0"/>
            <a:r>
              <a:rPr lang="fa-IR" dirty="0"/>
              <a:t> </a:t>
            </a:r>
            <a:r>
              <a:rPr lang="en-US" dirty="0" smtClean="0"/>
              <a:t>G</a:t>
            </a:r>
            <a:r>
              <a:rPr lang="en-US" baseline="-25000" dirty="0" smtClean="0"/>
              <a:t>4</a:t>
            </a:r>
            <a:r>
              <a:rPr lang="en-US" dirty="0" smtClean="0"/>
              <a:t>=B</a:t>
            </a:r>
            <a:r>
              <a:rPr lang="en-US" baseline="-25000" dirty="0" smtClean="0"/>
              <a:t>4</a:t>
            </a:r>
            <a:r>
              <a:rPr lang="en-US" dirty="0" smtClean="0"/>
              <a:t>=0</a:t>
            </a:r>
            <a:endParaRPr lang="en-US" dirty="0"/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3</a:t>
            </a:r>
            <a:r>
              <a:rPr lang="en-US" dirty="0"/>
              <a:t>= B</a:t>
            </a:r>
            <a:r>
              <a:rPr lang="en-US" baseline="-25000" dirty="0"/>
              <a:t>4</a:t>
            </a:r>
            <a:r>
              <a:rPr lang="en-US" dirty="0"/>
              <a:t> XOR B</a:t>
            </a:r>
            <a:r>
              <a:rPr lang="en-US" baseline="-25000" dirty="0"/>
              <a:t>3</a:t>
            </a:r>
            <a:r>
              <a:rPr lang="en-US" dirty="0"/>
              <a:t>=0</a:t>
            </a:r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2</a:t>
            </a:r>
            <a:r>
              <a:rPr lang="en-US" dirty="0"/>
              <a:t>= B</a:t>
            </a:r>
            <a:r>
              <a:rPr lang="en-US" baseline="-25000" dirty="0"/>
              <a:t>3</a:t>
            </a:r>
            <a:r>
              <a:rPr lang="en-US" dirty="0"/>
              <a:t> XOR B</a:t>
            </a:r>
            <a:r>
              <a:rPr lang="en-US" baseline="-25000" dirty="0"/>
              <a:t>2</a:t>
            </a:r>
            <a:r>
              <a:rPr lang="en-US" dirty="0"/>
              <a:t>=1</a:t>
            </a:r>
          </a:p>
          <a:p>
            <a:pPr algn="l" rtl="0"/>
            <a:r>
              <a:rPr lang="en-US" dirty="0"/>
              <a:t>G</a:t>
            </a:r>
            <a:r>
              <a:rPr lang="en-US" baseline="-25000" dirty="0"/>
              <a:t>1</a:t>
            </a:r>
            <a:r>
              <a:rPr lang="en-US" dirty="0"/>
              <a:t>= B</a:t>
            </a:r>
            <a:r>
              <a:rPr lang="en-US" baseline="-25000" dirty="0"/>
              <a:t>2</a:t>
            </a:r>
            <a:r>
              <a:rPr lang="en-US" dirty="0"/>
              <a:t> XOR B</a:t>
            </a:r>
            <a:r>
              <a:rPr lang="en-US" baseline="-25000" dirty="0"/>
              <a:t>1</a:t>
            </a:r>
            <a:r>
              <a:rPr lang="en-US" dirty="0"/>
              <a:t>=1</a:t>
            </a:r>
          </a:p>
          <a:p>
            <a:pPr marL="0" indent="0" algn="l">
              <a:buNone/>
            </a:pPr>
            <a:r>
              <a:rPr lang="en-US" dirty="0" smtClean="0"/>
              <a:t>G=0011</a:t>
            </a:r>
          </a:p>
          <a:p>
            <a:pPr algn="l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8065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مثال2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 معادل کد گری 0100 را بدست آورید؟</a:t>
            </a:r>
          </a:p>
          <a:p>
            <a:endParaRPr lang="fa-IR" dirty="0" smtClean="0"/>
          </a:p>
          <a:p>
            <a:pPr algn="l" rtl="0"/>
            <a:r>
              <a:rPr lang="en-US" dirty="0" smtClean="0"/>
              <a:t>B=0100</a:t>
            </a:r>
          </a:p>
          <a:p>
            <a:pPr algn="l" rtl="0"/>
            <a:r>
              <a:rPr lang="fa-IR" dirty="0" smtClean="0"/>
              <a:t> </a:t>
            </a:r>
            <a:r>
              <a:rPr lang="en-US" dirty="0" smtClean="0"/>
              <a:t>G</a:t>
            </a:r>
            <a:r>
              <a:rPr lang="en-US" baseline="-25000" dirty="0" smtClean="0"/>
              <a:t>4</a:t>
            </a:r>
            <a:r>
              <a:rPr lang="en-US" dirty="0" smtClean="0"/>
              <a:t>=B</a:t>
            </a:r>
            <a:r>
              <a:rPr lang="en-US" baseline="-25000" dirty="0" smtClean="0"/>
              <a:t>4</a:t>
            </a:r>
            <a:r>
              <a:rPr lang="en-US" dirty="0" smtClean="0"/>
              <a:t>=0</a:t>
            </a:r>
          </a:p>
          <a:p>
            <a:pPr algn="l" rtl="0"/>
            <a:r>
              <a:rPr lang="en-US" dirty="0" smtClean="0"/>
              <a:t>G</a:t>
            </a:r>
            <a:r>
              <a:rPr lang="en-US" baseline="-25000" dirty="0" smtClean="0"/>
              <a:t>3</a:t>
            </a:r>
            <a:r>
              <a:rPr lang="en-US" dirty="0" smtClean="0"/>
              <a:t>= B</a:t>
            </a:r>
            <a:r>
              <a:rPr lang="en-US" baseline="-25000" dirty="0" smtClean="0"/>
              <a:t>4</a:t>
            </a:r>
            <a:r>
              <a:rPr lang="en-US" dirty="0" smtClean="0"/>
              <a:t> XOR B</a:t>
            </a:r>
            <a:r>
              <a:rPr lang="en-US" baseline="-25000" dirty="0" smtClean="0"/>
              <a:t>3</a:t>
            </a:r>
            <a:r>
              <a:rPr lang="en-US" dirty="0" smtClean="0"/>
              <a:t>=1</a:t>
            </a:r>
          </a:p>
          <a:p>
            <a:pPr algn="l" rtl="0"/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= B</a:t>
            </a:r>
            <a:r>
              <a:rPr lang="en-US" baseline="-25000" dirty="0" smtClean="0"/>
              <a:t>3</a:t>
            </a:r>
            <a:r>
              <a:rPr lang="en-US" dirty="0" smtClean="0"/>
              <a:t> XOR B</a:t>
            </a:r>
            <a:r>
              <a:rPr lang="en-US" baseline="-25000" dirty="0" smtClean="0"/>
              <a:t>2</a:t>
            </a:r>
            <a:r>
              <a:rPr lang="en-US" dirty="0" smtClean="0"/>
              <a:t>=1</a:t>
            </a:r>
          </a:p>
          <a:p>
            <a:pPr algn="l" rtl="0"/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= B</a:t>
            </a:r>
            <a:r>
              <a:rPr lang="en-US" baseline="-25000" dirty="0" smtClean="0"/>
              <a:t>2</a:t>
            </a:r>
            <a:r>
              <a:rPr lang="en-US" dirty="0" smtClean="0"/>
              <a:t> XOR B</a:t>
            </a:r>
            <a:r>
              <a:rPr lang="en-US" baseline="-25000" dirty="0" smtClean="0"/>
              <a:t>1</a:t>
            </a:r>
            <a:r>
              <a:rPr lang="en-US" dirty="0" smtClean="0"/>
              <a:t>=0</a:t>
            </a:r>
          </a:p>
          <a:p>
            <a:pPr marL="0" indent="0" algn="l">
              <a:buNone/>
            </a:pPr>
            <a:r>
              <a:rPr lang="en-US" smtClean="0"/>
              <a:t>G=0110</a:t>
            </a:r>
            <a:endParaRPr lang="en-US" dirty="0" smtClean="0"/>
          </a:p>
          <a:p>
            <a:pPr algn="l"/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834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کد های باینری</a:t>
            </a:r>
            <a:endParaRPr lang="fa-I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effectLst>
                <a:outerShdw blurRad="50800" dist="50800" dir="5400000" algn="ctr" rotWithShape="0">
                  <a:srgbClr val="FFC000"/>
                </a:outerShdw>
              </a:effectLst>
            </p:spPr>
            <p:txBody>
              <a:bodyPr>
                <a:normAutofit/>
              </a:bodyPr>
              <a:lstStyle/>
              <a:p>
                <a:r>
                  <a:rPr lang="fa-IR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کد کردن : </a:t>
                </a:r>
              </a:p>
              <a:p>
                <a:pPr marL="0" indent="0">
                  <a:buNone/>
                </a:pPr>
                <a:r>
                  <a:rPr lang="fa-IR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نشان دادن اشیا به وسیله یک سری علایم مشخص را کد کردن می گویند. با استفاده از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fa-IR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بیت ما می توانیم </a:t>
                </a:r>
                <a:r>
                  <a:rPr lang="fa-IR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  <a:cs typeface="+mj-cs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  <a:cs typeface="+mj-cs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cs typeface="+mj-cs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fa-IR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شی را کد گذاری کنیم.</a:t>
                </a:r>
              </a:p>
              <a:p>
                <a:pPr marL="0" indent="0" algn="ctr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fa-IR" dirty="0">
                    <a:latin typeface="Arial" panose="020B0604020202020204" pitchFamily="34" charset="0"/>
                    <a:cs typeface="Arial" panose="020B0604020202020204" pitchFamily="34" charset="0"/>
                  </a:rPr>
                  <a:t> بیت	</a:t>
                </a:r>
                <a:r>
                  <a:rPr lang="fa-IR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fa-IR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fa-IR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بیت         8 کد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  <a:effectLst>
                <a:outerShdw blurRad="50800" dist="50800" dir="5400000" algn="ctr" rotWithShape="0">
                  <a:srgbClr val="FFC000"/>
                </a:outerShdw>
              </a:effectLst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7740352" y="407707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067944" y="407707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275173" y="465313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28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کد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کدها    1- ارزش دار ( وزن دار)</a:t>
            </a:r>
          </a:p>
          <a:p>
            <a:endParaRPr lang="fa-IR" dirty="0"/>
          </a:p>
          <a:p>
            <a:endParaRPr lang="fa-IR" dirty="0" smtClean="0"/>
          </a:p>
          <a:p>
            <a:pPr lvl="3"/>
            <a:r>
              <a:rPr lang="fa-IR" sz="3200" dirty="0" smtClean="0"/>
              <a:t>2- غیر ارزش دار ( بی وزن )</a:t>
            </a:r>
          </a:p>
          <a:p>
            <a:pPr marL="1371600" lvl="3" indent="0" algn="l">
              <a:buNone/>
            </a:pPr>
            <a:r>
              <a:rPr lang="en-US" sz="3200" dirty="0"/>
              <a:t>X= x</a:t>
            </a:r>
            <a:r>
              <a:rPr lang="en-US" sz="3200" baseline="-25000" dirty="0"/>
              <a:t>4</a:t>
            </a:r>
            <a:r>
              <a:rPr lang="en-US" sz="3200" dirty="0"/>
              <a:t> 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1</a:t>
            </a:r>
          </a:p>
          <a:p>
            <a:pPr marL="1371600" lvl="3" indent="0" algn="l">
              <a:buNone/>
            </a:pPr>
            <a:r>
              <a:rPr lang="en-US" sz="3200" dirty="0" smtClean="0"/>
              <a:t>w=w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1</a:t>
            </a:r>
            <a:endParaRPr lang="en-US" sz="3200" dirty="0"/>
          </a:p>
          <a:p>
            <a:pPr marL="1371600" lvl="3" indent="0">
              <a:buNone/>
            </a:pPr>
            <a:r>
              <a:rPr lang="en-US" sz="3200" dirty="0" smtClean="0"/>
              <a:t>X </a:t>
            </a:r>
            <a:r>
              <a:rPr lang="fa-IR" sz="3200" dirty="0" smtClean="0"/>
              <a:t>اعشاری این گونه محاسبه می شود</a:t>
            </a:r>
            <a:endParaRPr lang="en-US" sz="3200" dirty="0" smtClean="0"/>
          </a:p>
          <a:p>
            <a:pPr marL="1371600" lvl="3" indent="0" algn="l">
              <a:buNone/>
            </a:pPr>
            <a:r>
              <a:rPr lang="en-US" sz="3200" dirty="0" smtClean="0"/>
              <a:t>X=x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+x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+x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+x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1</a:t>
            </a:r>
            <a:endParaRPr lang="en-US" sz="3200" dirty="0"/>
          </a:p>
          <a:p>
            <a:pPr lvl="3" algn="l"/>
            <a:endParaRPr lang="en-US" sz="3200" baseline="-25000" dirty="0" smtClean="0"/>
          </a:p>
          <a:p>
            <a:pPr lvl="3" algn="l"/>
            <a:endParaRPr lang="en-US" sz="3200" dirty="0"/>
          </a:p>
          <a:p>
            <a:pPr lvl="3" algn="l"/>
            <a:endParaRPr lang="fa-IR" sz="3200" dirty="0" smtClean="0"/>
          </a:p>
          <a:p>
            <a:pPr lvl="3"/>
            <a:endParaRPr lang="fa-IR" sz="3200" dirty="0"/>
          </a:p>
          <a:p>
            <a:pPr lvl="3" algn="l"/>
            <a:endParaRPr lang="fa-IR" sz="3200" dirty="0"/>
          </a:p>
        </p:txBody>
      </p:sp>
      <p:sp>
        <p:nvSpPr>
          <p:cNvPr id="5" name="Right Brace 4"/>
          <p:cNvSpPr/>
          <p:nvPr/>
        </p:nvSpPr>
        <p:spPr>
          <a:xfrm>
            <a:off x="7380312" y="1772816"/>
            <a:ext cx="360040" cy="2160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4389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1-کد وزن دار 8421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W= 8 4 2 1 </a:t>
            </a:r>
          </a:p>
          <a:p>
            <a:pPr algn="l"/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44559"/>
              </p:ext>
            </p:extLst>
          </p:nvPr>
        </p:nvGraphicFramePr>
        <p:xfrm>
          <a:off x="1331641" y="2276872"/>
          <a:ext cx="6600055" cy="2681456"/>
        </p:xfrm>
        <a:graphic>
          <a:graphicData uri="http://schemas.openxmlformats.org/drawingml/2006/table">
            <a:tbl>
              <a:tblPr rtl="1" firstRow="1" bandRow="1">
                <a:tableStyleId>{D7AC3CCA-C797-4891-BE02-D94E43425B78}</a:tableStyleId>
              </a:tblPr>
              <a:tblGrid>
                <a:gridCol w="1320011"/>
                <a:gridCol w="1320011"/>
                <a:gridCol w="1581103"/>
                <a:gridCol w="1058919"/>
                <a:gridCol w="1320011"/>
              </a:tblGrid>
              <a:tr h="32991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X</a:t>
                      </a:r>
                      <a:endParaRPr lang="fa-IR" dirty="0"/>
                    </a:p>
                  </a:txBody>
                  <a:tcPr/>
                </a:tc>
              </a:tr>
              <a:tr h="32991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</a:tr>
              <a:tr h="3486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</a:tr>
              <a:tr h="486896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</a:tr>
              <a:tr h="32991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</a:tr>
              <a:tr h="32991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</a:t>
                      </a:r>
                      <a:endParaRPr lang="fa-IR" dirty="0"/>
                    </a:p>
                  </a:txBody>
                  <a:tcPr/>
                </a:tc>
              </a:tr>
              <a:tr h="32991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15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83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 وزن دار 8421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مثال اگر بخواهیم عدد 15 اعشاری را به کد 8421 ببریم  طبق معادله زیر 1111 می شود.</a:t>
            </a:r>
          </a:p>
          <a:p>
            <a:pPr marL="0" indent="0" algn="l" rtl="0">
              <a:buNone/>
            </a:pPr>
            <a:r>
              <a:rPr lang="en-US" dirty="0" smtClean="0"/>
              <a:t>15=8*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+ 4*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+2*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+1*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	(1111)</a:t>
            </a:r>
          </a:p>
          <a:p>
            <a:pPr marL="0" indent="0" algn="r" rtl="0">
              <a:buNone/>
            </a:pPr>
            <a:r>
              <a:rPr lang="fa-IR" dirty="0" smtClean="0"/>
              <a:t>دقت کنید که فقط صفر و یک را می توانیم قرار دهیم.</a:t>
            </a:r>
          </a:p>
          <a:p>
            <a:pPr marL="0" indent="0" algn="r" rtl="0">
              <a:buNone/>
            </a:pPr>
            <a:r>
              <a:rPr lang="fa-IR" dirty="0" smtClean="0"/>
              <a:t>مثلا برای  عدد 7 فقط نیاز است که 4 و 2 و 1 را یک قرار دهیم و 8 را صفر بگذاریم </a:t>
            </a:r>
          </a:p>
          <a:p>
            <a:pPr marL="0" indent="0" algn="l" rtl="0">
              <a:buNone/>
            </a:pPr>
            <a:r>
              <a:rPr lang="en-US" dirty="0" smtClean="0"/>
              <a:t>7= 8*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+4*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+2*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+1*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= 	(0111)</a:t>
            </a:r>
            <a:endParaRPr lang="fa-IR" dirty="0"/>
          </a:p>
        </p:txBody>
      </p:sp>
      <p:sp>
        <p:nvSpPr>
          <p:cNvPr id="4" name="Notched Right Arrow 3"/>
          <p:cNvSpPr/>
          <p:nvPr/>
        </p:nvSpPr>
        <p:spPr>
          <a:xfrm>
            <a:off x="4211960" y="5157192"/>
            <a:ext cx="432048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ight Arrow 4"/>
          <p:cNvSpPr/>
          <p:nvPr/>
        </p:nvSpPr>
        <p:spPr>
          <a:xfrm>
            <a:off x="4644008" y="2924944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113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2- کد </a:t>
            </a:r>
            <a:r>
              <a:rPr lang="en-US" dirty="0" smtClean="0"/>
              <a:t>BCD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کلمه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مخفف عبارت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Binary-Coded Decimal </a:t>
            </a:r>
          </a:p>
          <a:p>
            <a:pPr algn="just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است.</a:t>
            </a:r>
          </a:p>
          <a:p>
            <a:pPr algn="just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اگر اعداد اعشاری از صفر تا 9 را با  8421 کد کنیم ، کد معروف دیگری ساخته می شود که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نام دارد.</a:t>
            </a:r>
          </a:p>
          <a:p>
            <a:pPr algn="just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اگر بخواهیم اعداد بزرگتر از 9 را با کد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، کد کنیم باید تک تک رقم ها را جداگانه به کد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تبدیل کنیم به مثال زیر توجه کنید.</a:t>
            </a:r>
          </a:p>
          <a:p>
            <a:pPr algn="just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: عدد 269 را به کد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 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تبدیل کنید؟</a:t>
            </a:r>
          </a:p>
          <a:p>
            <a:pPr algn="l" rtl="0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269	(0010   0110  1001)</a:t>
            </a:r>
            <a:endParaRPr lang="fa-I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2        6         9</a:t>
            </a:r>
            <a:endParaRPr lang="fa-I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19672" y="530120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627784" y="55172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35896" y="55172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44008" y="55172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0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3- کد وزن دار     </a:t>
            </a:r>
            <a:r>
              <a:rPr lang="en-US" sz="4900" baseline="-25000" dirty="0">
                <a:latin typeface="Arial" panose="020B0604020202020204" pitchFamily="34" charset="0"/>
                <a:cs typeface="Arial" panose="020B0604020202020204" pitchFamily="34" charset="0"/>
              </a:rPr>
              <a:t>8 4 -2 -1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a-IR" sz="4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392602"/>
              </p:ext>
            </p:extLst>
          </p:nvPr>
        </p:nvGraphicFramePr>
        <p:xfrm>
          <a:off x="2843808" y="3284984"/>
          <a:ext cx="3888432" cy="182880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256584"/>
                <a:gridCol w="654534"/>
                <a:gridCol w="695818"/>
                <a:gridCol w="823919"/>
                <a:gridCol w="457577"/>
              </a:tblGrid>
              <a:tr h="149736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fa-IR" dirty="0"/>
                    </a:p>
                  </a:txBody>
                  <a:tcPr/>
                </a:tc>
              </a:tr>
              <a:tr h="36512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</a:tr>
              <a:tr h="36512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</a:tr>
              <a:tr h="36512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</a:tr>
              <a:tr h="36512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44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4-کد وزن دار </a:t>
            </a:r>
            <a:r>
              <a:rPr lang="en-US" dirty="0" smtClean="0"/>
              <a:t>2421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آخرین کد وزن دار 2421 است که برخلاف کدهای دیگر منحصر به فرد نیست و بعضی اعداد با دو نوع کد معادل می شوند.</a:t>
            </a:r>
          </a:p>
          <a:p>
            <a:endParaRPr lang="fa-IR" sz="2400" dirty="0"/>
          </a:p>
          <a:p>
            <a:endParaRPr lang="fa-I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99587"/>
              </p:ext>
            </p:extLst>
          </p:nvPr>
        </p:nvGraphicFramePr>
        <p:xfrm>
          <a:off x="1763688" y="2564904"/>
          <a:ext cx="6096000" cy="30891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59106"/>
                <a:gridCol w="1859578"/>
                <a:gridCol w="1859578"/>
                <a:gridCol w="705542"/>
                <a:gridCol w="612196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X</a:t>
                      </a:r>
                      <a:endParaRPr lang="fa-IR" dirty="0"/>
                    </a:p>
                  </a:txBody>
                  <a:tcPr/>
                </a:tc>
              </a:tr>
              <a:tr h="493256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1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کدهای بی وزن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کد سه افزا ( افزونی 3 )</a:t>
            </a:r>
          </a:p>
          <a:p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اگر به معادل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یک عدد ، عدد 3 را اضافه کنیم کد سه افزای آن ساخته می شود.</a:t>
            </a:r>
          </a:p>
          <a:p>
            <a:pPr algn="r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: کد معادل سه افزای عدد 8 را بدست آورید.</a:t>
            </a:r>
          </a:p>
          <a:p>
            <a:pPr algn="r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ابتدا معادل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عدد 8 را بدست می آوریم</a:t>
            </a:r>
          </a:p>
          <a:p>
            <a:pPr algn="l" rtl="0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1000</a:t>
            </a:r>
          </a:p>
          <a:p>
            <a:pPr algn="l" rtl="0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سپس آن را با 0011 که معادل باینری عدد 3 هست جمع می کنیم</a:t>
            </a:r>
          </a:p>
          <a:p>
            <a:pPr algn="ctr" rtl="0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1000</a:t>
            </a:r>
          </a:p>
          <a:p>
            <a:pPr algn="ctr" rtl="0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0011</a:t>
            </a:r>
          </a:p>
          <a:p>
            <a:pPr algn="ctr" rtl="0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----------</a:t>
            </a:r>
          </a:p>
          <a:p>
            <a:pPr algn="ctr" rtl="0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1011</a:t>
            </a:r>
            <a:endParaRPr lang="fa-I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35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598</Words>
  <Application>Microsoft Office PowerPoint</Application>
  <PresentationFormat>On-screen Show (4:3)</PresentationFormat>
  <Paragraphs>209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مدارهای منطقی</vt:lpstr>
      <vt:lpstr>کد های باینری</vt:lpstr>
      <vt:lpstr>انواع کد</vt:lpstr>
      <vt:lpstr>1-کد وزن دار 8421</vt:lpstr>
      <vt:lpstr>کد وزن دار 8421</vt:lpstr>
      <vt:lpstr>2- کد BCD</vt:lpstr>
      <vt:lpstr> 3- کد وزن دار     8 4 -2 -1 </vt:lpstr>
      <vt:lpstr>4-کد وزن دار 2421</vt:lpstr>
      <vt:lpstr>کدهای بی وزن</vt:lpstr>
      <vt:lpstr>کد سه افزا</vt:lpstr>
      <vt:lpstr>2-کد گری</vt:lpstr>
      <vt:lpstr>ادامه کد گری</vt:lpstr>
      <vt:lpstr>کد گری</vt:lpstr>
      <vt:lpstr>مثال </vt:lpstr>
      <vt:lpstr>مثال2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مدارهای منطقی</dc:title>
  <dc:creator>user</dc:creator>
  <cp:lastModifiedBy>user</cp:lastModifiedBy>
  <cp:revision>21</cp:revision>
  <dcterms:created xsi:type="dcterms:W3CDTF">2020-03-09T16:27:42Z</dcterms:created>
  <dcterms:modified xsi:type="dcterms:W3CDTF">2020-03-09T19:48:42Z</dcterms:modified>
</cp:coreProperties>
</file>