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32" r:id="rId1"/>
  </p:sldMasterIdLst>
  <p:sldIdLst>
    <p:sldId id="256" r:id="rId2"/>
    <p:sldId id="257" r:id="rId3"/>
    <p:sldId id="258" r:id="rId4"/>
    <p:sldId id="271" r:id="rId5"/>
    <p:sldId id="272" r:id="rId6"/>
    <p:sldId id="259" r:id="rId7"/>
    <p:sldId id="260" r:id="rId8"/>
    <p:sldId id="263" r:id="rId9"/>
    <p:sldId id="264" r:id="rId10"/>
    <p:sldId id="273" r:id="rId11"/>
    <p:sldId id="274" r:id="rId12"/>
    <p:sldId id="275" r:id="rId13"/>
    <p:sldId id="276" r:id="rId14"/>
    <p:sldId id="277" r:id="rId15"/>
    <p:sldId id="278" r:id="rId16"/>
    <p:sldId id="270" r:id="rId17"/>
  </p:sldIdLst>
  <p:sldSz cx="9144000" cy="6858000" type="screen4x3"/>
  <p:notesSz cx="6858000" cy="9144000"/>
  <p:defaultText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83" d="100"/>
          <a:sy n="83" d="100"/>
        </p:scale>
        <p:origin x="-1098"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6" name="Rounded Rectangle 15"/>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9"/>
          <p:cNvGrpSpPr>
            <a:grpSpLocks noChangeAspect="1"/>
          </p:cNvGrpSpPr>
          <p:nvPr/>
        </p:nvGrpSpPr>
        <p:grpSpPr bwMode="hidden">
          <a:xfrm>
            <a:off x="211665" y="5353963"/>
            <a:ext cx="8723376" cy="1331580"/>
            <a:chOff x="-3905250" y="4294188"/>
            <a:chExt cx="13011150" cy="1892300"/>
          </a:xfrm>
        </p:grpSpPr>
        <p:sp>
          <p:nvSpPr>
            <p:cNvPr id="11"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5"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ctrTitle"/>
          </p:nvPr>
        </p:nvSpPr>
        <p:spPr>
          <a:xfrm>
            <a:off x="685800" y="1600200"/>
            <a:ext cx="7772400" cy="1780108"/>
          </a:xfrm>
        </p:spPr>
        <p:txBody>
          <a:bodyPr anchor="b">
            <a:normAutofit/>
          </a:bodyPr>
          <a:lstStyle>
            <a:lvl1pPr>
              <a:defRPr sz="4400">
                <a:solidFill>
                  <a:srgbClr val="FFFFFF"/>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371600" y="3556001"/>
            <a:ext cx="6400800" cy="1473200"/>
          </a:xfrm>
        </p:spPr>
        <p:txBody>
          <a:bodyPr>
            <a:normAutofit/>
          </a:bodyPr>
          <a:lstStyle>
            <a:lvl1pPr marL="0" indent="0" algn="ctr">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5D3431EE-DFD2-4EB5-AA56-700477725B88}" type="datetimeFigureOut">
              <a:rPr lang="fa-IR" smtClean="0"/>
              <a:t>07/22/1441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78ECAC8B-EDDB-4541-85F7-4CBEF16735AC}" type="slidenum">
              <a:rPr lang="fa-IR" smtClean="0"/>
              <a:t>‹#›</a:t>
            </a:fld>
            <a:endParaRPr lang="fa-IR"/>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nchor="ctr"/>
          <a:lstStyle>
            <a:lvl1pPr algn="l">
              <a:defRPr/>
            </a:lvl1pPr>
            <a:lvl2pPr algn="l">
              <a:defRPr/>
            </a:lvl2pPr>
            <a:lvl3pPr algn="l">
              <a:defRPr/>
            </a:lvl3pPr>
            <a:lvl4pPr algn="l">
              <a:defRPr/>
            </a:lvl4pPr>
            <a:lvl5pPr algn="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D3431EE-DFD2-4EB5-AA56-700477725B88}" type="datetimeFigureOut">
              <a:rPr lang="fa-IR" smtClean="0"/>
              <a:t>07/22/1441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78ECAC8B-EDDB-4541-85F7-4CBEF16735AC}" type="slidenum">
              <a:rPr lang="fa-IR" smtClean="0"/>
              <a:t>‹#›</a:t>
            </a:fld>
            <a:endParaRPr lang="fa-IR"/>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1" name="Rounded Rectangle 20"/>
          <p:cNvSpPr/>
          <p:nvPr/>
        </p:nvSpPr>
        <p:spPr bwMode="hidden">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5D3431EE-DFD2-4EB5-AA56-700477725B88}" type="datetimeFigureOut">
              <a:rPr lang="fa-IR" smtClean="0"/>
              <a:t>07/22/1441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78ECAC8B-EDDB-4541-85F7-4CBEF16735AC}" type="slidenum">
              <a:rPr lang="fa-IR" smtClean="0"/>
              <a:t>‹#›</a:t>
            </a:fld>
            <a:endParaRPr lang="fa-IR"/>
          </a:p>
        </p:txBody>
      </p:sp>
      <p:grpSp>
        <p:nvGrpSpPr>
          <p:cNvPr id="15" name="Group 14"/>
          <p:cNvGrpSpPr>
            <a:grpSpLocks noChangeAspect="1"/>
          </p:cNvGrpSpPr>
          <p:nvPr/>
        </p:nvGrpSpPr>
        <p:grpSpPr bwMode="hidden">
          <a:xfrm>
            <a:off x="211665" y="714191"/>
            <a:ext cx="8723376" cy="1331580"/>
            <a:chOff x="-3905250" y="4294188"/>
            <a:chExt cx="13011150" cy="1892300"/>
          </a:xfrm>
        </p:grpSpPr>
        <p:sp>
          <p:nvSpPr>
            <p:cNvPr id="16"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0" name="Freeform 19"/>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Vertical Title 1"/>
          <p:cNvSpPr>
            <a:spLocks noGrp="1"/>
          </p:cNvSpPr>
          <p:nvPr>
            <p:ph type="title" orient="vert"/>
          </p:nvPr>
        </p:nvSpPr>
        <p:spPr>
          <a:xfrm>
            <a:off x="6629400" y="1447800"/>
            <a:ext cx="2057400" cy="4487333"/>
          </a:xfrm>
        </p:spPr>
        <p:txBody>
          <a:bodyPr vert="eaVert" anchor="ctr"/>
          <a:lstStyle>
            <a:lvl1pPr algn="l">
              <a:defRPr>
                <a:solidFill>
                  <a:schemeClr val="tx2"/>
                </a:solidFill>
              </a:defRPr>
            </a:lvl1p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1447800"/>
            <a:ext cx="6019800" cy="4487334"/>
          </a:xfrm>
        </p:spPr>
        <p:txBody>
          <a:bodyPr vert="eaVert"/>
          <a:lstStyle>
            <a:lvl1pPr>
              <a:buClr>
                <a:schemeClr val="accent1"/>
              </a:buClr>
              <a:defRPr/>
            </a:lvl1pPr>
            <a:lvl2pPr>
              <a:buClr>
                <a:schemeClr val="accent1"/>
              </a:buClr>
              <a:defRPr/>
            </a:lvl2pPr>
            <a:lvl3pPr>
              <a:buClr>
                <a:schemeClr val="accent1"/>
              </a:buClr>
              <a:defRPr/>
            </a:lvl3pPr>
            <a:lvl4pPr>
              <a:buClr>
                <a:schemeClr val="accent1"/>
              </a:buClr>
              <a:defRPr/>
            </a:lvl4pPr>
            <a:lvl5pPr>
              <a:buClr>
                <a:schemeClr val="accent1"/>
              </a:buCl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D3431EE-DFD2-4EB5-AA56-700477725B88}" type="datetimeFigureOut">
              <a:rPr lang="fa-IR" smtClean="0"/>
              <a:t>07/22/1441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78ECAC8B-EDDB-4541-85F7-4CBEF16735AC}" type="slidenum">
              <a:rPr lang="fa-IR" smtClean="0"/>
              <a:t>‹#›</a:t>
            </a:fld>
            <a:endParaRPr lang="fa-IR"/>
          </a:p>
        </p:txBody>
      </p:sp>
      <p:sp>
        <p:nvSpPr>
          <p:cNvPr id="7" name="Title 6"/>
          <p:cNvSpPr>
            <a:spLocks noGrp="1"/>
          </p:cNvSpPr>
          <p:nvPr>
            <p:ph type="title"/>
          </p:nvPr>
        </p:nvSpPr>
        <p:spPr/>
        <p:txBody>
          <a:bodyPr/>
          <a:lstStyle/>
          <a:p>
            <a:r>
              <a:rPr lang="en-US" smtClean="0"/>
              <a:t>Click to edit Master title style</a:t>
            </a:r>
            <a:endParaRPr lang="en-US"/>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14" name="Rounded Rectangle 13"/>
          <p:cNvSpPr/>
          <p:nvPr/>
        </p:nvSpPr>
        <p:spPr>
          <a:xfrm>
            <a:off x="228600" y="228600"/>
            <a:ext cx="8695944" cy="4736592"/>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Freeform 14"/>
          <p:cNvSpPr>
            <a:spLocks/>
          </p:cNvSpPr>
          <p:nvPr/>
        </p:nvSpPr>
        <p:spPr bwMode="hidden">
          <a:xfrm>
            <a:off x="6047438" y="4203592"/>
            <a:ext cx="2876429" cy="714026"/>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8"/>
          <p:cNvSpPr>
            <a:spLocks/>
          </p:cNvSpPr>
          <p:nvPr/>
        </p:nvSpPr>
        <p:spPr bwMode="hidden">
          <a:xfrm>
            <a:off x="2619320" y="4075290"/>
            <a:ext cx="5544515" cy="850138"/>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22"/>
          <p:cNvSpPr>
            <a:spLocks/>
          </p:cNvSpPr>
          <p:nvPr/>
        </p:nvSpPr>
        <p:spPr bwMode="hidden">
          <a:xfrm>
            <a:off x="2828728" y="4087562"/>
            <a:ext cx="5467980" cy="774272"/>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6"/>
          <p:cNvSpPr>
            <a:spLocks/>
          </p:cNvSpPr>
          <p:nvPr/>
        </p:nvSpPr>
        <p:spPr bwMode="hidden">
          <a:xfrm>
            <a:off x="5609489" y="4074174"/>
            <a:ext cx="3308000" cy="651549"/>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3" name="Freeform 10"/>
          <p:cNvSpPr>
            <a:spLocks/>
          </p:cNvSpPr>
          <p:nvPr/>
        </p:nvSpPr>
        <p:spPr bwMode="hidden">
          <a:xfrm>
            <a:off x="211665" y="4058555"/>
            <a:ext cx="8723376" cy="1329874"/>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 name="Title 1"/>
          <p:cNvSpPr>
            <a:spLocks noGrp="1"/>
          </p:cNvSpPr>
          <p:nvPr>
            <p:ph type="title"/>
          </p:nvPr>
        </p:nvSpPr>
        <p:spPr>
          <a:xfrm>
            <a:off x="690032" y="2463560"/>
            <a:ext cx="7772400" cy="1524000"/>
          </a:xfrm>
        </p:spPr>
        <p:txBody>
          <a:bodyPr anchor="t">
            <a:normAutofit/>
          </a:bodyPr>
          <a:lstStyle>
            <a:lvl1pPr algn="ctr">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1367365" y="1437448"/>
            <a:ext cx="6417734" cy="939801"/>
          </a:xfrm>
        </p:spPr>
        <p:txBody>
          <a:bodyPr anchor="b">
            <a:normAutofit/>
          </a:bodyPr>
          <a:lstStyle>
            <a:lvl1pPr marL="0" indent="0" algn="ctr">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D3431EE-DFD2-4EB5-AA56-700477725B88}" type="datetimeFigureOut">
              <a:rPr lang="fa-IR" smtClean="0"/>
              <a:t>07/22/1441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78ECAC8B-EDDB-4541-85F7-4CBEF16735AC}" type="slidenum">
              <a:rPr lang="fa-IR" smtClean="0"/>
              <a:t>‹#›</a:t>
            </a:fld>
            <a:endParaRPr lang="fa-IR"/>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5D3431EE-DFD2-4EB5-AA56-700477725B88}" type="datetimeFigureOut">
              <a:rPr lang="fa-IR" smtClean="0"/>
              <a:t>07/22/1441</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78ECAC8B-EDDB-4541-85F7-4CBEF16735AC}" type="slidenum">
              <a:rPr lang="fa-IR" smtClean="0"/>
              <a:t>‹#›</a:t>
            </a:fld>
            <a:endParaRPr lang="fa-IR"/>
          </a:p>
        </p:txBody>
      </p:sp>
      <p:sp>
        <p:nvSpPr>
          <p:cNvPr id="9" name="Content Placeholder 8"/>
          <p:cNvSpPr>
            <a:spLocks noGrp="1"/>
          </p:cNvSpPr>
          <p:nvPr>
            <p:ph sz="quarter" idx="13"/>
          </p:nvPr>
        </p:nvSpPr>
        <p:spPr>
          <a:xfrm>
            <a:off x="676655" y="2679192"/>
            <a:ext cx="3822192" cy="34472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45152" y="2679192"/>
            <a:ext cx="3822192" cy="34472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76656" y="2678114"/>
            <a:ext cx="3822192" cy="639762"/>
          </a:xfrm>
        </p:spPr>
        <p:txBody>
          <a:bodyPr anchor="ctr"/>
          <a:lstStyle>
            <a:lvl1pPr marL="0" indent="0" algn="ctr">
              <a:buNone/>
              <a:defRPr sz="2400" b="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7332" y="3429000"/>
            <a:ext cx="3820055"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8200" y="2678113"/>
            <a:ext cx="3822192" cy="639762"/>
          </a:xfrm>
        </p:spPr>
        <p:txBody>
          <a:bodyPr anchor="ctr"/>
          <a:lstStyle>
            <a:lvl1pPr marL="0" indent="0" algn="ctr">
              <a:buNone/>
              <a:defRPr sz="2400" b="0" i="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3429000"/>
            <a:ext cx="3822192"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5D3431EE-DFD2-4EB5-AA56-700477725B88}" type="datetimeFigureOut">
              <a:rPr lang="fa-IR" smtClean="0"/>
              <a:t>07/22/1441</a:t>
            </a:fld>
            <a:endParaRPr lang="fa-IR"/>
          </a:p>
        </p:txBody>
      </p:sp>
      <p:sp>
        <p:nvSpPr>
          <p:cNvPr id="8" name="Footer Placeholder 7"/>
          <p:cNvSpPr>
            <a:spLocks noGrp="1"/>
          </p:cNvSpPr>
          <p:nvPr>
            <p:ph type="ftr" sz="quarter" idx="11"/>
          </p:nvPr>
        </p:nvSpPr>
        <p:spPr/>
        <p:txBody>
          <a:bodyPr/>
          <a:lstStyle/>
          <a:p>
            <a:endParaRPr lang="fa-IR"/>
          </a:p>
        </p:txBody>
      </p:sp>
      <p:sp>
        <p:nvSpPr>
          <p:cNvPr id="9" name="Slide Number Placeholder 8"/>
          <p:cNvSpPr>
            <a:spLocks noGrp="1"/>
          </p:cNvSpPr>
          <p:nvPr>
            <p:ph type="sldNum" sz="quarter" idx="12"/>
          </p:nvPr>
        </p:nvSpPr>
        <p:spPr/>
        <p:txBody>
          <a:bodyPr/>
          <a:lstStyle/>
          <a:p>
            <a:fld id="{78ECAC8B-EDDB-4541-85F7-4CBEF16735AC}" type="slidenum">
              <a:rPr lang="fa-IR" smtClean="0"/>
              <a:t>‹#›</a:t>
            </a:fld>
            <a:endParaRPr lang="fa-IR"/>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D3431EE-DFD2-4EB5-AA56-700477725B88}" type="datetimeFigureOut">
              <a:rPr lang="fa-IR" smtClean="0"/>
              <a:t>07/22/1441</a:t>
            </a:fld>
            <a:endParaRPr lang="fa-IR"/>
          </a:p>
        </p:txBody>
      </p:sp>
      <p:sp>
        <p:nvSpPr>
          <p:cNvPr id="4" name="Footer Placeholder 3"/>
          <p:cNvSpPr>
            <a:spLocks noGrp="1"/>
          </p:cNvSpPr>
          <p:nvPr>
            <p:ph type="ftr" sz="quarter" idx="11"/>
          </p:nvPr>
        </p:nvSpPr>
        <p:spPr/>
        <p:txBody>
          <a:bodyPr/>
          <a:lstStyle/>
          <a:p>
            <a:endParaRPr lang="fa-IR"/>
          </a:p>
        </p:txBody>
      </p:sp>
      <p:sp>
        <p:nvSpPr>
          <p:cNvPr id="5" name="Slide Number Placeholder 4"/>
          <p:cNvSpPr>
            <a:spLocks noGrp="1"/>
          </p:cNvSpPr>
          <p:nvPr>
            <p:ph type="sldNum" sz="quarter" idx="12"/>
          </p:nvPr>
        </p:nvSpPr>
        <p:spPr/>
        <p:txBody>
          <a:bodyPr/>
          <a:lstStyle/>
          <a:p>
            <a:fld id="{78ECAC8B-EDDB-4541-85F7-4CBEF16735AC}" type="slidenum">
              <a:rPr lang="fa-IR" smtClean="0"/>
              <a:t>‹#›</a:t>
            </a:fld>
            <a:endParaRPr lang="fa-IR"/>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12" name="Rounded Rectangle 11"/>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p:cNvGrpSpPr>
            <a:grpSpLocks noChangeAspect="1"/>
          </p:cNvGrpSpPr>
          <p:nvPr/>
        </p:nvGrpSpPr>
        <p:grpSpPr bwMode="hidden">
          <a:xfrm>
            <a:off x="211665" y="714191"/>
            <a:ext cx="8723376" cy="1329874"/>
            <a:chOff x="-3905251" y="4294188"/>
            <a:chExt cx="13027839" cy="1892300"/>
          </a:xfrm>
        </p:grpSpPr>
        <p:sp>
          <p:nvSpPr>
            <p:cNvPr id="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Date Placeholder 1"/>
          <p:cNvSpPr>
            <a:spLocks noGrp="1"/>
          </p:cNvSpPr>
          <p:nvPr>
            <p:ph type="dt" sz="half" idx="10"/>
          </p:nvPr>
        </p:nvSpPr>
        <p:spPr/>
        <p:txBody>
          <a:bodyPr/>
          <a:lstStyle/>
          <a:p>
            <a:fld id="{5D3431EE-DFD2-4EB5-AA56-700477725B88}" type="datetimeFigureOut">
              <a:rPr lang="fa-IR" smtClean="0"/>
              <a:t>07/22/1441</a:t>
            </a:fld>
            <a:endParaRPr lang="fa-IR"/>
          </a:p>
        </p:txBody>
      </p:sp>
      <p:sp>
        <p:nvSpPr>
          <p:cNvPr id="3" name="Footer Placeholder 2"/>
          <p:cNvSpPr>
            <a:spLocks noGrp="1"/>
          </p:cNvSpPr>
          <p:nvPr>
            <p:ph type="ftr" sz="quarter" idx="11"/>
          </p:nvPr>
        </p:nvSpPr>
        <p:spPr/>
        <p:txBody>
          <a:bodyPr/>
          <a:lstStyle/>
          <a:p>
            <a:endParaRPr lang="fa-IR"/>
          </a:p>
        </p:txBody>
      </p:sp>
      <p:sp>
        <p:nvSpPr>
          <p:cNvPr id="4" name="Slide Number Placeholder 3"/>
          <p:cNvSpPr>
            <a:spLocks noGrp="1"/>
          </p:cNvSpPr>
          <p:nvPr>
            <p:ph type="sldNum" sz="quarter" idx="12"/>
          </p:nvPr>
        </p:nvSpPr>
        <p:spPr/>
        <p:txBody>
          <a:bodyPr/>
          <a:lstStyle/>
          <a:p>
            <a:fld id="{78ECAC8B-EDDB-4541-85F7-4CBEF16735AC}" type="slidenum">
              <a:rPr lang="fa-IR" smtClean="0"/>
              <a:t>‹#›</a:t>
            </a:fld>
            <a:endParaRPr lang="fa-IR"/>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5D3431EE-DFD2-4EB5-AA56-700477725B88}" type="datetimeFigureOut">
              <a:rPr lang="fa-IR" smtClean="0"/>
              <a:t>07/22/1441</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78ECAC8B-EDDB-4541-85F7-4CBEF16735AC}" type="slidenum">
              <a:rPr lang="fa-IR" smtClean="0"/>
              <a:t>‹#›</a:t>
            </a:fld>
            <a:endParaRPr lang="fa-IR"/>
          </a:p>
        </p:txBody>
      </p:sp>
      <p:sp>
        <p:nvSpPr>
          <p:cNvPr id="4" name="Text Placeholder 3"/>
          <p:cNvSpPr>
            <a:spLocks noGrp="1"/>
          </p:cNvSpPr>
          <p:nvPr>
            <p:ph type="body" sz="half" idx="2"/>
          </p:nvPr>
        </p:nvSpPr>
        <p:spPr>
          <a:xfrm>
            <a:off x="914400" y="3581400"/>
            <a:ext cx="3352800" cy="1905001"/>
          </a:xfrm>
        </p:spPr>
        <p:txBody>
          <a:bodyPr anchor="t">
            <a:normAutofit/>
          </a:bodyPr>
          <a:lstStyle>
            <a:lvl1pPr marL="0" indent="0">
              <a:spcBef>
                <a:spcPts val="0"/>
              </a:spcBef>
              <a:spcAft>
                <a:spcPts val="600"/>
              </a:spcAft>
              <a:buNone/>
              <a:defRPr sz="18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grpSp>
        <p:nvGrpSpPr>
          <p:cNvPr id="2" name="Group 23"/>
          <p:cNvGrpSpPr>
            <a:grpSpLocks noChangeAspect="1"/>
          </p:cNvGrpSpPr>
          <p:nvPr/>
        </p:nvGrpSpPr>
        <p:grpSpPr bwMode="hidden">
          <a:xfrm>
            <a:off x="211665" y="714191"/>
            <a:ext cx="8723376" cy="1331580"/>
            <a:chOff x="-3905250" y="4294188"/>
            <a:chExt cx="13011150" cy="1892300"/>
          </a:xfrm>
        </p:grpSpPr>
        <p:sp>
          <p:nvSpPr>
            <p:cNvPr id="25"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6"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9" name="Freeform 28"/>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2" name="Title 21"/>
          <p:cNvSpPr>
            <a:spLocks noGrp="1"/>
          </p:cNvSpPr>
          <p:nvPr>
            <p:ph type="title"/>
          </p:nvPr>
        </p:nvSpPr>
        <p:spPr>
          <a:xfrm>
            <a:off x="914400" y="2286000"/>
            <a:ext cx="3352800" cy="1252728"/>
          </a:xfrm>
        </p:spPr>
        <p:txBody>
          <a:bodyPr anchor="b">
            <a:noAutofit/>
          </a:bodyPr>
          <a:lstStyle>
            <a:lvl1pPr algn="l">
              <a:defRPr sz="3200">
                <a:solidFill>
                  <a:schemeClr val="tx2"/>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651962" y="1828800"/>
            <a:ext cx="3904076" cy="3810000"/>
          </a:xfrm>
        </p:spPr>
        <p:txBody>
          <a:bodyPr anchor="ctr"/>
          <a:lstStyle>
            <a:lvl1pPr>
              <a:buClr>
                <a:schemeClr val="bg1"/>
              </a:buClr>
              <a:defRPr sz="2200">
                <a:solidFill>
                  <a:schemeClr val="tx2"/>
                </a:solidFill>
              </a:defRPr>
            </a:lvl1pPr>
            <a:lvl2pPr>
              <a:buClr>
                <a:schemeClr val="bg1"/>
              </a:buClr>
              <a:defRPr sz="2000">
                <a:solidFill>
                  <a:schemeClr val="tx2"/>
                </a:solidFill>
              </a:defRPr>
            </a:lvl2pPr>
            <a:lvl3pPr>
              <a:buClr>
                <a:schemeClr val="bg1"/>
              </a:buClr>
              <a:defRPr sz="1800">
                <a:solidFill>
                  <a:schemeClr val="tx2"/>
                </a:solidFill>
              </a:defRPr>
            </a:lvl3pPr>
            <a:lvl4pPr>
              <a:buClr>
                <a:schemeClr val="bg1"/>
              </a:buClr>
              <a:defRPr sz="1600">
                <a:solidFill>
                  <a:schemeClr val="tx2"/>
                </a:solidFill>
              </a:defRPr>
            </a:lvl4pPr>
            <a:lvl5pPr>
              <a:buClr>
                <a:schemeClr val="bg1"/>
              </a:buClr>
              <a:defRPr sz="1600">
                <a:solidFill>
                  <a:schemeClr val="tx2"/>
                </a:solidFill>
              </a:defRPr>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p:cNvGrpSpPr>
            <a:grpSpLocks noChangeAspect="1"/>
          </p:cNvGrpSpPr>
          <p:nvPr/>
        </p:nvGrpSpPr>
        <p:grpSpPr bwMode="hidden">
          <a:xfrm>
            <a:off x="211665" y="5353963"/>
            <a:ext cx="8723376" cy="1331580"/>
            <a:chOff x="-3905250" y="4294188"/>
            <a:chExt cx="13011150" cy="1892300"/>
          </a:xfrm>
        </p:grpSpPr>
        <p:sp>
          <p:nvSpPr>
            <p:cNvPr id="10"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4"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title"/>
          </p:nvPr>
        </p:nvSpPr>
        <p:spPr>
          <a:xfrm>
            <a:off x="4874155" y="338667"/>
            <a:ext cx="3812645" cy="2429934"/>
          </a:xfrm>
        </p:spPr>
        <p:txBody>
          <a:bodyPr anchor="b">
            <a:normAutofit/>
          </a:bodyPr>
          <a:lstStyle>
            <a:lvl1pPr algn="l">
              <a:defRPr sz="2800" b="0">
                <a:solidFill>
                  <a:srgbClr val="FFFFFF"/>
                </a:solidFill>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4868333" y="2785533"/>
            <a:ext cx="3818467" cy="2421467"/>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D3431EE-DFD2-4EB5-AA56-700477725B88}" type="datetimeFigureOut">
              <a:rPr lang="fa-IR" smtClean="0"/>
              <a:t>07/22/1441</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78ECAC8B-EDDB-4541-85F7-4CBEF16735AC}" type="slidenum">
              <a:rPr lang="fa-IR" smtClean="0"/>
              <a:t>‹#›</a:t>
            </a:fld>
            <a:endParaRPr lang="fa-IR"/>
          </a:p>
        </p:txBody>
      </p:sp>
      <p:sp>
        <p:nvSpPr>
          <p:cNvPr id="3" name="Picture Placeholder 2"/>
          <p:cNvSpPr>
            <a:spLocks noGrp="1"/>
          </p:cNvSpPr>
          <p:nvPr>
            <p:ph type="pic" idx="1"/>
          </p:nvPr>
        </p:nvSpPr>
        <p:spPr>
          <a:xfrm>
            <a:off x="838200" y="1371600"/>
            <a:ext cx="3566160" cy="2926080"/>
          </a:xfrm>
          <a:prstGeom prst="roundRect">
            <a:avLst>
              <a:gd name="adj" fmla="val 3924"/>
            </a:avLst>
          </a:prstGeom>
          <a:solidFill>
            <a:schemeClr val="accent1"/>
          </a:solidFill>
          <a:ln>
            <a:noFill/>
          </a:ln>
          <a:effectLst>
            <a:reflection blurRad="12700" stA="30000" endPos="30000" dist="5000" dir="5400000" sy="-100000" algn="bl" rotWithShape="0"/>
          </a:effectLst>
          <a:scene3d>
            <a:camera prst="perspectiveContrastingLeftFacing" fov="600000">
              <a:rot lat="240000" lon="19799999" rev="0"/>
            </a:camera>
            <a:lightRig rig="threePt" dir="t">
              <a:rot lat="0" lon="0" rev="2700000"/>
            </a:lightRig>
          </a:scene3d>
          <a:sp3d>
            <a:bevelT w="44450" h="31750"/>
          </a:sp3d>
        </p:spPr>
        <p:txBody>
          <a:bodyPr/>
          <a:lstStyle>
            <a:lvl1pPr marL="0" indent="0" algn="ctr">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4" name="Rounded Rectangle 13"/>
          <p:cNvSpPr/>
          <p:nvPr/>
        </p:nvSpPr>
        <p:spPr>
          <a:xfrm>
            <a:off x="228600" y="228600"/>
            <a:ext cx="8695944" cy="2468880"/>
          </a:xfrm>
          <a:prstGeom prst="roundRect">
            <a:avLst>
              <a:gd name="adj" fmla="val 3362"/>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15"/>
          <p:cNvGrpSpPr>
            <a:grpSpLocks noChangeAspect="1"/>
          </p:cNvGrpSpPr>
          <p:nvPr/>
        </p:nvGrpSpPr>
        <p:grpSpPr bwMode="hidden">
          <a:xfrm>
            <a:off x="211665" y="1679429"/>
            <a:ext cx="8723376" cy="1329874"/>
            <a:chOff x="-3905251" y="4294188"/>
            <a:chExt cx="13027839" cy="1892300"/>
          </a:xfrm>
        </p:grpSpPr>
        <p:sp>
          <p:nvSpPr>
            <p:cNvPr id="1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Placeholder 1"/>
          <p:cNvSpPr>
            <a:spLocks noGrp="1"/>
          </p:cNvSpPr>
          <p:nvPr>
            <p:ph type="title"/>
          </p:nvPr>
        </p:nvSpPr>
        <p:spPr>
          <a:xfrm>
            <a:off x="457200" y="338328"/>
            <a:ext cx="8229600" cy="1252728"/>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4" name="Date Placeholder 3"/>
          <p:cNvSpPr>
            <a:spLocks noGrp="1"/>
          </p:cNvSpPr>
          <p:nvPr>
            <p:ph type="dt" sz="half" idx="2"/>
          </p:nvPr>
        </p:nvSpPr>
        <p:spPr>
          <a:xfrm>
            <a:off x="5163672" y="6250164"/>
            <a:ext cx="3786690" cy="365125"/>
          </a:xfrm>
          <a:prstGeom prst="rect">
            <a:avLst/>
          </a:prstGeom>
        </p:spPr>
        <p:txBody>
          <a:bodyPr vert="horz" lIns="91440" tIns="45720" rIns="91440" bIns="45720" rtlCol="0" anchor="ctr"/>
          <a:lstStyle>
            <a:lvl1pPr algn="r">
              <a:defRPr sz="1000">
                <a:solidFill>
                  <a:schemeClr val="tx2"/>
                </a:solidFill>
              </a:defRPr>
            </a:lvl1pPr>
          </a:lstStyle>
          <a:p>
            <a:fld id="{5D3431EE-DFD2-4EB5-AA56-700477725B88}" type="datetimeFigureOut">
              <a:rPr lang="fa-IR" smtClean="0"/>
              <a:t>07/22/1441</a:t>
            </a:fld>
            <a:endParaRPr lang="fa-IR"/>
          </a:p>
        </p:txBody>
      </p:sp>
      <p:sp>
        <p:nvSpPr>
          <p:cNvPr id="5" name="Footer Placeholder 4"/>
          <p:cNvSpPr>
            <a:spLocks noGrp="1"/>
          </p:cNvSpPr>
          <p:nvPr>
            <p:ph type="ftr" sz="quarter" idx="3"/>
          </p:nvPr>
        </p:nvSpPr>
        <p:spPr>
          <a:xfrm>
            <a:off x="193638" y="6250164"/>
            <a:ext cx="3786691" cy="365125"/>
          </a:xfrm>
          <a:prstGeom prst="rect">
            <a:avLst/>
          </a:prstGeom>
        </p:spPr>
        <p:txBody>
          <a:bodyPr vert="horz" lIns="91440" tIns="45720" rIns="91440" bIns="45720" rtlCol="0" anchor="ctr"/>
          <a:lstStyle>
            <a:lvl1pPr algn="l">
              <a:defRPr sz="1000">
                <a:solidFill>
                  <a:schemeClr val="tx2"/>
                </a:solidFill>
              </a:defRPr>
            </a:lvl1pPr>
          </a:lstStyle>
          <a:p>
            <a:endParaRPr lang="fa-IR"/>
          </a:p>
        </p:txBody>
      </p:sp>
      <p:sp>
        <p:nvSpPr>
          <p:cNvPr id="6" name="Slide Number Placeholder 5"/>
          <p:cNvSpPr>
            <a:spLocks noGrp="1"/>
          </p:cNvSpPr>
          <p:nvPr>
            <p:ph type="sldNum" sz="quarter" idx="4"/>
          </p:nvPr>
        </p:nvSpPr>
        <p:spPr>
          <a:xfrm>
            <a:off x="3991088" y="6250163"/>
            <a:ext cx="1161826" cy="365125"/>
          </a:xfrm>
          <a:prstGeom prst="rect">
            <a:avLst/>
          </a:prstGeom>
        </p:spPr>
        <p:txBody>
          <a:bodyPr vert="horz" lIns="91440" tIns="45720" rIns="91440" bIns="45720" rtlCol="0" anchor="ctr"/>
          <a:lstStyle>
            <a:lvl1pPr algn="ctr">
              <a:defRPr sz="1000">
                <a:solidFill>
                  <a:schemeClr val="tx2"/>
                </a:solidFill>
              </a:defRPr>
            </a:lvl1pPr>
          </a:lstStyle>
          <a:p>
            <a:fld id="{78ECAC8B-EDDB-4541-85F7-4CBEF16735AC}" type="slidenum">
              <a:rPr lang="fa-IR" smtClean="0"/>
              <a:t>‹#›</a:t>
            </a:fld>
            <a:endParaRPr lang="fa-IR"/>
          </a:p>
        </p:txBody>
      </p:sp>
      <p:sp>
        <p:nvSpPr>
          <p:cNvPr id="3" name="Text Placeholder 2"/>
          <p:cNvSpPr>
            <a:spLocks noGrp="1"/>
          </p:cNvSpPr>
          <p:nvPr>
            <p:ph type="body" idx="1"/>
          </p:nvPr>
        </p:nvSpPr>
        <p:spPr>
          <a:xfrm>
            <a:off x="872067" y="2675467"/>
            <a:ext cx="7408333" cy="3450696"/>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 bg1="lt1" tx1="dk1" bg2="lt2" tx2="dk2" accent1="accent1" accent2="accent2" accent3="accent3" accent4="accent4" accent5="accent5" accent6="accent6" hlink="hlink" folHlink="folHlink"/>
  <p:sldLayoutIdLst>
    <p:sldLayoutId id="2147483733" r:id="rId1"/>
    <p:sldLayoutId id="2147483734" r:id="rId2"/>
    <p:sldLayoutId id="2147483735" r:id="rId3"/>
    <p:sldLayoutId id="2147483736" r:id="rId4"/>
    <p:sldLayoutId id="2147483737" r:id="rId5"/>
    <p:sldLayoutId id="2147483738" r:id="rId6"/>
    <p:sldLayoutId id="2147483739" r:id="rId7"/>
    <p:sldLayoutId id="2147483740" r:id="rId8"/>
    <p:sldLayoutId id="2147483741" r:id="rId9"/>
    <p:sldLayoutId id="2147483742" r:id="rId10"/>
    <p:sldLayoutId id="2147483743" r:id="rId11"/>
  </p:sldLayoutIdLst>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xStyles>
    <p:title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4294967295"/>
          </p:nvPr>
        </p:nvSpPr>
        <p:spPr>
          <a:xfrm>
            <a:off x="1259632" y="2387848"/>
            <a:ext cx="6400800" cy="1473200"/>
          </a:xfrm>
        </p:spPr>
        <p:txBody>
          <a:bodyPr>
            <a:noAutofit/>
          </a:bodyPr>
          <a:lstStyle/>
          <a:p>
            <a:pPr marL="0" indent="0" algn="ctr" rtl="1">
              <a:buNone/>
            </a:pPr>
            <a:r>
              <a:rPr lang="fa-IR" sz="11500" dirty="0" smtClean="0">
                <a:solidFill>
                  <a:schemeClr val="tx1"/>
                </a:solidFill>
                <a:cs typeface="B Titr" pitchFamily="2" charset="-78"/>
              </a:rPr>
              <a:t>حسابرسی 1</a:t>
            </a:r>
            <a:endParaRPr lang="fa-IR" sz="11500" dirty="0">
              <a:solidFill>
                <a:schemeClr val="tx1"/>
              </a:solidFill>
              <a:cs typeface="B Titr" pitchFamily="2" charset="-78"/>
            </a:endParaRPr>
          </a:p>
        </p:txBody>
      </p:sp>
    </p:spTree>
    <p:extLst>
      <p:ext uri="{BB962C8B-B14F-4D97-AF65-F5344CB8AC3E}">
        <p14:creationId xmlns:p14="http://schemas.microsoft.com/office/powerpoint/2010/main" val="3247726384"/>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1" presetClass="entr" presetSubtype="0" fill="hold" grpId="0" nodeType="clickEffect">
                                  <p:stCondLst>
                                    <p:cond delay="0"/>
                                  </p:stCondLst>
                                  <p:iterate type="lt">
                                    <p:tmPct val="10000"/>
                                  </p:iterate>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
                                            <p:txEl>
                                              <p:pRg st="0" end="0"/>
                                            </p:txEl>
                                          </p:spTgt>
                                        </p:tgtEl>
                                        <p:attrNameLst>
                                          <p:attrName>ppt_y</p:attrName>
                                        </p:attrNameLst>
                                      </p:cBhvr>
                                      <p:tavLst>
                                        <p:tav tm="0">
                                          <p:val>
                                            <p:strVal val="#ppt_y"/>
                                          </p:val>
                                        </p:tav>
                                        <p:tav tm="100000">
                                          <p:val>
                                            <p:strVal val="#ppt_y"/>
                                          </p:val>
                                        </p:tav>
                                      </p:tavLst>
                                    </p:anim>
                                    <p:anim calcmode="lin" valueType="num">
                                      <p:cBhvr>
                                        <p:cTn id="9" dur="500" fill="hold"/>
                                        <p:tgtEl>
                                          <p:spTgt spid="3">
                                            <p:txEl>
                                              <p:pRg st="0" end="0"/>
                                            </p:txEl>
                                          </p:spTgt>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
                                            <p:txEl>
                                              <p:pRg st="0" end="0"/>
                                            </p:txEl>
                                          </p:spTgt>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2"/>
          <p:cNvSpPr txBox="1">
            <a:spLocks/>
          </p:cNvSpPr>
          <p:nvPr/>
        </p:nvSpPr>
        <p:spPr>
          <a:xfrm>
            <a:off x="323528" y="1777975"/>
            <a:ext cx="8568952" cy="4891385"/>
          </a:xfrm>
          <a:prstGeom prst="rect">
            <a:avLst/>
          </a:prstGeom>
        </p:spPr>
        <p:txBody>
          <a:bodyPr vert="horz" lIns="91440" tIns="45720" rIns="91440" bIns="45720" rtlCol="0">
            <a:normAutofit fontScale="92500" lnSpcReduction="10000"/>
          </a:bodyPr>
          <a:lst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a:lstStyle>
          <a:p>
            <a:pPr marL="0" indent="0" algn="just" rtl="1">
              <a:lnSpc>
                <a:spcPct val="150000"/>
              </a:lnSpc>
              <a:buNone/>
            </a:pPr>
            <a:r>
              <a:rPr lang="fa-IR" sz="2300" dirty="0" smtClean="0">
                <a:solidFill>
                  <a:srgbClr val="C00000"/>
                </a:solidFill>
                <a:cs typeface="B Titr" pitchFamily="2" charset="-78"/>
              </a:rPr>
              <a:t>عنوان</a:t>
            </a:r>
            <a:r>
              <a:rPr lang="fa-IR" sz="2300" dirty="0">
                <a:solidFill>
                  <a:srgbClr val="C00000"/>
                </a:solidFill>
                <a:cs typeface="B Titr" pitchFamily="2" charset="-78"/>
              </a:rPr>
              <a:t>: </a:t>
            </a:r>
            <a:r>
              <a:rPr lang="fa-IR" sz="2300" dirty="0">
                <a:cs typeface="B Titr" pitchFamily="2" charset="-78"/>
              </a:rPr>
              <a:t>گزارش حسابرسی مستقل</a:t>
            </a:r>
            <a:endParaRPr lang="en-US" sz="2300" dirty="0">
              <a:cs typeface="B Titr" pitchFamily="2" charset="-78"/>
            </a:endParaRPr>
          </a:p>
          <a:p>
            <a:pPr marL="0" indent="0" algn="just" rtl="1">
              <a:lnSpc>
                <a:spcPct val="150000"/>
              </a:lnSpc>
              <a:buNone/>
            </a:pPr>
            <a:r>
              <a:rPr lang="fa-IR" sz="2300" dirty="0">
                <a:solidFill>
                  <a:srgbClr val="C00000"/>
                </a:solidFill>
                <a:cs typeface="B Titr" pitchFamily="2" charset="-78"/>
              </a:rPr>
              <a:t>مخاطبان: </a:t>
            </a:r>
            <a:r>
              <a:rPr lang="fa-IR" sz="2300" dirty="0">
                <a:cs typeface="B Titr" pitchFamily="2" charset="-78"/>
              </a:rPr>
              <a:t>به مجمع عمومی صاحبان سهام شرکت سینا</a:t>
            </a:r>
            <a:endParaRPr lang="en-US" sz="2300" dirty="0">
              <a:cs typeface="B Titr" pitchFamily="2" charset="-78"/>
            </a:endParaRPr>
          </a:p>
          <a:p>
            <a:pPr marL="0" indent="0" algn="just" rtl="1">
              <a:lnSpc>
                <a:spcPct val="150000"/>
              </a:lnSpc>
              <a:buNone/>
            </a:pPr>
            <a:r>
              <a:rPr lang="fa-IR" sz="2300" dirty="0">
                <a:solidFill>
                  <a:srgbClr val="C00000"/>
                </a:solidFill>
                <a:cs typeface="B Titr" pitchFamily="2" charset="-78"/>
              </a:rPr>
              <a:t>(بند مقدمه): </a:t>
            </a:r>
            <a:r>
              <a:rPr lang="fa-IR" sz="2300" dirty="0">
                <a:cs typeface="B Titr" pitchFamily="2" charset="-78"/>
              </a:rPr>
              <a:t>ترازنامه، صورت سود و زیان، صورت سود و زیان انباشته، صورت جریان وجوه نقد شرکت سینا در تاریخ </a:t>
            </a:r>
            <a:r>
              <a:rPr lang="fa-IR" sz="2300" dirty="0" smtClean="0">
                <a:cs typeface="B Titr" pitchFamily="2" charset="-78"/>
              </a:rPr>
              <a:t>92/12/29 </a:t>
            </a:r>
            <a:r>
              <a:rPr lang="fa-IR" sz="2300" dirty="0">
                <a:cs typeface="B Titr" pitchFamily="2" charset="-78"/>
              </a:rPr>
              <a:t>مورد رسیدگی این موسسه قرار گرفت. مسئولیت تهیه صورتهای مالی یا مدیریت صاحب کار و مسئولیت این موسسه اظهار نظر نسبت به صورت های مالی ذکر شده می باشد. (این موسسه منظور موسسه حسابرسی تابان است.)</a:t>
            </a:r>
            <a:endParaRPr lang="en-US" sz="2300" dirty="0">
              <a:cs typeface="B Titr" pitchFamily="2" charset="-78"/>
            </a:endParaRPr>
          </a:p>
          <a:p>
            <a:pPr marL="0" indent="0" algn="just" rtl="1">
              <a:lnSpc>
                <a:spcPct val="150000"/>
              </a:lnSpc>
              <a:buNone/>
            </a:pPr>
            <a:r>
              <a:rPr lang="fa-IR" sz="2300" dirty="0">
                <a:solidFill>
                  <a:srgbClr val="C00000"/>
                </a:solidFill>
                <a:cs typeface="B Titr" pitchFamily="2" charset="-78"/>
              </a:rPr>
              <a:t>(بند دامنه یا میانی یا بند حدود رسیدگی): </a:t>
            </a:r>
            <a:r>
              <a:rPr lang="fa-IR" sz="2300" dirty="0">
                <a:cs typeface="B Titr" pitchFamily="2" charset="-78"/>
              </a:rPr>
              <a:t>رسیدگی های مالی بر طبق استانداردهای پذیرفته شده حسابرسی بوده و شامل بررسی آزمایشی (نمونه ای) اسناد و مدارک و همچنین اعمال سایر روشهای حسابداری می باشد که به تشخیص این موسسه در شرایط موجود ضروری بوده است.</a:t>
            </a:r>
            <a:endParaRPr lang="en-US" sz="2300" dirty="0">
              <a:cs typeface="B Titr" pitchFamily="2" charset="-78"/>
            </a:endParaRPr>
          </a:p>
        </p:txBody>
      </p:sp>
      <p:sp>
        <p:nvSpPr>
          <p:cNvPr id="3" name="Title 1"/>
          <p:cNvSpPr txBox="1">
            <a:spLocks/>
          </p:cNvSpPr>
          <p:nvPr/>
        </p:nvSpPr>
        <p:spPr>
          <a:xfrm>
            <a:off x="467544" y="482344"/>
            <a:ext cx="8229600" cy="858424"/>
          </a:xfrm>
          <a:prstGeom prst="rect">
            <a:avLst/>
          </a:prstGeom>
        </p:spPr>
        <p:txBody>
          <a:bodyPr/>
          <a:lst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r>
              <a:rPr lang="fa-IR" sz="3600" dirty="0" smtClean="0">
                <a:solidFill>
                  <a:srgbClr val="C00000"/>
                </a:solidFill>
                <a:cs typeface="B Titr" pitchFamily="2" charset="-78"/>
              </a:rPr>
              <a:t>نمونه گزارش مقبول</a:t>
            </a:r>
            <a:endParaRPr lang="fa-IR" sz="3600" dirty="0">
              <a:solidFill>
                <a:srgbClr val="C00000"/>
              </a:solidFill>
              <a:cs typeface="B Titr" pitchFamily="2" charset="-78"/>
            </a:endParaRPr>
          </a:p>
        </p:txBody>
      </p:sp>
    </p:spTree>
    <p:extLst>
      <p:ext uri="{BB962C8B-B14F-4D97-AF65-F5344CB8AC3E}">
        <p14:creationId xmlns:p14="http://schemas.microsoft.com/office/powerpoint/2010/main" val="255067515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16"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 calcmode="lin" valueType="num">
                                      <p:cBhvr>
                                        <p:cTn id="7" dur="500" fill="hold"/>
                                        <p:tgtEl>
                                          <p:spTgt spid="2">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2">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16" fill="hold" grpId="0" nodeType="clickEffect">
                                  <p:stCondLst>
                                    <p:cond delay="0"/>
                                  </p:stCondLst>
                                  <p:childTnLst>
                                    <p:set>
                                      <p:cBhvr>
                                        <p:cTn id="12" dur="1" fill="hold">
                                          <p:stCondLst>
                                            <p:cond delay="0"/>
                                          </p:stCondLst>
                                        </p:cTn>
                                        <p:tgtEl>
                                          <p:spTgt spid="2">
                                            <p:txEl>
                                              <p:pRg st="1" end="1"/>
                                            </p:txEl>
                                          </p:spTgt>
                                        </p:tgtEl>
                                        <p:attrNameLst>
                                          <p:attrName>style.visibility</p:attrName>
                                        </p:attrNameLst>
                                      </p:cBhvr>
                                      <p:to>
                                        <p:strVal val="visible"/>
                                      </p:to>
                                    </p:set>
                                    <p:anim calcmode="lin" valueType="num">
                                      <p:cBhvr>
                                        <p:cTn id="13" dur="500" fill="hold"/>
                                        <p:tgtEl>
                                          <p:spTgt spid="2">
                                            <p:txEl>
                                              <p:pRg st="1" end="1"/>
                                            </p:txEl>
                                          </p:spTgt>
                                        </p:tgtEl>
                                        <p:attrNameLst>
                                          <p:attrName>ppt_w</p:attrName>
                                        </p:attrNameLst>
                                      </p:cBhvr>
                                      <p:tavLst>
                                        <p:tav tm="0">
                                          <p:val>
                                            <p:fltVal val="0"/>
                                          </p:val>
                                        </p:tav>
                                        <p:tav tm="100000">
                                          <p:val>
                                            <p:strVal val="#ppt_w"/>
                                          </p:val>
                                        </p:tav>
                                      </p:tavLst>
                                    </p:anim>
                                    <p:anim calcmode="lin" valueType="num">
                                      <p:cBhvr>
                                        <p:cTn id="14" dur="500" fill="hold"/>
                                        <p:tgtEl>
                                          <p:spTgt spid="2">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16" fill="hold" grpId="0" nodeType="clickEffect">
                                  <p:stCondLst>
                                    <p:cond delay="0"/>
                                  </p:stCondLst>
                                  <p:childTnLst>
                                    <p:set>
                                      <p:cBhvr>
                                        <p:cTn id="18" dur="1" fill="hold">
                                          <p:stCondLst>
                                            <p:cond delay="0"/>
                                          </p:stCondLst>
                                        </p:cTn>
                                        <p:tgtEl>
                                          <p:spTgt spid="2">
                                            <p:txEl>
                                              <p:pRg st="2" end="2"/>
                                            </p:txEl>
                                          </p:spTgt>
                                        </p:tgtEl>
                                        <p:attrNameLst>
                                          <p:attrName>style.visibility</p:attrName>
                                        </p:attrNameLst>
                                      </p:cBhvr>
                                      <p:to>
                                        <p:strVal val="visible"/>
                                      </p:to>
                                    </p:set>
                                    <p:anim calcmode="lin" valueType="num">
                                      <p:cBhvr>
                                        <p:cTn id="19" dur="500" fill="hold"/>
                                        <p:tgtEl>
                                          <p:spTgt spid="2">
                                            <p:txEl>
                                              <p:pRg st="2" end="2"/>
                                            </p:txEl>
                                          </p:spTgt>
                                        </p:tgtEl>
                                        <p:attrNameLst>
                                          <p:attrName>ppt_w</p:attrName>
                                        </p:attrNameLst>
                                      </p:cBhvr>
                                      <p:tavLst>
                                        <p:tav tm="0">
                                          <p:val>
                                            <p:fltVal val="0"/>
                                          </p:val>
                                        </p:tav>
                                        <p:tav tm="100000">
                                          <p:val>
                                            <p:strVal val="#ppt_w"/>
                                          </p:val>
                                        </p:tav>
                                      </p:tavLst>
                                    </p:anim>
                                    <p:anim calcmode="lin" valueType="num">
                                      <p:cBhvr>
                                        <p:cTn id="20" dur="500" fill="hold"/>
                                        <p:tgtEl>
                                          <p:spTgt spid="2">
                                            <p:txEl>
                                              <p:pRg st="2" end="2"/>
                                            </p:txEl>
                                          </p:spTgt>
                                        </p:tgtEl>
                                        <p:attrNameLst>
                                          <p:attrName>ppt_h</p:attrName>
                                        </p:attrNameLst>
                                      </p:cBhvr>
                                      <p:tavLst>
                                        <p:tav tm="0">
                                          <p:val>
                                            <p:fltVal val="0"/>
                                          </p:val>
                                        </p:tav>
                                        <p:tav tm="100000">
                                          <p:val>
                                            <p:strVal val="#ppt_h"/>
                                          </p:val>
                                        </p:tav>
                                      </p:tavLst>
                                    </p:anim>
                                  </p:childTnLst>
                                </p:cTn>
                              </p:par>
                            </p:childTnLst>
                          </p:cTn>
                        </p:par>
                      </p:childTnLst>
                    </p:cTn>
                  </p:par>
                  <p:par>
                    <p:cTn id="21" fill="hold">
                      <p:stCondLst>
                        <p:cond delay="indefinite"/>
                      </p:stCondLst>
                      <p:childTnLst>
                        <p:par>
                          <p:cTn id="22" fill="hold">
                            <p:stCondLst>
                              <p:cond delay="0"/>
                            </p:stCondLst>
                            <p:childTnLst>
                              <p:par>
                                <p:cTn id="23" presetID="23" presetClass="entr" presetSubtype="16" fill="hold" grpId="0" nodeType="clickEffect">
                                  <p:stCondLst>
                                    <p:cond delay="0"/>
                                  </p:stCondLst>
                                  <p:childTnLst>
                                    <p:set>
                                      <p:cBhvr>
                                        <p:cTn id="24" dur="1" fill="hold">
                                          <p:stCondLst>
                                            <p:cond delay="0"/>
                                          </p:stCondLst>
                                        </p:cTn>
                                        <p:tgtEl>
                                          <p:spTgt spid="2">
                                            <p:txEl>
                                              <p:pRg st="3" end="3"/>
                                            </p:txEl>
                                          </p:spTgt>
                                        </p:tgtEl>
                                        <p:attrNameLst>
                                          <p:attrName>style.visibility</p:attrName>
                                        </p:attrNameLst>
                                      </p:cBhvr>
                                      <p:to>
                                        <p:strVal val="visible"/>
                                      </p:to>
                                    </p:set>
                                    <p:anim calcmode="lin" valueType="num">
                                      <p:cBhvr>
                                        <p:cTn id="25" dur="500" fill="hold"/>
                                        <p:tgtEl>
                                          <p:spTgt spid="2">
                                            <p:txEl>
                                              <p:pRg st="3" end="3"/>
                                            </p:txEl>
                                          </p:spTgt>
                                        </p:tgtEl>
                                        <p:attrNameLst>
                                          <p:attrName>ppt_w</p:attrName>
                                        </p:attrNameLst>
                                      </p:cBhvr>
                                      <p:tavLst>
                                        <p:tav tm="0">
                                          <p:val>
                                            <p:fltVal val="0"/>
                                          </p:val>
                                        </p:tav>
                                        <p:tav tm="100000">
                                          <p:val>
                                            <p:strVal val="#ppt_w"/>
                                          </p:val>
                                        </p:tav>
                                      </p:tavLst>
                                    </p:anim>
                                    <p:anim calcmode="lin" valueType="num">
                                      <p:cBhvr>
                                        <p:cTn id="26" dur="500" fill="hold"/>
                                        <p:tgtEl>
                                          <p:spTgt spid="2">
                                            <p:txEl>
                                              <p:pRg st="3" end="3"/>
                                            </p:txEl>
                                          </p:spTgt>
                                        </p:tgtEl>
                                        <p:attrNameLst>
                                          <p:attrName>ppt_h</p:attrName>
                                        </p:attrNameLst>
                                      </p:cBhvr>
                                      <p:tavLst>
                                        <p:tav tm="0">
                                          <p:val>
                                            <p:fltVal val="0"/>
                                          </p:val>
                                        </p:tav>
                                        <p:tav tm="100000">
                                          <p:val>
                                            <p:strVal val="#ppt_h"/>
                                          </p:val>
                                        </p:tav>
                                      </p:tavLst>
                                    </p:anim>
                                  </p:childTnLst>
                                </p:cTn>
                              </p:par>
                            </p:childTnLst>
                          </p:cTn>
                        </p:par>
                      </p:childTnLst>
                    </p:cTn>
                  </p:par>
                  <p:par>
                    <p:cTn id="27" fill="hold">
                      <p:stCondLst>
                        <p:cond delay="indefinite"/>
                      </p:stCondLst>
                      <p:childTnLst>
                        <p:par>
                          <p:cTn id="28" fill="hold">
                            <p:stCondLst>
                              <p:cond delay="0"/>
                            </p:stCondLst>
                            <p:childTnLst>
                              <p:par>
                                <p:cTn id="29" presetID="41" presetClass="entr" presetSubtype="0" fill="hold" grpId="0" nodeType="clickEffect">
                                  <p:stCondLst>
                                    <p:cond delay="0"/>
                                  </p:stCondLst>
                                  <p:iterate type="lt">
                                    <p:tmPct val="10000"/>
                                  </p:iterate>
                                  <p:childTnLst>
                                    <p:set>
                                      <p:cBhvr>
                                        <p:cTn id="30" dur="1" fill="hold">
                                          <p:stCondLst>
                                            <p:cond delay="0"/>
                                          </p:stCondLst>
                                        </p:cTn>
                                        <p:tgtEl>
                                          <p:spTgt spid="3"/>
                                        </p:tgtEl>
                                        <p:attrNameLst>
                                          <p:attrName>style.visibility</p:attrName>
                                        </p:attrNameLst>
                                      </p:cBhvr>
                                      <p:to>
                                        <p:strVal val="visible"/>
                                      </p:to>
                                    </p:set>
                                    <p:anim calcmode="lin" valueType="num">
                                      <p:cBhvr>
                                        <p:cTn id="31"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32" dur="500" fill="hold"/>
                                        <p:tgtEl>
                                          <p:spTgt spid="3"/>
                                        </p:tgtEl>
                                        <p:attrNameLst>
                                          <p:attrName>ppt_y</p:attrName>
                                        </p:attrNameLst>
                                      </p:cBhvr>
                                      <p:tavLst>
                                        <p:tav tm="0">
                                          <p:val>
                                            <p:strVal val="#ppt_y"/>
                                          </p:val>
                                        </p:tav>
                                        <p:tav tm="100000">
                                          <p:val>
                                            <p:strVal val="#ppt_y"/>
                                          </p:val>
                                        </p:tav>
                                      </p:tavLst>
                                    </p:anim>
                                    <p:anim calcmode="lin" valueType="num">
                                      <p:cBhvr>
                                        <p:cTn id="33"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34"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35" dur="500" tmFilter="0,0; .5, 1; 1, 1"/>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P spid="3"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2"/>
          <p:cNvSpPr txBox="1">
            <a:spLocks/>
          </p:cNvSpPr>
          <p:nvPr/>
        </p:nvSpPr>
        <p:spPr>
          <a:xfrm>
            <a:off x="323528" y="1700808"/>
            <a:ext cx="8568952" cy="4891385"/>
          </a:xfrm>
          <a:prstGeom prst="rect">
            <a:avLst/>
          </a:prstGeom>
        </p:spPr>
        <p:txBody>
          <a:bodyPr vert="horz" lIns="91440" tIns="45720" rIns="91440" bIns="45720" rtlCol="0">
            <a:noAutofit/>
          </a:bodyPr>
          <a:lst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a:lstStyle>
          <a:p>
            <a:pPr marL="0" indent="0" algn="just" rtl="1">
              <a:lnSpc>
                <a:spcPct val="150000"/>
              </a:lnSpc>
              <a:buNone/>
            </a:pPr>
            <a:r>
              <a:rPr lang="fa-IR" sz="2600" dirty="0">
                <a:solidFill>
                  <a:srgbClr val="C00000"/>
                </a:solidFill>
                <a:cs typeface="B Titr" pitchFamily="2" charset="-78"/>
              </a:rPr>
              <a:t>(بند ایراد): </a:t>
            </a:r>
            <a:r>
              <a:rPr lang="fa-IR" sz="2600" dirty="0">
                <a:cs typeface="B Titr" pitchFamily="2" charset="-78"/>
              </a:rPr>
              <a:t>ندارد</a:t>
            </a:r>
            <a:endParaRPr lang="en-US" sz="2600" dirty="0">
              <a:cs typeface="B Titr" pitchFamily="2" charset="-78"/>
            </a:endParaRPr>
          </a:p>
          <a:p>
            <a:pPr marL="0" indent="0" algn="just" rtl="1">
              <a:lnSpc>
                <a:spcPct val="150000"/>
              </a:lnSpc>
              <a:buNone/>
            </a:pPr>
            <a:r>
              <a:rPr lang="fa-IR" sz="2600" dirty="0">
                <a:solidFill>
                  <a:srgbClr val="C00000"/>
                </a:solidFill>
                <a:cs typeface="B Titr" pitchFamily="2" charset="-78"/>
              </a:rPr>
              <a:t>(بند اظهار نظر): </a:t>
            </a:r>
            <a:r>
              <a:rPr lang="fa-IR" sz="2600" dirty="0">
                <a:cs typeface="B Titr" pitchFamily="2" charset="-78"/>
              </a:rPr>
              <a:t>به نظر این موسسه صورتهای مالی ذکر شده وضعیت مالی شرکت سینا در تاریخ </a:t>
            </a:r>
            <a:r>
              <a:rPr lang="fa-IR" sz="2600" dirty="0" smtClean="0">
                <a:cs typeface="B Titr" pitchFamily="2" charset="-78"/>
              </a:rPr>
              <a:t>92/12/29 </a:t>
            </a:r>
            <a:r>
              <a:rPr lang="fa-IR" sz="2600" dirty="0">
                <a:cs typeface="B Titr" pitchFamily="2" charset="-78"/>
              </a:rPr>
              <a:t>و نتایج عملیات و تغییرات در وضعیت مالی آن را برای دوره مالی منتهی به تاریخ مذکور بر طبق اصول مورد قبول حسابداری که نسبت به سال قبل به طور یکنواخت اعمال شده به نحو مطلوب منعکس می نماید.</a:t>
            </a:r>
            <a:endParaRPr lang="en-US" sz="2600" dirty="0">
              <a:cs typeface="B Titr" pitchFamily="2" charset="-78"/>
            </a:endParaRPr>
          </a:p>
          <a:p>
            <a:pPr marL="0" indent="0" algn="just" rtl="1">
              <a:lnSpc>
                <a:spcPct val="150000"/>
              </a:lnSpc>
              <a:buNone/>
            </a:pPr>
            <a:r>
              <a:rPr lang="fa-IR" sz="2600" dirty="0">
                <a:cs typeface="B Titr" pitchFamily="2" charset="-78"/>
              </a:rPr>
              <a:t>تاریخ: </a:t>
            </a:r>
            <a:r>
              <a:rPr lang="fa-IR" sz="2600" dirty="0" smtClean="0">
                <a:cs typeface="B Titr" pitchFamily="2" charset="-78"/>
              </a:rPr>
              <a:t>93/4/21                                                         موسسه </a:t>
            </a:r>
            <a:r>
              <a:rPr lang="fa-IR" sz="2600" dirty="0">
                <a:cs typeface="B Titr" pitchFamily="2" charset="-78"/>
              </a:rPr>
              <a:t>حسابرسی تابان</a:t>
            </a:r>
            <a:endParaRPr lang="en-US" sz="2600" dirty="0">
              <a:cs typeface="B Titr" pitchFamily="2" charset="-78"/>
            </a:endParaRPr>
          </a:p>
        </p:txBody>
      </p:sp>
    </p:spTree>
    <p:extLst>
      <p:ext uri="{BB962C8B-B14F-4D97-AF65-F5344CB8AC3E}">
        <p14:creationId xmlns:p14="http://schemas.microsoft.com/office/powerpoint/2010/main" val="1770997847"/>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16"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 calcmode="lin" valueType="num">
                                      <p:cBhvr>
                                        <p:cTn id="7" dur="500" fill="hold"/>
                                        <p:tgtEl>
                                          <p:spTgt spid="2">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2">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16" fill="hold" grpId="0" nodeType="clickEffect">
                                  <p:stCondLst>
                                    <p:cond delay="0"/>
                                  </p:stCondLst>
                                  <p:childTnLst>
                                    <p:set>
                                      <p:cBhvr>
                                        <p:cTn id="12" dur="1" fill="hold">
                                          <p:stCondLst>
                                            <p:cond delay="0"/>
                                          </p:stCondLst>
                                        </p:cTn>
                                        <p:tgtEl>
                                          <p:spTgt spid="2">
                                            <p:txEl>
                                              <p:pRg st="1" end="1"/>
                                            </p:txEl>
                                          </p:spTgt>
                                        </p:tgtEl>
                                        <p:attrNameLst>
                                          <p:attrName>style.visibility</p:attrName>
                                        </p:attrNameLst>
                                      </p:cBhvr>
                                      <p:to>
                                        <p:strVal val="visible"/>
                                      </p:to>
                                    </p:set>
                                    <p:anim calcmode="lin" valueType="num">
                                      <p:cBhvr>
                                        <p:cTn id="13" dur="500" fill="hold"/>
                                        <p:tgtEl>
                                          <p:spTgt spid="2">
                                            <p:txEl>
                                              <p:pRg st="1" end="1"/>
                                            </p:txEl>
                                          </p:spTgt>
                                        </p:tgtEl>
                                        <p:attrNameLst>
                                          <p:attrName>ppt_w</p:attrName>
                                        </p:attrNameLst>
                                      </p:cBhvr>
                                      <p:tavLst>
                                        <p:tav tm="0">
                                          <p:val>
                                            <p:fltVal val="0"/>
                                          </p:val>
                                        </p:tav>
                                        <p:tav tm="100000">
                                          <p:val>
                                            <p:strVal val="#ppt_w"/>
                                          </p:val>
                                        </p:tav>
                                      </p:tavLst>
                                    </p:anim>
                                    <p:anim calcmode="lin" valueType="num">
                                      <p:cBhvr>
                                        <p:cTn id="14" dur="500" fill="hold"/>
                                        <p:tgtEl>
                                          <p:spTgt spid="2">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16" fill="hold" grpId="0" nodeType="clickEffect">
                                  <p:stCondLst>
                                    <p:cond delay="0"/>
                                  </p:stCondLst>
                                  <p:childTnLst>
                                    <p:set>
                                      <p:cBhvr>
                                        <p:cTn id="18" dur="1" fill="hold">
                                          <p:stCondLst>
                                            <p:cond delay="0"/>
                                          </p:stCondLst>
                                        </p:cTn>
                                        <p:tgtEl>
                                          <p:spTgt spid="2">
                                            <p:txEl>
                                              <p:pRg st="2" end="2"/>
                                            </p:txEl>
                                          </p:spTgt>
                                        </p:tgtEl>
                                        <p:attrNameLst>
                                          <p:attrName>style.visibility</p:attrName>
                                        </p:attrNameLst>
                                      </p:cBhvr>
                                      <p:to>
                                        <p:strVal val="visible"/>
                                      </p:to>
                                    </p:set>
                                    <p:anim calcmode="lin" valueType="num">
                                      <p:cBhvr>
                                        <p:cTn id="19" dur="500" fill="hold"/>
                                        <p:tgtEl>
                                          <p:spTgt spid="2">
                                            <p:txEl>
                                              <p:pRg st="2" end="2"/>
                                            </p:txEl>
                                          </p:spTgt>
                                        </p:tgtEl>
                                        <p:attrNameLst>
                                          <p:attrName>ppt_w</p:attrName>
                                        </p:attrNameLst>
                                      </p:cBhvr>
                                      <p:tavLst>
                                        <p:tav tm="0">
                                          <p:val>
                                            <p:fltVal val="0"/>
                                          </p:val>
                                        </p:tav>
                                        <p:tav tm="100000">
                                          <p:val>
                                            <p:strVal val="#ppt_w"/>
                                          </p:val>
                                        </p:tav>
                                      </p:tavLst>
                                    </p:anim>
                                    <p:anim calcmode="lin" valueType="num">
                                      <p:cBhvr>
                                        <p:cTn id="20" dur="500" fill="hold"/>
                                        <p:tgtEl>
                                          <p:spTgt spid="2">
                                            <p:txEl>
                                              <p:pRg st="2" end="2"/>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2"/>
          <p:cNvSpPr txBox="1">
            <a:spLocks/>
          </p:cNvSpPr>
          <p:nvPr/>
        </p:nvSpPr>
        <p:spPr>
          <a:xfrm>
            <a:off x="179512" y="1268760"/>
            <a:ext cx="8712968" cy="4891385"/>
          </a:xfrm>
          <a:prstGeom prst="rect">
            <a:avLst/>
          </a:prstGeom>
        </p:spPr>
        <p:txBody>
          <a:bodyPr vert="horz" lIns="91440" tIns="45720" rIns="91440" bIns="45720" rtlCol="0">
            <a:noAutofit/>
          </a:bodyPr>
          <a:lst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a:lstStyle>
          <a:p>
            <a:pPr marL="0" indent="0" algn="just" rtl="1">
              <a:lnSpc>
                <a:spcPct val="150000"/>
              </a:lnSpc>
              <a:buNone/>
            </a:pPr>
            <a:r>
              <a:rPr lang="fa-IR" sz="2000" dirty="0" smtClean="0">
                <a:solidFill>
                  <a:srgbClr val="C00000"/>
                </a:solidFill>
                <a:cs typeface="B Titr" pitchFamily="2" charset="-78"/>
              </a:rPr>
              <a:t>                                                               گزارش </a:t>
            </a:r>
            <a:r>
              <a:rPr lang="fa-IR" sz="2000" dirty="0">
                <a:solidFill>
                  <a:srgbClr val="C00000"/>
                </a:solidFill>
                <a:cs typeface="B Titr" pitchFamily="2" charset="-78"/>
              </a:rPr>
              <a:t>حسابرسی مستقل</a:t>
            </a:r>
            <a:endParaRPr lang="en-US" sz="2000" dirty="0">
              <a:solidFill>
                <a:srgbClr val="C00000"/>
              </a:solidFill>
              <a:cs typeface="B Titr" pitchFamily="2" charset="-78"/>
            </a:endParaRPr>
          </a:p>
          <a:p>
            <a:pPr marL="0" indent="0" algn="just" rtl="1">
              <a:lnSpc>
                <a:spcPct val="150000"/>
              </a:lnSpc>
              <a:buNone/>
            </a:pPr>
            <a:r>
              <a:rPr lang="fa-IR" sz="2000" dirty="0">
                <a:cs typeface="B Titr" pitchFamily="2" charset="-78"/>
              </a:rPr>
              <a:t>به هیئت مدیره شرکت سینا</a:t>
            </a:r>
            <a:endParaRPr lang="en-US" sz="2000" dirty="0">
              <a:cs typeface="B Titr" pitchFamily="2" charset="-78"/>
            </a:endParaRPr>
          </a:p>
          <a:p>
            <a:pPr marL="0" indent="0" algn="just" rtl="1">
              <a:lnSpc>
                <a:spcPct val="150000"/>
              </a:lnSpc>
              <a:buNone/>
            </a:pPr>
            <a:r>
              <a:rPr lang="fa-IR" sz="2000" dirty="0">
                <a:cs typeface="B Titr" pitchFamily="2" charset="-78"/>
              </a:rPr>
              <a:t>بند مقدمه مانند گزارش مقبول</a:t>
            </a:r>
            <a:endParaRPr lang="en-US" sz="2000" dirty="0">
              <a:cs typeface="B Titr" pitchFamily="2" charset="-78"/>
            </a:endParaRPr>
          </a:p>
          <a:p>
            <a:pPr marL="0" indent="0" algn="just" rtl="1">
              <a:lnSpc>
                <a:spcPct val="150000"/>
              </a:lnSpc>
              <a:buNone/>
            </a:pPr>
            <a:r>
              <a:rPr lang="fa-IR" sz="2000" dirty="0">
                <a:cs typeface="B Titr" pitchFamily="2" charset="-78"/>
              </a:rPr>
              <a:t>بند حدود رسیدگی مانند گزارش مقبول</a:t>
            </a:r>
            <a:endParaRPr lang="en-US" sz="2000" dirty="0">
              <a:cs typeface="B Titr" pitchFamily="2" charset="-78"/>
            </a:endParaRPr>
          </a:p>
          <a:p>
            <a:pPr marL="0" indent="0" algn="just" rtl="1">
              <a:lnSpc>
                <a:spcPct val="150000"/>
              </a:lnSpc>
              <a:buNone/>
            </a:pPr>
            <a:r>
              <a:rPr lang="fa-IR" sz="2000" dirty="0">
                <a:cs typeface="B Titr" pitchFamily="2" charset="-78"/>
              </a:rPr>
              <a:t>بند ایراد یا بند توضیحی: برای بانکهایی که اسناد دریافتی شرکت نزد آنها تودیع شده تایید ارسال گردیده ولی تا تاریخ تهیه این گزارش پاسخی دریافت نشده است.</a:t>
            </a:r>
            <a:endParaRPr lang="en-US" sz="2000" dirty="0">
              <a:cs typeface="B Titr" pitchFamily="2" charset="-78"/>
            </a:endParaRPr>
          </a:p>
          <a:p>
            <a:pPr marL="0" indent="0" algn="just" rtl="1">
              <a:lnSpc>
                <a:spcPct val="150000"/>
              </a:lnSpc>
              <a:buNone/>
            </a:pPr>
            <a:r>
              <a:rPr lang="fa-IR" sz="2000" dirty="0">
                <a:cs typeface="B Titr" pitchFamily="2" charset="-78"/>
              </a:rPr>
              <a:t>بند اظهار نظر: به نظر این موسسه به استثنای موضوع مندرج در بند بالا، صورتهای مالی مذکور وضعیت مالی شرکت سینا در تاریخ </a:t>
            </a:r>
            <a:r>
              <a:rPr lang="fa-IR" sz="2000" dirty="0" smtClean="0">
                <a:cs typeface="B Titr" pitchFamily="2" charset="-78"/>
              </a:rPr>
              <a:t>90/12/29 </a:t>
            </a:r>
            <a:r>
              <a:rPr lang="fa-IR" sz="2000" dirty="0">
                <a:cs typeface="B Titr" pitchFamily="2" charset="-78"/>
              </a:rPr>
              <a:t>و نتایج عملیات و تغییرات در وضعیت مالی آن را برای دوره مالی منتهی به تاریخ مذکور طبق اصول مورد قبول حسابداری که نسبت به سال قبل به طور یکنواخت اعمال شده به نحو مطلوب منعکس می نماید.</a:t>
            </a:r>
            <a:endParaRPr lang="en-US" sz="2000" dirty="0">
              <a:cs typeface="B Titr" pitchFamily="2" charset="-78"/>
            </a:endParaRPr>
          </a:p>
          <a:p>
            <a:pPr marL="0" indent="0" algn="just" rtl="1">
              <a:lnSpc>
                <a:spcPct val="150000"/>
              </a:lnSpc>
              <a:buNone/>
            </a:pPr>
            <a:r>
              <a:rPr lang="fa-IR" sz="2000" dirty="0">
                <a:cs typeface="B Titr" pitchFamily="2" charset="-78"/>
              </a:rPr>
              <a:t>تاریخ: </a:t>
            </a:r>
            <a:r>
              <a:rPr lang="fa-IR" sz="2000" dirty="0" smtClean="0">
                <a:cs typeface="B Titr" pitchFamily="2" charset="-78"/>
              </a:rPr>
              <a:t>91/4/31                                                                                                     موسسه </a:t>
            </a:r>
            <a:r>
              <a:rPr lang="fa-IR" sz="2000" dirty="0">
                <a:cs typeface="B Titr" pitchFamily="2" charset="-78"/>
              </a:rPr>
              <a:t>حسابرسی تابان</a:t>
            </a:r>
            <a:endParaRPr lang="en-US" sz="2000" dirty="0">
              <a:cs typeface="B Titr" pitchFamily="2" charset="-78"/>
            </a:endParaRPr>
          </a:p>
        </p:txBody>
      </p:sp>
      <p:sp>
        <p:nvSpPr>
          <p:cNvPr id="3" name="Title 1"/>
          <p:cNvSpPr txBox="1">
            <a:spLocks/>
          </p:cNvSpPr>
          <p:nvPr/>
        </p:nvSpPr>
        <p:spPr>
          <a:xfrm>
            <a:off x="467544" y="482344"/>
            <a:ext cx="8229600" cy="858424"/>
          </a:xfrm>
          <a:prstGeom prst="rect">
            <a:avLst/>
          </a:prstGeom>
        </p:spPr>
        <p:txBody>
          <a:bodyPr/>
          <a:lst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r>
              <a:rPr lang="fa-IR" sz="3600" dirty="0" smtClean="0">
                <a:solidFill>
                  <a:srgbClr val="C00000"/>
                </a:solidFill>
                <a:cs typeface="B Titr" pitchFamily="2" charset="-78"/>
              </a:rPr>
              <a:t>نمونه گزارش مشروط</a:t>
            </a:r>
            <a:endParaRPr lang="fa-IR" sz="3600" dirty="0">
              <a:solidFill>
                <a:srgbClr val="C00000"/>
              </a:solidFill>
              <a:cs typeface="B Titr" pitchFamily="2" charset="-78"/>
            </a:endParaRPr>
          </a:p>
        </p:txBody>
      </p:sp>
    </p:spTree>
    <p:extLst>
      <p:ext uri="{BB962C8B-B14F-4D97-AF65-F5344CB8AC3E}">
        <p14:creationId xmlns:p14="http://schemas.microsoft.com/office/powerpoint/2010/main" val="2540675369"/>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16"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 calcmode="lin" valueType="num">
                                      <p:cBhvr>
                                        <p:cTn id="7" dur="500" fill="hold"/>
                                        <p:tgtEl>
                                          <p:spTgt spid="2">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2">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16" fill="hold" grpId="0" nodeType="clickEffect">
                                  <p:stCondLst>
                                    <p:cond delay="0"/>
                                  </p:stCondLst>
                                  <p:childTnLst>
                                    <p:set>
                                      <p:cBhvr>
                                        <p:cTn id="12" dur="1" fill="hold">
                                          <p:stCondLst>
                                            <p:cond delay="0"/>
                                          </p:stCondLst>
                                        </p:cTn>
                                        <p:tgtEl>
                                          <p:spTgt spid="2">
                                            <p:txEl>
                                              <p:pRg st="1" end="1"/>
                                            </p:txEl>
                                          </p:spTgt>
                                        </p:tgtEl>
                                        <p:attrNameLst>
                                          <p:attrName>style.visibility</p:attrName>
                                        </p:attrNameLst>
                                      </p:cBhvr>
                                      <p:to>
                                        <p:strVal val="visible"/>
                                      </p:to>
                                    </p:set>
                                    <p:anim calcmode="lin" valueType="num">
                                      <p:cBhvr>
                                        <p:cTn id="13" dur="500" fill="hold"/>
                                        <p:tgtEl>
                                          <p:spTgt spid="2">
                                            <p:txEl>
                                              <p:pRg st="1" end="1"/>
                                            </p:txEl>
                                          </p:spTgt>
                                        </p:tgtEl>
                                        <p:attrNameLst>
                                          <p:attrName>ppt_w</p:attrName>
                                        </p:attrNameLst>
                                      </p:cBhvr>
                                      <p:tavLst>
                                        <p:tav tm="0">
                                          <p:val>
                                            <p:fltVal val="0"/>
                                          </p:val>
                                        </p:tav>
                                        <p:tav tm="100000">
                                          <p:val>
                                            <p:strVal val="#ppt_w"/>
                                          </p:val>
                                        </p:tav>
                                      </p:tavLst>
                                    </p:anim>
                                    <p:anim calcmode="lin" valueType="num">
                                      <p:cBhvr>
                                        <p:cTn id="14" dur="500" fill="hold"/>
                                        <p:tgtEl>
                                          <p:spTgt spid="2">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16" fill="hold" grpId="0" nodeType="clickEffect">
                                  <p:stCondLst>
                                    <p:cond delay="0"/>
                                  </p:stCondLst>
                                  <p:childTnLst>
                                    <p:set>
                                      <p:cBhvr>
                                        <p:cTn id="18" dur="1" fill="hold">
                                          <p:stCondLst>
                                            <p:cond delay="0"/>
                                          </p:stCondLst>
                                        </p:cTn>
                                        <p:tgtEl>
                                          <p:spTgt spid="2">
                                            <p:txEl>
                                              <p:pRg st="2" end="2"/>
                                            </p:txEl>
                                          </p:spTgt>
                                        </p:tgtEl>
                                        <p:attrNameLst>
                                          <p:attrName>style.visibility</p:attrName>
                                        </p:attrNameLst>
                                      </p:cBhvr>
                                      <p:to>
                                        <p:strVal val="visible"/>
                                      </p:to>
                                    </p:set>
                                    <p:anim calcmode="lin" valueType="num">
                                      <p:cBhvr>
                                        <p:cTn id="19" dur="500" fill="hold"/>
                                        <p:tgtEl>
                                          <p:spTgt spid="2">
                                            <p:txEl>
                                              <p:pRg st="2" end="2"/>
                                            </p:txEl>
                                          </p:spTgt>
                                        </p:tgtEl>
                                        <p:attrNameLst>
                                          <p:attrName>ppt_w</p:attrName>
                                        </p:attrNameLst>
                                      </p:cBhvr>
                                      <p:tavLst>
                                        <p:tav tm="0">
                                          <p:val>
                                            <p:fltVal val="0"/>
                                          </p:val>
                                        </p:tav>
                                        <p:tav tm="100000">
                                          <p:val>
                                            <p:strVal val="#ppt_w"/>
                                          </p:val>
                                        </p:tav>
                                      </p:tavLst>
                                    </p:anim>
                                    <p:anim calcmode="lin" valueType="num">
                                      <p:cBhvr>
                                        <p:cTn id="20" dur="500" fill="hold"/>
                                        <p:tgtEl>
                                          <p:spTgt spid="2">
                                            <p:txEl>
                                              <p:pRg st="2" end="2"/>
                                            </p:txEl>
                                          </p:spTgt>
                                        </p:tgtEl>
                                        <p:attrNameLst>
                                          <p:attrName>ppt_h</p:attrName>
                                        </p:attrNameLst>
                                      </p:cBhvr>
                                      <p:tavLst>
                                        <p:tav tm="0">
                                          <p:val>
                                            <p:fltVal val="0"/>
                                          </p:val>
                                        </p:tav>
                                        <p:tav tm="100000">
                                          <p:val>
                                            <p:strVal val="#ppt_h"/>
                                          </p:val>
                                        </p:tav>
                                      </p:tavLst>
                                    </p:anim>
                                  </p:childTnLst>
                                </p:cTn>
                              </p:par>
                            </p:childTnLst>
                          </p:cTn>
                        </p:par>
                      </p:childTnLst>
                    </p:cTn>
                  </p:par>
                  <p:par>
                    <p:cTn id="21" fill="hold">
                      <p:stCondLst>
                        <p:cond delay="indefinite"/>
                      </p:stCondLst>
                      <p:childTnLst>
                        <p:par>
                          <p:cTn id="22" fill="hold">
                            <p:stCondLst>
                              <p:cond delay="0"/>
                            </p:stCondLst>
                            <p:childTnLst>
                              <p:par>
                                <p:cTn id="23" presetID="23" presetClass="entr" presetSubtype="16" fill="hold" grpId="0" nodeType="clickEffect">
                                  <p:stCondLst>
                                    <p:cond delay="0"/>
                                  </p:stCondLst>
                                  <p:childTnLst>
                                    <p:set>
                                      <p:cBhvr>
                                        <p:cTn id="24" dur="1" fill="hold">
                                          <p:stCondLst>
                                            <p:cond delay="0"/>
                                          </p:stCondLst>
                                        </p:cTn>
                                        <p:tgtEl>
                                          <p:spTgt spid="2">
                                            <p:txEl>
                                              <p:pRg st="3" end="3"/>
                                            </p:txEl>
                                          </p:spTgt>
                                        </p:tgtEl>
                                        <p:attrNameLst>
                                          <p:attrName>style.visibility</p:attrName>
                                        </p:attrNameLst>
                                      </p:cBhvr>
                                      <p:to>
                                        <p:strVal val="visible"/>
                                      </p:to>
                                    </p:set>
                                    <p:anim calcmode="lin" valueType="num">
                                      <p:cBhvr>
                                        <p:cTn id="25" dur="500" fill="hold"/>
                                        <p:tgtEl>
                                          <p:spTgt spid="2">
                                            <p:txEl>
                                              <p:pRg st="3" end="3"/>
                                            </p:txEl>
                                          </p:spTgt>
                                        </p:tgtEl>
                                        <p:attrNameLst>
                                          <p:attrName>ppt_w</p:attrName>
                                        </p:attrNameLst>
                                      </p:cBhvr>
                                      <p:tavLst>
                                        <p:tav tm="0">
                                          <p:val>
                                            <p:fltVal val="0"/>
                                          </p:val>
                                        </p:tav>
                                        <p:tav tm="100000">
                                          <p:val>
                                            <p:strVal val="#ppt_w"/>
                                          </p:val>
                                        </p:tav>
                                      </p:tavLst>
                                    </p:anim>
                                    <p:anim calcmode="lin" valueType="num">
                                      <p:cBhvr>
                                        <p:cTn id="26" dur="500" fill="hold"/>
                                        <p:tgtEl>
                                          <p:spTgt spid="2">
                                            <p:txEl>
                                              <p:pRg st="3" end="3"/>
                                            </p:txEl>
                                          </p:spTgt>
                                        </p:tgtEl>
                                        <p:attrNameLst>
                                          <p:attrName>ppt_h</p:attrName>
                                        </p:attrNameLst>
                                      </p:cBhvr>
                                      <p:tavLst>
                                        <p:tav tm="0">
                                          <p:val>
                                            <p:fltVal val="0"/>
                                          </p:val>
                                        </p:tav>
                                        <p:tav tm="100000">
                                          <p:val>
                                            <p:strVal val="#ppt_h"/>
                                          </p:val>
                                        </p:tav>
                                      </p:tavLst>
                                    </p:anim>
                                  </p:childTnLst>
                                </p:cTn>
                              </p:par>
                            </p:childTnLst>
                          </p:cTn>
                        </p:par>
                      </p:childTnLst>
                    </p:cTn>
                  </p:par>
                  <p:par>
                    <p:cTn id="27" fill="hold">
                      <p:stCondLst>
                        <p:cond delay="indefinite"/>
                      </p:stCondLst>
                      <p:childTnLst>
                        <p:par>
                          <p:cTn id="28" fill="hold">
                            <p:stCondLst>
                              <p:cond delay="0"/>
                            </p:stCondLst>
                            <p:childTnLst>
                              <p:par>
                                <p:cTn id="29" presetID="23" presetClass="entr" presetSubtype="16" fill="hold" grpId="0" nodeType="clickEffect">
                                  <p:stCondLst>
                                    <p:cond delay="0"/>
                                  </p:stCondLst>
                                  <p:childTnLst>
                                    <p:set>
                                      <p:cBhvr>
                                        <p:cTn id="30" dur="1" fill="hold">
                                          <p:stCondLst>
                                            <p:cond delay="0"/>
                                          </p:stCondLst>
                                        </p:cTn>
                                        <p:tgtEl>
                                          <p:spTgt spid="2">
                                            <p:txEl>
                                              <p:pRg st="4" end="4"/>
                                            </p:txEl>
                                          </p:spTgt>
                                        </p:tgtEl>
                                        <p:attrNameLst>
                                          <p:attrName>style.visibility</p:attrName>
                                        </p:attrNameLst>
                                      </p:cBhvr>
                                      <p:to>
                                        <p:strVal val="visible"/>
                                      </p:to>
                                    </p:set>
                                    <p:anim calcmode="lin" valueType="num">
                                      <p:cBhvr>
                                        <p:cTn id="31" dur="500" fill="hold"/>
                                        <p:tgtEl>
                                          <p:spTgt spid="2">
                                            <p:txEl>
                                              <p:pRg st="4" end="4"/>
                                            </p:txEl>
                                          </p:spTgt>
                                        </p:tgtEl>
                                        <p:attrNameLst>
                                          <p:attrName>ppt_w</p:attrName>
                                        </p:attrNameLst>
                                      </p:cBhvr>
                                      <p:tavLst>
                                        <p:tav tm="0">
                                          <p:val>
                                            <p:fltVal val="0"/>
                                          </p:val>
                                        </p:tav>
                                        <p:tav tm="100000">
                                          <p:val>
                                            <p:strVal val="#ppt_w"/>
                                          </p:val>
                                        </p:tav>
                                      </p:tavLst>
                                    </p:anim>
                                    <p:anim calcmode="lin" valueType="num">
                                      <p:cBhvr>
                                        <p:cTn id="32" dur="500" fill="hold"/>
                                        <p:tgtEl>
                                          <p:spTgt spid="2">
                                            <p:txEl>
                                              <p:pRg st="4" end="4"/>
                                            </p:txEl>
                                          </p:spTgt>
                                        </p:tgtEl>
                                        <p:attrNameLst>
                                          <p:attrName>ppt_h</p:attrName>
                                        </p:attrNameLst>
                                      </p:cBhvr>
                                      <p:tavLst>
                                        <p:tav tm="0">
                                          <p:val>
                                            <p:fltVal val="0"/>
                                          </p:val>
                                        </p:tav>
                                        <p:tav tm="100000">
                                          <p:val>
                                            <p:strVal val="#ppt_h"/>
                                          </p:val>
                                        </p:tav>
                                      </p:tavLst>
                                    </p:anim>
                                  </p:childTnLst>
                                </p:cTn>
                              </p:par>
                            </p:childTnLst>
                          </p:cTn>
                        </p:par>
                      </p:childTnLst>
                    </p:cTn>
                  </p:par>
                  <p:par>
                    <p:cTn id="33" fill="hold">
                      <p:stCondLst>
                        <p:cond delay="indefinite"/>
                      </p:stCondLst>
                      <p:childTnLst>
                        <p:par>
                          <p:cTn id="34" fill="hold">
                            <p:stCondLst>
                              <p:cond delay="0"/>
                            </p:stCondLst>
                            <p:childTnLst>
                              <p:par>
                                <p:cTn id="35" presetID="23" presetClass="entr" presetSubtype="16" fill="hold" grpId="0" nodeType="clickEffect">
                                  <p:stCondLst>
                                    <p:cond delay="0"/>
                                  </p:stCondLst>
                                  <p:childTnLst>
                                    <p:set>
                                      <p:cBhvr>
                                        <p:cTn id="36" dur="1" fill="hold">
                                          <p:stCondLst>
                                            <p:cond delay="0"/>
                                          </p:stCondLst>
                                        </p:cTn>
                                        <p:tgtEl>
                                          <p:spTgt spid="2">
                                            <p:txEl>
                                              <p:pRg st="5" end="5"/>
                                            </p:txEl>
                                          </p:spTgt>
                                        </p:tgtEl>
                                        <p:attrNameLst>
                                          <p:attrName>style.visibility</p:attrName>
                                        </p:attrNameLst>
                                      </p:cBhvr>
                                      <p:to>
                                        <p:strVal val="visible"/>
                                      </p:to>
                                    </p:set>
                                    <p:anim calcmode="lin" valueType="num">
                                      <p:cBhvr>
                                        <p:cTn id="37" dur="500" fill="hold"/>
                                        <p:tgtEl>
                                          <p:spTgt spid="2">
                                            <p:txEl>
                                              <p:pRg st="5" end="5"/>
                                            </p:txEl>
                                          </p:spTgt>
                                        </p:tgtEl>
                                        <p:attrNameLst>
                                          <p:attrName>ppt_w</p:attrName>
                                        </p:attrNameLst>
                                      </p:cBhvr>
                                      <p:tavLst>
                                        <p:tav tm="0">
                                          <p:val>
                                            <p:fltVal val="0"/>
                                          </p:val>
                                        </p:tav>
                                        <p:tav tm="100000">
                                          <p:val>
                                            <p:strVal val="#ppt_w"/>
                                          </p:val>
                                        </p:tav>
                                      </p:tavLst>
                                    </p:anim>
                                    <p:anim calcmode="lin" valueType="num">
                                      <p:cBhvr>
                                        <p:cTn id="38" dur="500" fill="hold"/>
                                        <p:tgtEl>
                                          <p:spTgt spid="2">
                                            <p:txEl>
                                              <p:pRg st="5" end="5"/>
                                            </p:txEl>
                                          </p:spTgt>
                                        </p:tgtEl>
                                        <p:attrNameLst>
                                          <p:attrName>ppt_h</p:attrName>
                                        </p:attrNameLst>
                                      </p:cBhvr>
                                      <p:tavLst>
                                        <p:tav tm="0">
                                          <p:val>
                                            <p:fltVal val="0"/>
                                          </p:val>
                                        </p:tav>
                                        <p:tav tm="100000">
                                          <p:val>
                                            <p:strVal val="#ppt_h"/>
                                          </p:val>
                                        </p:tav>
                                      </p:tavLst>
                                    </p:anim>
                                  </p:childTnLst>
                                </p:cTn>
                              </p:par>
                            </p:childTnLst>
                          </p:cTn>
                        </p:par>
                      </p:childTnLst>
                    </p:cTn>
                  </p:par>
                  <p:par>
                    <p:cTn id="39" fill="hold">
                      <p:stCondLst>
                        <p:cond delay="indefinite"/>
                      </p:stCondLst>
                      <p:childTnLst>
                        <p:par>
                          <p:cTn id="40" fill="hold">
                            <p:stCondLst>
                              <p:cond delay="0"/>
                            </p:stCondLst>
                            <p:childTnLst>
                              <p:par>
                                <p:cTn id="41" presetID="23" presetClass="entr" presetSubtype="16" fill="hold" grpId="0" nodeType="clickEffect">
                                  <p:stCondLst>
                                    <p:cond delay="0"/>
                                  </p:stCondLst>
                                  <p:childTnLst>
                                    <p:set>
                                      <p:cBhvr>
                                        <p:cTn id="42" dur="1" fill="hold">
                                          <p:stCondLst>
                                            <p:cond delay="0"/>
                                          </p:stCondLst>
                                        </p:cTn>
                                        <p:tgtEl>
                                          <p:spTgt spid="2">
                                            <p:txEl>
                                              <p:pRg st="6" end="6"/>
                                            </p:txEl>
                                          </p:spTgt>
                                        </p:tgtEl>
                                        <p:attrNameLst>
                                          <p:attrName>style.visibility</p:attrName>
                                        </p:attrNameLst>
                                      </p:cBhvr>
                                      <p:to>
                                        <p:strVal val="visible"/>
                                      </p:to>
                                    </p:set>
                                    <p:anim calcmode="lin" valueType="num">
                                      <p:cBhvr>
                                        <p:cTn id="43" dur="500" fill="hold"/>
                                        <p:tgtEl>
                                          <p:spTgt spid="2">
                                            <p:txEl>
                                              <p:pRg st="6" end="6"/>
                                            </p:txEl>
                                          </p:spTgt>
                                        </p:tgtEl>
                                        <p:attrNameLst>
                                          <p:attrName>ppt_w</p:attrName>
                                        </p:attrNameLst>
                                      </p:cBhvr>
                                      <p:tavLst>
                                        <p:tav tm="0">
                                          <p:val>
                                            <p:fltVal val="0"/>
                                          </p:val>
                                        </p:tav>
                                        <p:tav tm="100000">
                                          <p:val>
                                            <p:strVal val="#ppt_w"/>
                                          </p:val>
                                        </p:tav>
                                      </p:tavLst>
                                    </p:anim>
                                    <p:anim calcmode="lin" valueType="num">
                                      <p:cBhvr>
                                        <p:cTn id="44" dur="500" fill="hold"/>
                                        <p:tgtEl>
                                          <p:spTgt spid="2">
                                            <p:txEl>
                                              <p:pRg st="6" end="6"/>
                                            </p:txEl>
                                          </p:spTgt>
                                        </p:tgtEl>
                                        <p:attrNameLst>
                                          <p:attrName>ppt_h</p:attrName>
                                        </p:attrNameLst>
                                      </p:cBhvr>
                                      <p:tavLst>
                                        <p:tav tm="0">
                                          <p:val>
                                            <p:fltVal val="0"/>
                                          </p:val>
                                        </p:tav>
                                        <p:tav tm="100000">
                                          <p:val>
                                            <p:strVal val="#ppt_h"/>
                                          </p:val>
                                        </p:tav>
                                      </p:tavLst>
                                    </p:anim>
                                  </p:childTnLst>
                                </p:cTn>
                              </p:par>
                            </p:childTnLst>
                          </p:cTn>
                        </p:par>
                      </p:childTnLst>
                    </p:cTn>
                  </p:par>
                  <p:par>
                    <p:cTn id="45" fill="hold">
                      <p:stCondLst>
                        <p:cond delay="indefinite"/>
                      </p:stCondLst>
                      <p:childTnLst>
                        <p:par>
                          <p:cTn id="46" fill="hold">
                            <p:stCondLst>
                              <p:cond delay="0"/>
                            </p:stCondLst>
                            <p:childTnLst>
                              <p:par>
                                <p:cTn id="47" presetID="41" presetClass="entr" presetSubtype="0" fill="hold" grpId="0" nodeType="clickEffect">
                                  <p:stCondLst>
                                    <p:cond delay="0"/>
                                  </p:stCondLst>
                                  <p:iterate type="lt">
                                    <p:tmPct val="10000"/>
                                  </p:iterate>
                                  <p:childTnLst>
                                    <p:set>
                                      <p:cBhvr>
                                        <p:cTn id="48" dur="1" fill="hold">
                                          <p:stCondLst>
                                            <p:cond delay="0"/>
                                          </p:stCondLst>
                                        </p:cTn>
                                        <p:tgtEl>
                                          <p:spTgt spid="3"/>
                                        </p:tgtEl>
                                        <p:attrNameLst>
                                          <p:attrName>style.visibility</p:attrName>
                                        </p:attrNameLst>
                                      </p:cBhvr>
                                      <p:to>
                                        <p:strVal val="visible"/>
                                      </p:to>
                                    </p:set>
                                    <p:anim calcmode="lin" valueType="num">
                                      <p:cBhvr>
                                        <p:cTn id="49"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50" dur="500" fill="hold"/>
                                        <p:tgtEl>
                                          <p:spTgt spid="3"/>
                                        </p:tgtEl>
                                        <p:attrNameLst>
                                          <p:attrName>ppt_y</p:attrName>
                                        </p:attrNameLst>
                                      </p:cBhvr>
                                      <p:tavLst>
                                        <p:tav tm="0">
                                          <p:val>
                                            <p:strVal val="#ppt_y"/>
                                          </p:val>
                                        </p:tav>
                                        <p:tav tm="100000">
                                          <p:val>
                                            <p:strVal val="#ppt_y"/>
                                          </p:val>
                                        </p:tav>
                                      </p:tavLst>
                                    </p:anim>
                                    <p:anim calcmode="lin" valueType="num">
                                      <p:cBhvr>
                                        <p:cTn id="51"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52"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53" dur="500" tmFilter="0,0; .5, 1; 1, 1"/>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P spid="3"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txBox="1">
            <a:spLocks/>
          </p:cNvSpPr>
          <p:nvPr/>
        </p:nvSpPr>
        <p:spPr>
          <a:xfrm>
            <a:off x="467544" y="482344"/>
            <a:ext cx="8229600" cy="858424"/>
          </a:xfrm>
          <a:prstGeom prst="rect">
            <a:avLst/>
          </a:prstGeom>
        </p:spPr>
        <p:txBody>
          <a:bodyPr/>
          <a:lst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r>
              <a:rPr lang="fa-IR" sz="3600" dirty="0" smtClean="0">
                <a:solidFill>
                  <a:srgbClr val="C00000"/>
                </a:solidFill>
                <a:cs typeface="B Titr" pitchFamily="2" charset="-78"/>
              </a:rPr>
              <a:t>نمونه گزارش مردود</a:t>
            </a:r>
            <a:endParaRPr lang="fa-IR" sz="3600" dirty="0">
              <a:solidFill>
                <a:srgbClr val="C00000"/>
              </a:solidFill>
              <a:cs typeface="B Titr" pitchFamily="2" charset="-78"/>
            </a:endParaRPr>
          </a:p>
        </p:txBody>
      </p:sp>
      <p:sp>
        <p:nvSpPr>
          <p:cNvPr id="3" name="Rectangle 2"/>
          <p:cNvSpPr/>
          <p:nvPr/>
        </p:nvSpPr>
        <p:spPr>
          <a:xfrm>
            <a:off x="179512" y="1386056"/>
            <a:ext cx="8784976" cy="5355312"/>
          </a:xfrm>
          <a:prstGeom prst="rect">
            <a:avLst/>
          </a:prstGeom>
        </p:spPr>
        <p:txBody>
          <a:bodyPr wrap="square">
            <a:spAutoFit/>
          </a:bodyPr>
          <a:lstStyle/>
          <a:p>
            <a:pPr algn="just">
              <a:lnSpc>
                <a:spcPct val="150000"/>
              </a:lnSpc>
            </a:pPr>
            <a:r>
              <a:rPr lang="fa-IR" sz="1900" dirty="0" smtClean="0">
                <a:solidFill>
                  <a:srgbClr val="C00000"/>
                </a:solidFill>
                <a:cs typeface="B Titr" pitchFamily="2" charset="-78"/>
              </a:rPr>
              <a:t>                                                                   گزارش </a:t>
            </a:r>
            <a:r>
              <a:rPr lang="fa-IR" sz="1900" dirty="0">
                <a:solidFill>
                  <a:srgbClr val="C00000"/>
                </a:solidFill>
                <a:cs typeface="B Titr" pitchFamily="2" charset="-78"/>
              </a:rPr>
              <a:t>حسابرسی مستقل</a:t>
            </a:r>
            <a:endParaRPr lang="en-US" sz="1900" dirty="0">
              <a:solidFill>
                <a:srgbClr val="C00000"/>
              </a:solidFill>
              <a:cs typeface="B Titr" pitchFamily="2" charset="-78"/>
            </a:endParaRPr>
          </a:p>
          <a:p>
            <a:pPr algn="just">
              <a:lnSpc>
                <a:spcPct val="150000"/>
              </a:lnSpc>
            </a:pPr>
            <a:r>
              <a:rPr lang="fa-IR" sz="1900" dirty="0">
                <a:cs typeface="B Titr" pitchFamily="2" charset="-78"/>
              </a:rPr>
              <a:t>به سهامداران شرکت سارا لعاب</a:t>
            </a:r>
            <a:endParaRPr lang="en-US" sz="1900" dirty="0">
              <a:cs typeface="B Titr" pitchFamily="2" charset="-78"/>
            </a:endParaRPr>
          </a:p>
          <a:p>
            <a:pPr algn="just">
              <a:lnSpc>
                <a:spcPct val="150000"/>
              </a:lnSpc>
            </a:pPr>
            <a:r>
              <a:rPr lang="fa-IR" sz="1900" dirty="0">
                <a:cs typeface="B Titr" pitchFamily="2" charset="-78"/>
              </a:rPr>
              <a:t>بند مقدمه مانند گزارش مقبول</a:t>
            </a:r>
            <a:endParaRPr lang="en-US" sz="1900" dirty="0">
              <a:cs typeface="B Titr" pitchFamily="2" charset="-78"/>
            </a:endParaRPr>
          </a:p>
          <a:p>
            <a:pPr algn="just">
              <a:lnSpc>
                <a:spcPct val="150000"/>
              </a:lnSpc>
            </a:pPr>
            <a:r>
              <a:rPr lang="fa-IR" sz="1900" dirty="0">
                <a:cs typeface="B Titr" pitchFamily="2" charset="-78"/>
              </a:rPr>
              <a:t>بند دامنه یا حدود رسیدگی: مانند گزارش مقبول</a:t>
            </a:r>
            <a:endParaRPr lang="en-US" sz="1900" dirty="0">
              <a:cs typeface="B Titr" pitchFamily="2" charset="-78"/>
            </a:endParaRPr>
          </a:p>
          <a:p>
            <a:pPr algn="just">
              <a:lnSpc>
                <a:spcPct val="150000"/>
              </a:lnSpc>
            </a:pPr>
            <a:r>
              <a:rPr lang="fa-IR" sz="1900" dirty="0">
                <a:cs typeface="B Titr" pitchFamily="2" charset="-78"/>
              </a:rPr>
              <a:t>بند ایراد (توضیحی): همانطور که در یادداشت شماره 5 توضیح داده شده کنترل فروش کالا به علت مغایرت قیمت کالاها با لیست قیمت ها و عدم ارائه صورت گردش کالا و گزارش تولید و همچنین عدم وجود شرایط مدون جهت تخفیفات اعطایی امکان پذیر نبوده است.</a:t>
            </a:r>
            <a:endParaRPr lang="en-US" sz="1900" dirty="0">
              <a:cs typeface="B Titr" pitchFamily="2" charset="-78"/>
            </a:endParaRPr>
          </a:p>
          <a:p>
            <a:pPr algn="just">
              <a:lnSpc>
                <a:spcPct val="150000"/>
              </a:lnSpc>
            </a:pPr>
            <a:r>
              <a:rPr lang="fa-IR" sz="1900" dirty="0">
                <a:cs typeface="B Titr" pitchFamily="2" charset="-78"/>
              </a:rPr>
              <a:t>موضوع مطرح شده در به علت تاثیر بند اظهار نظر: به نظر این موسس صورتهای مالی فوق الذکر، پاراگراف بالا وضعیت مالی شرکت سارا لعاب در تاریخ </a:t>
            </a:r>
            <a:r>
              <a:rPr lang="fa-IR" sz="1900" dirty="0" smtClean="0">
                <a:cs typeface="B Titr" pitchFamily="2" charset="-78"/>
              </a:rPr>
              <a:t>93/12/29 </a:t>
            </a:r>
            <a:r>
              <a:rPr lang="fa-IR" sz="1900" dirty="0">
                <a:cs typeface="B Titr" pitchFamily="2" charset="-78"/>
              </a:rPr>
              <a:t>و نتایج عملیات و تغییرات در وضعیت مالی آن را برای دوره مالی منتهی به تاریخ مذکور طبق اصول مورد قبول حسابداری، به نحو مطلوب منعکس نمی نماید.</a:t>
            </a:r>
            <a:endParaRPr lang="en-US" sz="1900" dirty="0">
              <a:cs typeface="B Titr" pitchFamily="2" charset="-78"/>
            </a:endParaRPr>
          </a:p>
          <a:p>
            <a:pPr algn="just">
              <a:lnSpc>
                <a:spcPct val="150000"/>
              </a:lnSpc>
            </a:pPr>
            <a:r>
              <a:rPr lang="fa-IR" sz="1900" dirty="0">
                <a:cs typeface="B Titr" pitchFamily="2" charset="-78"/>
              </a:rPr>
              <a:t>تاریخ: </a:t>
            </a:r>
            <a:r>
              <a:rPr lang="fa-IR" sz="1900" dirty="0" smtClean="0">
                <a:cs typeface="B Titr" pitchFamily="2" charset="-78"/>
              </a:rPr>
              <a:t>94/4/31                                                                                                            موسسه </a:t>
            </a:r>
            <a:r>
              <a:rPr lang="fa-IR" sz="1900" dirty="0">
                <a:cs typeface="B Titr" pitchFamily="2" charset="-78"/>
              </a:rPr>
              <a:t>حسابرسی نوید</a:t>
            </a:r>
            <a:endParaRPr lang="en-US" sz="1900" dirty="0">
              <a:cs typeface="B Titr" pitchFamily="2" charset="-78"/>
            </a:endParaRPr>
          </a:p>
        </p:txBody>
      </p:sp>
    </p:spTree>
    <p:extLst>
      <p:ext uri="{BB962C8B-B14F-4D97-AF65-F5344CB8AC3E}">
        <p14:creationId xmlns:p14="http://schemas.microsoft.com/office/powerpoint/2010/main" val="840912685"/>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1" presetClass="entr" presetSubtype="0" fill="hold" grpId="0" nodeType="clickEffect">
                                  <p:stCondLst>
                                    <p:cond delay="0"/>
                                  </p:stCondLst>
                                  <p:iterate type="lt">
                                    <p:tmPct val="10000"/>
                                  </p:iterate>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
                                        </p:tgtEl>
                                        <p:attrNameLst>
                                          <p:attrName>ppt_y</p:attrName>
                                        </p:attrNameLst>
                                      </p:cBhvr>
                                      <p:tavLst>
                                        <p:tav tm="0">
                                          <p:val>
                                            <p:strVal val="#ppt_y"/>
                                          </p:val>
                                        </p:tav>
                                        <p:tav tm="100000">
                                          <p:val>
                                            <p:strVal val="#ppt_y"/>
                                          </p:val>
                                        </p:tav>
                                      </p:tavLst>
                                    </p:anim>
                                    <p:anim calcmode="lin" valueType="num">
                                      <p:cBhvr>
                                        <p:cTn id="9" dur="500" fill="hold"/>
                                        <p:tgtEl>
                                          <p:spTgt spid="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
                                        </p:tgtEl>
                                      </p:cBhvr>
                                    </p:animEffect>
                                  </p:childTnLst>
                                </p:cTn>
                              </p:par>
                            </p:childTnLst>
                          </p:cTn>
                        </p:par>
                      </p:childTnLst>
                    </p:cTn>
                  </p:par>
                  <p:par>
                    <p:cTn id="12" fill="hold">
                      <p:stCondLst>
                        <p:cond delay="indefinite"/>
                      </p:stCondLst>
                      <p:childTnLst>
                        <p:par>
                          <p:cTn id="13" fill="hold">
                            <p:stCondLst>
                              <p:cond delay="0"/>
                            </p:stCondLst>
                            <p:childTnLst>
                              <p:par>
                                <p:cTn id="14" presetID="41" presetClass="entr" presetSubtype="0" fill="hold" grpId="0" nodeType="clickEffect">
                                  <p:stCondLst>
                                    <p:cond delay="0"/>
                                  </p:stCondLst>
                                  <p:iterate type="lt">
                                    <p:tmPct val="10000"/>
                                  </p:iterate>
                                  <p:childTnLst>
                                    <p:set>
                                      <p:cBhvr>
                                        <p:cTn id="15" dur="1" fill="hold">
                                          <p:stCondLst>
                                            <p:cond delay="0"/>
                                          </p:stCondLst>
                                        </p:cTn>
                                        <p:tgtEl>
                                          <p:spTgt spid="3"/>
                                        </p:tgtEl>
                                        <p:attrNameLst>
                                          <p:attrName>style.visibility</p:attrName>
                                        </p:attrNameLst>
                                      </p:cBhvr>
                                      <p:to>
                                        <p:strVal val="visible"/>
                                      </p:to>
                                    </p:set>
                                    <p:anim calcmode="lin" valueType="num">
                                      <p:cBhvr>
                                        <p:cTn id="16"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17" dur="500" fill="hold"/>
                                        <p:tgtEl>
                                          <p:spTgt spid="3"/>
                                        </p:tgtEl>
                                        <p:attrNameLst>
                                          <p:attrName>ppt_y</p:attrName>
                                        </p:attrNameLst>
                                      </p:cBhvr>
                                      <p:tavLst>
                                        <p:tav tm="0">
                                          <p:val>
                                            <p:strVal val="#ppt_y"/>
                                          </p:val>
                                        </p:tav>
                                        <p:tav tm="100000">
                                          <p:val>
                                            <p:strVal val="#ppt_y"/>
                                          </p:val>
                                        </p:tav>
                                      </p:tavLst>
                                    </p:anim>
                                    <p:anim calcmode="lin" valueType="num">
                                      <p:cBhvr>
                                        <p:cTn id="18"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9"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20" dur="500" tmFilter="0,0; .5, 1; 1, 1"/>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txBox="1">
            <a:spLocks/>
          </p:cNvSpPr>
          <p:nvPr/>
        </p:nvSpPr>
        <p:spPr>
          <a:xfrm>
            <a:off x="590872" y="404664"/>
            <a:ext cx="8229600" cy="858424"/>
          </a:xfrm>
          <a:prstGeom prst="rect">
            <a:avLst/>
          </a:prstGeom>
        </p:spPr>
        <p:txBody>
          <a:bodyPr/>
          <a:lst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r>
              <a:rPr lang="fa-IR" sz="3600" dirty="0" smtClean="0">
                <a:solidFill>
                  <a:srgbClr val="C00000"/>
                </a:solidFill>
                <a:cs typeface="B Titr" pitchFamily="2" charset="-78"/>
              </a:rPr>
              <a:t>نمونه گزارش عدم اظهارنظر</a:t>
            </a:r>
            <a:endParaRPr lang="fa-IR" sz="3600" dirty="0">
              <a:solidFill>
                <a:srgbClr val="C00000"/>
              </a:solidFill>
              <a:cs typeface="B Titr" pitchFamily="2" charset="-78"/>
            </a:endParaRPr>
          </a:p>
        </p:txBody>
      </p:sp>
      <p:sp>
        <p:nvSpPr>
          <p:cNvPr id="3" name="Rectangle 2"/>
          <p:cNvSpPr/>
          <p:nvPr/>
        </p:nvSpPr>
        <p:spPr>
          <a:xfrm>
            <a:off x="179512" y="1498714"/>
            <a:ext cx="8784976" cy="5170646"/>
          </a:xfrm>
          <a:prstGeom prst="rect">
            <a:avLst/>
          </a:prstGeom>
        </p:spPr>
        <p:txBody>
          <a:bodyPr wrap="square">
            <a:spAutoFit/>
          </a:bodyPr>
          <a:lstStyle/>
          <a:p>
            <a:pPr algn="just">
              <a:lnSpc>
                <a:spcPct val="150000"/>
              </a:lnSpc>
            </a:pPr>
            <a:r>
              <a:rPr lang="fa-IR" sz="2000" dirty="0" smtClean="0">
                <a:cs typeface="B Titr" pitchFamily="2" charset="-78"/>
              </a:rPr>
              <a:t>                                                                </a:t>
            </a:r>
            <a:r>
              <a:rPr lang="fa-IR" sz="2000" dirty="0" smtClean="0">
                <a:solidFill>
                  <a:srgbClr val="C00000"/>
                </a:solidFill>
                <a:cs typeface="B Titr" pitchFamily="2" charset="-78"/>
              </a:rPr>
              <a:t>گزارش </a:t>
            </a:r>
            <a:r>
              <a:rPr lang="fa-IR" sz="2000" dirty="0">
                <a:solidFill>
                  <a:srgbClr val="C00000"/>
                </a:solidFill>
                <a:cs typeface="B Titr" pitchFamily="2" charset="-78"/>
              </a:rPr>
              <a:t>حسابرس مستقل</a:t>
            </a:r>
            <a:endParaRPr lang="en-US" sz="2000" dirty="0">
              <a:solidFill>
                <a:srgbClr val="C00000"/>
              </a:solidFill>
              <a:cs typeface="B Titr" pitchFamily="2" charset="-78"/>
            </a:endParaRPr>
          </a:p>
          <a:p>
            <a:pPr algn="just">
              <a:lnSpc>
                <a:spcPct val="150000"/>
              </a:lnSpc>
            </a:pPr>
            <a:r>
              <a:rPr lang="fa-IR" sz="2000" dirty="0">
                <a:cs typeface="B Titr" pitchFamily="2" charset="-78"/>
              </a:rPr>
              <a:t>به سهامداران شرکت فولاد نور</a:t>
            </a:r>
            <a:endParaRPr lang="en-US" sz="2000" dirty="0">
              <a:cs typeface="B Titr" pitchFamily="2" charset="-78"/>
            </a:endParaRPr>
          </a:p>
          <a:p>
            <a:pPr algn="just">
              <a:lnSpc>
                <a:spcPct val="150000"/>
              </a:lnSpc>
            </a:pPr>
            <a:r>
              <a:rPr lang="fa-IR" sz="2000" dirty="0">
                <a:cs typeface="B Titr" pitchFamily="2" charset="-78"/>
              </a:rPr>
              <a:t>بند مقدمه مانند گزارش مقبول</a:t>
            </a:r>
            <a:endParaRPr lang="en-US" sz="2000" dirty="0">
              <a:cs typeface="B Titr" pitchFamily="2" charset="-78"/>
            </a:endParaRPr>
          </a:p>
          <a:p>
            <a:pPr algn="just">
              <a:lnSpc>
                <a:spcPct val="150000"/>
              </a:lnSpc>
            </a:pPr>
            <a:r>
              <a:rPr lang="fa-IR" sz="2000" dirty="0">
                <a:cs typeface="B Titr" pitchFamily="2" charset="-78"/>
              </a:rPr>
              <a:t>بند دامنه یا حدود رسیدگی: مانند گزارش مقبول</a:t>
            </a:r>
            <a:endParaRPr lang="en-US" sz="2000" dirty="0">
              <a:cs typeface="B Titr" pitchFamily="2" charset="-78"/>
            </a:endParaRPr>
          </a:p>
          <a:p>
            <a:pPr algn="just">
              <a:lnSpc>
                <a:spcPct val="150000"/>
              </a:lnSpc>
            </a:pPr>
            <a:r>
              <a:rPr lang="fa-IR" sz="2000" dirty="0">
                <a:cs typeface="B Titr" pitchFamily="2" charset="-78"/>
              </a:rPr>
              <a:t>بند توضیحی یا بند ایراد: این موسسه در رابط با رسیدگی به ترازنامه مورخ </a:t>
            </a:r>
            <a:r>
              <a:rPr lang="fa-IR" sz="2000" dirty="0" smtClean="0">
                <a:cs typeface="B Titr" pitchFamily="2" charset="-78"/>
              </a:rPr>
              <a:t>89/12/29 </a:t>
            </a:r>
            <a:r>
              <a:rPr lang="fa-IR" sz="2000" dirty="0">
                <a:cs typeface="B Titr" pitchFamily="2" charset="-78"/>
              </a:rPr>
              <a:t>شرکت فولاد نور، صورت حساب سود و زیان، صورت سود و زیان انباشته و صورت تغییرات در وضعیت مالی بوده است. فاقد استقلال سال مالی منتهی به تاریخ مذکور</a:t>
            </a:r>
            <a:endParaRPr lang="en-US" sz="2000" dirty="0">
              <a:cs typeface="B Titr" pitchFamily="2" charset="-78"/>
            </a:endParaRPr>
          </a:p>
          <a:p>
            <a:pPr algn="just">
              <a:lnSpc>
                <a:spcPct val="150000"/>
              </a:lnSpc>
            </a:pPr>
            <a:r>
              <a:rPr lang="fa-IR" sz="2000" dirty="0">
                <a:cs typeface="B Titr" pitchFamily="2" charset="-78"/>
              </a:rPr>
              <a:t>بند اظهار نظر: لذا صورتهای مالی مذکور به علت عدم استقلال (یا به دلیل آثار احتمالی مندرج در بالا) مورد رسیدگی این موسسه قرار نگرفته، بنابراین نسبت به صورتهای مالی مذکور اظهار نظری ارائه نمی نماید.</a:t>
            </a:r>
            <a:endParaRPr lang="en-US" sz="2000" dirty="0">
              <a:cs typeface="B Titr" pitchFamily="2" charset="-78"/>
            </a:endParaRPr>
          </a:p>
          <a:p>
            <a:pPr algn="just">
              <a:lnSpc>
                <a:spcPct val="150000"/>
              </a:lnSpc>
            </a:pPr>
            <a:r>
              <a:rPr lang="fa-IR" sz="2000" dirty="0">
                <a:cs typeface="B Titr" pitchFamily="2" charset="-78"/>
              </a:rPr>
              <a:t>تاریخ: </a:t>
            </a:r>
            <a:r>
              <a:rPr lang="fa-IR" sz="2000" dirty="0" smtClean="0">
                <a:cs typeface="B Titr" pitchFamily="2" charset="-78"/>
              </a:rPr>
              <a:t>90/4/31                                                                                                         موسسه </a:t>
            </a:r>
            <a:r>
              <a:rPr lang="fa-IR" sz="2000" dirty="0">
                <a:cs typeface="B Titr" pitchFamily="2" charset="-78"/>
              </a:rPr>
              <a:t>حسابرسی افق</a:t>
            </a:r>
            <a:endParaRPr lang="en-US" sz="2000" dirty="0">
              <a:cs typeface="B Titr" pitchFamily="2" charset="-78"/>
            </a:endParaRPr>
          </a:p>
        </p:txBody>
      </p:sp>
    </p:spTree>
    <p:extLst>
      <p:ext uri="{BB962C8B-B14F-4D97-AF65-F5344CB8AC3E}">
        <p14:creationId xmlns:p14="http://schemas.microsoft.com/office/powerpoint/2010/main" val="3513964049"/>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1" presetClass="entr" presetSubtype="0" fill="hold" grpId="0" nodeType="clickEffect">
                                  <p:stCondLst>
                                    <p:cond delay="0"/>
                                  </p:stCondLst>
                                  <p:iterate type="lt">
                                    <p:tmPct val="10000"/>
                                  </p:iterate>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
                                        </p:tgtEl>
                                        <p:attrNameLst>
                                          <p:attrName>ppt_y</p:attrName>
                                        </p:attrNameLst>
                                      </p:cBhvr>
                                      <p:tavLst>
                                        <p:tav tm="0">
                                          <p:val>
                                            <p:strVal val="#ppt_y"/>
                                          </p:val>
                                        </p:tav>
                                        <p:tav tm="100000">
                                          <p:val>
                                            <p:strVal val="#ppt_y"/>
                                          </p:val>
                                        </p:tav>
                                      </p:tavLst>
                                    </p:anim>
                                    <p:anim calcmode="lin" valueType="num">
                                      <p:cBhvr>
                                        <p:cTn id="9" dur="500" fill="hold"/>
                                        <p:tgtEl>
                                          <p:spTgt spid="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
                                        </p:tgtEl>
                                      </p:cBhvr>
                                    </p:animEffect>
                                  </p:childTnLst>
                                </p:cTn>
                              </p:par>
                            </p:childTnLst>
                          </p:cTn>
                        </p:par>
                      </p:childTnLst>
                    </p:cTn>
                  </p:par>
                  <p:par>
                    <p:cTn id="12" fill="hold">
                      <p:stCondLst>
                        <p:cond delay="indefinite"/>
                      </p:stCondLst>
                      <p:childTnLst>
                        <p:par>
                          <p:cTn id="13" fill="hold">
                            <p:stCondLst>
                              <p:cond delay="0"/>
                            </p:stCondLst>
                            <p:childTnLst>
                              <p:par>
                                <p:cTn id="14" presetID="41" presetClass="entr" presetSubtype="0" fill="hold" grpId="0" nodeType="clickEffect">
                                  <p:stCondLst>
                                    <p:cond delay="0"/>
                                  </p:stCondLst>
                                  <p:iterate type="lt">
                                    <p:tmPct val="10000"/>
                                  </p:iterate>
                                  <p:childTnLst>
                                    <p:set>
                                      <p:cBhvr>
                                        <p:cTn id="15" dur="1" fill="hold">
                                          <p:stCondLst>
                                            <p:cond delay="0"/>
                                          </p:stCondLst>
                                        </p:cTn>
                                        <p:tgtEl>
                                          <p:spTgt spid="3"/>
                                        </p:tgtEl>
                                        <p:attrNameLst>
                                          <p:attrName>style.visibility</p:attrName>
                                        </p:attrNameLst>
                                      </p:cBhvr>
                                      <p:to>
                                        <p:strVal val="visible"/>
                                      </p:to>
                                    </p:set>
                                    <p:anim calcmode="lin" valueType="num">
                                      <p:cBhvr>
                                        <p:cTn id="16"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17" dur="500" fill="hold"/>
                                        <p:tgtEl>
                                          <p:spTgt spid="3"/>
                                        </p:tgtEl>
                                        <p:attrNameLst>
                                          <p:attrName>ppt_y</p:attrName>
                                        </p:attrNameLst>
                                      </p:cBhvr>
                                      <p:tavLst>
                                        <p:tav tm="0">
                                          <p:val>
                                            <p:strVal val="#ppt_y"/>
                                          </p:val>
                                        </p:tav>
                                        <p:tav tm="100000">
                                          <p:val>
                                            <p:strVal val="#ppt_y"/>
                                          </p:val>
                                        </p:tav>
                                      </p:tavLst>
                                    </p:anim>
                                    <p:anim calcmode="lin" valueType="num">
                                      <p:cBhvr>
                                        <p:cTn id="18"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9"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20" dur="500" tmFilter="0,0; .5, 1; 1, 1"/>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txBox="1">
            <a:spLocks/>
          </p:cNvSpPr>
          <p:nvPr/>
        </p:nvSpPr>
        <p:spPr>
          <a:xfrm>
            <a:off x="590872" y="404664"/>
            <a:ext cx="8229600" cy="858424"/>
          </a:xfrm>
          <a:prstGeom prst="rect">
            <a:avLst/>
          </a:prstGeom>
        </p:spPr>
        <p:txBody>
          <a:bodyPr/>
          <a:lst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r>
              <a:rPr lang="fa-IR" sz="3600" dirty="0" smtClean="0">
                <a:solidFill>
                  <a:srgbClr val="C00000"/>
                </a:solidFill>
                <a:cs typeface="B Titr" pitchFamily="2" charset="-78"/>
              </a:rPr>
              <a:t>نمونه سئوالات</a:t>
            </a:r>
            <a:endParaRPr lang="fa-IR" sz="3600" dirty="0">
              <a:solidFill>
                <a:srgbClr val="C00000"/>
              </a:solidFill>
              <a:cs typeface="B Titr" pitchFamily="2" charset="-78"/>
            </a:endParaRPr>
          </a:p>
        </p:txBody>
      </p:sp>
      <p:sp>
        <p:nvSpPr>
          <p:cNvPr id="3" name="Rectangle 2"/>
          <p:cNvSpPr/>
          <p:nvPr/>
        </p:nvSpPr>
        <p:spPr>
          <a:xfrm>
            <a:off x="323528" y="1556792"/>
            <a:ext cx="8496944" cy="5016758"/>
          </a:xfrm>
          <a:prstGeom prst="rect">
            <a:avLst/>
          </a:prstGeom>
        </p:spPr>
        <p:txBody>
          <a:bodyPr wrap="square">
            <a:spAutoFit/>
          </a:bodyPr>
          <a:lstStyle/>
          <a:p>
            <a:pPr algn="just">
              <a:lnSpc>
                <a:spcPct val="200000"/>
              </a:lnSpc>
            </a:pPr>
            <a:r>
              <a:rPr lang="fa-IR" sz="2000" dirty="0">
                <a:cs typeface="B Titr" pitchFamily="2" charset="-78"/>
              </a:rPr>
              <a:t>1- مراحل حسابرسی به چند دسته تقسیم می شود؟</a:t>
            </a:r>
            <a:endParaRPr lang="en-US" sz="2000" dirty="0">
              <a:cs typeface="B Titr" pitchFamily="2" charset="-78"/>
            </a:endParaRPr>
          </a:p>
          <a:p>
            <a:pPr algn="just">
              <a:lnSpc>
                <a:spcPct val="200000"/>
              </a:lnSpc>
            </a:pPr>
            <a:r>
              <a:rPr lang="fa-IR" sz="2000" dirty="0">
                <a:cs typeface="B Titr" pitchFamily="2" charset="-78"/>
              </a:rPr>
              <a:t>2- حسابرس باید به چه روش هایی اظهار نظر کند؟ هر کدام را توضیح دهید.</a:t>
            </a:r>
            <a:endParaRPr lang="en-US" sz="2000" dirty="0">
              <a:cs typeface="B Titr" pitchFamily="2" charset="-78"/>
            </a:endParaRPr>
          </a:p>
          <a:p>
            <a:pPr algn="just">
              <a:lnSpc>
                <a:spcPct val="200000"/>
              </a:lnSpc>
            </a:pPr>
            <a:r>
              <a:rPr lang="fa-IR" sz="2000" dirty="0">
                <a:cs typeface="B Titr" pitchFamily="2" charset="-78"/>
              </a:rPr>
              <a:t>3- ایرادی که موجب ارائه انواع گزارش توسط حسابرسان می شود چیست؟ هر کدام را توضیح دهید.</a:t>
            </a:r>
            <a:endParaRPr lang="en-US" sz="2000" dirty="0">
              <a:cs typeface="B Titr" pitchFamily="2" charset="-78"/>
            </a:endParaRPr>
          </a:p>
          <a:p>
            <a:pPr algn="just">
              <a:lnSpc>
                <a:spcPct val="200000"/>
              </a:lnSpc>
            </a:pPr>
            <a:r>
              <a:rPr lang="fa-IR" sz="2000" dirty="0">
                <a:cs typeface="B Titr" pitchFamily="2" charset="-78"/>
              </a:rPr>
              <a:t>4- ارکان گزارش حسابرسی چیست؟ دو مورد را به دلخواه توضیح دهید.</a:t>
            </a:r>
            <a:endParaRPr lang="en-US" sz="2000" dirty="0">
              <a:cs typeface="B Titr" pitchFamily="2" charset="-78"/>
            </a:endParaRPr>
          </a:p>
          <a:p>
            <a:pPr algn="just">
              <a:lnSpc>
                <a:spcPct val="200000"/>
              </a:lnSpc>
            </a:pPr>
            <a:r>
              <a:rPr lang="fa-IR" sz="2000" dirty="0">
                <a:cs typeface="B Titr" pitchFamily="2" charset="-78"/>
              </a:rPr>
              <a:t>5- بند مقدمه حاوی سه نکته است. یک مورد را به دلخواه توضیح دهید؟</a:t>
            </a:r>
            <a:endParaRPr lang="en-US" sz="2000" dirty="0">
              <a:cs typeface="B Titr" pitchFamily="2" charset="-78"/>
            </a:endParaRPr>
          </a:p>
          <a:p>
            <a:pPr algn="just">
              <a:lnSpc>
                <a:spcPct val="200000"/>
              </a:lnSpc>
            </a:pPr>
            <a:r>
              <a:rPr lang="fa-IR" sz="2000" dirty="0">
                <a:cs typeface="B Titr" pitchFamily="2" charset="-78"/>
              </a:rPr>
              <a:t>6- یک نمونه گزارش مشروط بنویسید؟</a:t>
            </a:r>
            <a:endParaRPr lang="en-US" sz="2000" dirty="0">
              <a:cs typeface="B Titr" pitchFamily="2" charset="-78"/>
            </a:endParaRPr>
          </a:p>
          <a:p>
            <a:pPr algn="just">
              <a:lnSpc>
                <a:spcPct val="200000"/>
              </a:lnSpc>
            </a:pPr>
            <a:r>
              <a:rPr lang="fa-IR" sz="2000" dirty="0">
                <a:cs typeface="B Titr" pitchFamily="2" charset="-78"/>
              </a:rPr>
              <a:t>7- گزارش مردود بنویسید؟</a:t>
            </a:r>
            <a:endParaRPr lang="en-US" sz="2000" dirty="0">
              <a:cs typeface="B Titr" pitchFamily="2" charset="-78"/>
            </a:endParaRPr>
          </a:p>
        </p:txBody>
      </p:sp>
    </p:spTree>
    <p:extLst>
      <p:ext uri="{BB962C8B-B14F-4D97-AF65-F5344CB8AC3E}">
        <p14:creationId xmlns:p14="http://schemas.microsoft.com/office/powerpoint/2010/main" val="2545813103"/>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1" presetClass="entr" presetSubtype="0" fill="hold" grpId="0" nodeType="clickEffect">
                                  <p:stCondLst>
                                    <p:cond delay="0"/>
                                  </p:stCondLst>
                                  <p:iterate type="lt">
                                    <p:tmPct val="10000"/>
                                  </p:iterate>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
                                        </p:tgtEl>
                                        <p:attrNameLst>
                                          <p:attrName>ppt_y</p:attrName>
                                        </p:attrNameLst>
                                      </p:cBhvr>
                                      <p:tavLst>
                                        <p:tav tm="0">
                                          <p:val>
                                            <p:strVal val="#ppt_y"/>
                                          </p:val>
                                        </p:tav>
                                        <p:tav tm="100000">
                                          <p:val>
                                            <p:strVal val="#ppt_y"/>
                                          </p:val>
                                        </p:tav>
                                      </p:tavLst>
                                    </p:anim>
                                    <p:anim calcmode="lin" valueType="num">
                                      <p:cBhvr>
                                        <p:cTn id="9" dur="500" fill="hold"/>
                                        <p:tgtEl>
                                          <p:spTgt spid="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
                                        </p:tgtEl>
                                      </p:cBhvr>
                                    </p:animEffect>
                                  </p:childTnLst>
                                </p:cTn>
                              </p:par>
                            </p:childTnLst>
                          </p:cTn>
                        </p:par>
                      </p:childTnLst>
                    </p:cTn>
                  </p:par>
                  <p:par>
                    <p:cTn id="12" fill="hold">
                      <p:stCondLst>
                        <p:cond delay="indefinite"/>
                      </p:stCondLst>
                      <p:childTnLst>
                        <p:par>
                          <p:cTn id="13" fill="hold">
                            <p:stCondLst>
                              <p:cond delay="0"/>
                            </p:stCondLst>
                            <p:childTnLst>
                              <p:par>
                                <p:cTn id="14" presetID="41" presetClass="entr" presetSubtype="0" fill="hold" grpId="0" nodeType="clickEffect">
                                  <p:stCondLst>
                                    <p:cond delay="0"/>
                                  </p:stCondLst>
                                  <p:iterate type="lt">
                                    <p:tmPct val="10000"/>
                                  </p:iterate>
                                  <p:childTnLst>
                                    <p:set>
                                      <p:cBhvr>
                                        <p:cTn id="15" dur="1" fill="hold">
                                          <p:stCondLst>
                                            <p:cond delay="0"/>
                                          </p:stCondLst>
                                        </p:cTn>
                                        <p:tgtEl>
                                          <p:spTgt spid="3"/>
                                        </p:tgtEl>
                                        <p:attrNameLst>
                                          <p:attrName>style.visibility</p:attrName>
                                        </p:attrNameLst>
                                      </p:cBhvr>
                                      <p:to>
                                        <p:strVal val="visible"/>
                                      </p:to>
                                    </p:set>
                                    <p:anim calcmode="lin" valueType="num">
                                      <p:cBhvr>
                                        <p:cTn id="16"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17" dur="500" fill="hold"/>
                                        <p:tgtEl>
                                          <p:spTgt spid="3"/>
                                        </p:tgtEl>
                                        <p:attrNameLst>
                                          <p:attrName>ppt_y</p:attrName>
                                        </p:attrNameLst>
                                      </p:cBhvr>
                                      <p:tavLst>
                                        <p:tav tm="0">
                                          <p:val>
                                            <p:strVal val="#ppt_y"/>
                                          </p:val>
                                        </p:tav>
                                        <p:tav tm="100000">
                                          <p:val>
                                            <p:strVal val="#ppt_y"/>
                                          </p:val>
                                        </p:tav>
                                      </p:tavLst>
                                    </p:anim>
                                    <p:anim calcmode="lin" valueType="num">
                                      <p:cBhvr>
                                        <p:cTn id="18"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9"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20" dur="500" tmFilter="0,0; .5, 1; 1, 1"/>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2852936"/>
            <a:ext cx="7772400" cy="1780108"/>
          </a:xfrm>
        </p:spPr>
        <p:txBody>
          <a:bodyPr>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nSpc>
                <a:spcPct val="150000"/>
              </a:lnSpc>
            </a:pPr>
            <a:r>
              <a:rPr lang="fa-IR" sz="8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cs typeface="B Titr" pitchFamily="2" charset="-78"/>
              </a:rPr>
              <a:t>با تشکر از توجه و همراهی شما</a:t>
            </a:r>
            <a:endParaRPr lang="en-US" sz="8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cs typeface="B Titr" pitchFamily="2" charset="-78"/>
            </a:endParaRPr>
          </a:p>
        </p:txBody>
      </p:sp>
    </p:spTree>
    <p:extLst>
      <p:ext uri="{BB962C8B-B14F-4D97-AF65-F5344CB8AC3E}">
        <p14:creationId xmlns:p14="http://schemas.microsoft.com/office/powerpoint/2010/main" val="37132622"/>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1" presetClass="entr" presetSubtype="0" fill="hold" grpId="0" nodeType="clickEffect">
                                  <p:stCondLst>
                                    <p:cond delay="0"/>
                                  </p:stCondLst>
                                  <p:iterate type="lt">
                                    <p:tmPct val="10000"/>
                                  </p:iterate>
                                  <p:childTnLst>
                                    <p:set>
                                      <p:cBhvr>
                                        <p:cTn id="6" dur="1" fill="hold">
                                          <p:stCondLst>
                                            <p:cond delay="0"/>
                                          </p:stCondLst>
                                        </p:cTn>
                                        <p:tgtEl>
                                          <p:spTgt spid="4"/>
                                        </p:tgtEl>
                                        <p:attrNameLst>
                                          <p:attrName>style.visibility</p:attrName>
                                        </p:attrNameLst>
                                      </p:cBhvr>
                                      <p:to>
                                        <p:strVal val="visible"/>
                                      </p:to>
                                    </p:set>
                                    <p:anim calcmode="lin" valueType="num">
                                      <p:cBhvr>
                                        <p:cTn id="7" dur="500" fill="hold"/>
                                        <p:tgtEl>
                                          <p:spTgt spid="4"/>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4"/>
                                        </p:tgtEl>
                                        <p:attrNameLst>
                                          <p:attrName>ppt_y</p:attrName>
                                        </p:attrNameLst>
                                      </p:cBhvr>
                                      <p:tavLst>
                                        <p:tav tm="0">
                                          <p:val>
                                            <p:strVal val="#ppt_y"/>
                                          </p:val>
                                        </p:tav>
                                        <p:tav tm="100000">
                                          <p:val>
                                            <p:strVal val="#ppt_y"/>
                                          </p:val>
                                        </p:tav>
                                      </p:tavLst>
                                    </p:anim>
                                    <p:anim calcmode="lin" valueType="num">
                                      <p:cBhvr>
                                        <p:cTn id="9" dur="500" fill="hold"/>
                                        <p:tgtEl>
                                          <p:spTgt spid="4"/>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4"/>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5" descr="https://i1.delgarm.com/images/news/a18/1398/01/18/1554627495_X8mH3.jpg"/>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305819" y="2276872"/>
            <a:ext cx="8586661" cy="1872208"/>
          </a:xfrm>
          <a:prstGeom prst="rect">
            <a:avLst/>
          </a:prstGeom>
          <a:noFill/>
          <a:ln>
            <a:noFill/>
          </a:ln>
        </p:spPr>
      </p:pic>
    </p:spTree>
    <p:extLst>
      <p:ext uri="{BB962C8B-B14F-4D97-AF65-F5344CB8AC3E}">
        <p14:creationId xmlns:p14="http://schemas.microsoft.com/office/powerpoint/2010/main" val="937968475"/>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6"/>
                                        </p:tgtEl>
                                        <p:attrNameLst>
                                          <p:attrName>style.visibility</p:attrName>
                                        </p:attrNameLst>
                                      </p:cBhvr>
                                      <p:to>
                                        <p:strVal val="visible"/>
                                      </p:to>
                                    </p:set>
                                    <p:animScale>
                                      <p:cBhvr>
                                        <p:cTn id="7" dur="1000" decel="50000" fill="hold">
                                          <p:stCondLst>
                                            <p:cond delay="0"/>
                                          </p:stCondLst>
                                        </p:cTn>
                                        <p:tgtEl>
                                          <p:spTgt spid="6"/>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6"/>
                                        </p:tgtEl>
                                        <p:attrNameLst>
                                          <p:attrName>ppt_x</p:attrName>
                                          <p:attrName>ppt_y</p:attrName>
                                        </p:attrNameLst>
                                      </p:cBhvr>
                                    </p:animMotion>
                                    <p:animEffect transition="in" filter="fade">
                                      <p:cBhvr>
                                        <p:cTn id="9" dur="10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23528" y="3002640"/>
            <a:ext cx="8568952" cy="3450696"/>
          </a:xfrm>
        </p:spPr>
        <p:txBody>
          <a:bodyPr>
            <a:normAutofit/>
          </a:bodyPr>
          <a:lstStyle/>
          <a:p>
            <a:pPr marL="0" indent="0" algn="ctr" rtl="1">
              <a:lnSpc>
                <a:spcPct val="250000"/>
              </a:lnSpc>
              <a:buNone/>
            </a:pPr>
            <a:r>
              <a:rPr lang="fa-IR" sz="4000" dirty="0" smtClean="0">
                <a:cs typeface="B Titr" pitchFamily="2" charset="-78"/>
              </a:rPr>
              <a:t>مدرس: سرکار خانم رضیه امامی میبدی</a:t>
            </a:r>
          </a:p>
          <a:p>
            <a:pPr marL="0" indent="0" algn="ctr" rtl="1">
              <a:lnSpc>
                <a:spcPct val="250000"/>
              </a:lnSpc>
              <a:buNone/>
            </a:pPr>
            <a:r>
              <a:rPr lang="fa-IR" sz="4000" dirty="0" smtClean="0">
                <a:cs typeface="B Titr" pitchFamily="2" charset="-78"/>
              </a:rPr>
              <a:t>بهمن 98</a:t>
            </a:r>
            <a:endParaRPr lang="fa-IR" sz="4000" dirty="0">
              <a:cs typeface="B Titr" pitchFamily="2" charset="-78"/>
            </a:endParaRPr>
          </a:p>
        </p:txBody>
      </p:sp>
      <p:sp>
        <p:nvSpPr>
          <p:cNvPr id="2" name="Title 1"/>
          <p:cNvSpPr>
            <a:spLocks noGrp="1"/>
          </p:cNvSpPr>
          <p:nvPr>
            <p:ph type="title"/>
          </p:nvPr>
        </p:nvSpPr>
        <p:spPr/>
        <p:txBody>
          <a:bodyPr/>
          <a:lstStyle/>
          <a:p>
            <a:r>
              <a:rPr lang="fa-IR" dirty="0" smtClean="0">
                <a:solidFill>
                  <a:srgbClr val="C00000"/>
                </a:solidFill>
                <a:cs typeface="B Titr" pitchFamily="2" charset="-78"/>
              </a:rPr>
              <a:t>فصل </a:t>
            </a:r>
            <a:r>
              <a:rPr lang="fa-IR" dirty="0" smtClean="0">
                <a:solidFill>
                  <a:srgbClr val="C00000"/>
                </a:solidFill>
                <a:cs typeface="B Titr" pitchFamily="2" charset="-78"/>
              </a:rPr>
              <a:t>سوم: گزارش در حسابرسی</a:t>
            </a:r>
            <a:endParaRPr lang="fa-IR" dirty="0">
              <a:solidFill>
                <a:srgbClr val="C00000"/>
              </a:solidFill>
              <a:cs typeface="B Titr" pitchFamily="2" charset="-78"/>
            </a:endParaRPr>
          </a:p>
        </p:txBody>
      </p:sp>
    </p:spTree>
    <p:extLst>
      <p:ext uri="{BB962C8B-B14F-4D97-AF65-F5344CB8AC3E}">
        <p14:creationId xmlns:p14="http://schemas.microsoft.com/office/powerpoint/2010/main" val="1643879963"/>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1" presetClass="entr" presetSubtype="0" fill="hold" grpId="0" nodeType="clickEffect">
                                  <p:stCondLst>
                                    <p:cond delay="0"/>
                                  </p:stCondLst>
                                  <p:iterate type="lt">
                                    <p:tmPct val="10000"/>
                                  </p:iterate>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
                                        </p:tgtEl>
                                        <p:attrNameLst>
                                          <p:attrName>ppt_y</p:attrName>
                                        </p:attrNameLst>
                                      </p:cBhvr>
                                      <p:tavLst>
                                        <p:tav tm="0">
                                          <p:val>
                                            <p:strVal val="#ppt_y"/>
                                          </p:val>
                                        </p:tav>
                                        <p:tav tm="100000">
                                          <p:val>
                                            <p:strVal val="#ppt_y"/>
                                          </p:val>
                                        </p:tav>
                                      </p:tavLst>
                                    </p:anim>
                                    <p:anim calcmode="lin" valueType="num">
                                      <p:cBhvr>
                                        <p:cTn id="9" dur="500" fill="hold"/>
                                        <p:tgtEl>
                                          <p:spTgt spid="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
                                        </p:tgtEl>
                                      </p:cBhvr>
                                    </p:animEffect>
                                  </p:childTnLst>
                                </p:cTn>
                              </p:par>
                            </p:childTnLst>
                          </p:cTn>
                        </p:par>
                      </p:childTnLst>
                    </p:cTn>
                  </p:par>
                  <p:par>
                    <p:cTn id="12" fill="hold">
                      <p:stCondLst>
                        <p:cond delay="indefinite"/>
                      </p:stCondLst>
                      <p:childTnLst>
                        <p:par>
                          <p:cTn id="13" fill="hold">
                            <p:stCondLst>
                              <p:cond delay="0"/>
                            </p:stCondLst>
                            <p:childTnLst>
                              <p:par>
                                <p:cTn id="14" presetID="23" presetClass="entr" presetSubtype="16" fill="hold" grpId="0" nodeType="clickEffect">
                                  <p:stCondLst>
                                    <p:cond delay="0"/>
                                  </p:stCondLst>
                                  <p:childTnLst>
                                    <p:set>
                                      <p:cBhvr>
                                        <p:cTn id="15" dur="1" fill="hold">
                                          <p:stCondLst>
                                            <p:cond delay="0"/>
                                          </p:stCondLst>
                                        </p:cTn>
                                        <p:tgtEl>
                                          <p:spTgt spid="3">
                                            <p:txEl>
                                              <p:pRg st="0" end="0"/>
                                            </p:txEl>
                                          </p:spTgt>
                                        </p:tgtEl>
                                        <p:attrNameLst>
                                          <p:attrName>style.visibility</p:attrName>
                                        </p:attrNameLst>
                                      </p:cBhvr>
                                      <p:to>
                                        <p:strVal val="visible"/>
                                      </p:to>
                                    </p:set>
                                    <p:anim calcmode="lin" valueType="num">
                                      <p:cBhvr>
                                        <p:cTn id="16" dur="500" fill="hold"/>
                                        <p:tgtEl>
                                          <p:spTgt spid="3">
                                            <p:txEl>
                                              <p:pRg st="0" end="0"/>
                                            </p:txEl>
                                          </p:spTgt>
                                        </p:tgtEl>
                                        <p:attrNameLst>
                                          <p:attrName>ppt_w</p:attrName>
                                        </p:attrNameLst>
                                      </p:cBhvr>
                                      <p:tavLst>
                                        <p:tav tm="0">
                                          <p:val>
                                            <p:fltVal val="0"/>
                                          </p:val>
                                        </p:tav>
                                        <p:tav tm="100000">
                                          <p:val>
                                            <p:strVal val="#ppt_w"/>
                                          </p:val>
                                        </p:tav>
                                      </p:tavLst>
                                    </p:anim>
                                    <p:anim calcmode="lin" valueType="num">
                                      <p:cBhvr>
                                        <p:cTn id="17" dur="500" fill="hold"/>
                                        <p:tgtEl>
                                          <p:spTgt spid="3">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18" fill="hold">
                      <p:stCondLst>
                        <p:cond delay="indefinite"/>
                      </p:stCondLst>
                      <p:childTnLst>
                        <p:par>
                          <p:cTn id="19" fill="hold">
                            <p:stCondLst>
                              <p:cond delay="0"/>
                            </p:stCondLst>
                            <p:childTnLst>
                              <p:par>
                                <p:cTn id="20" presetID="23" presetClass="entr" presetSubtype="16" fill="hold" grpId="0" nodeType="clickEffect">
                                  <p:stCondLst>
                                    <p:cond delay="0"/>
                                  </p:stCondLst>
                                  <p:childTnLst>
                                    <p:set>
                                      <p:cBhvr>
                                        <p:cTn id="21" dur="1" fill="hold">
                                          <p:stCondLst>
                                            <p:cond delay="0"/>
                                          </p:stCondLst>
                                        </p:cTn>
                                        <p:tgtEl>
                                          <p:spTgt spid="3">
                                            <p:txEl>
                                              <p:pRg st="1" end="1"/>
                                            </p:txEl>
                                          </p:spTgt>
                                        </p:tgtEl>
                                        <p:attrNameLst>
                                          <p:attrName>style.visibility</p:attrName>
                                        </p:attrNameLst>
                                      </p:cBhvr>
                                      <p:to>
                                        <p:strVal val="visible"/>
                                      </p:to>
                                    </p:set>
                                    <p:anim calcmode="lin" valueType="num">
                                      <p:cBhvr>
                                        <p:cTn id="22" dur="500" fill="hold"/>
                                        <p:tgtEl>
                                          <p:spTgt spid="3">
                                            <p:txEl>
                                              <p:pRg st="1" end="1"/>
                                            </p:txEl>
                                          </p:spTgt>
                                        </p:tgtEl>
                                        <p:attrNameLst>
                                          <p:attrName>ppt_w</p:attrName>
                                        </p:attrNameLst>
                                      </p:cBhvr>
                                      <p:tavLst>
                                        <p:tav tm="0">
                                          <p:val>
                                            <p:fltVal val="0"/>
                                          </p:val>
                                        </p:tav>
                                        <p:tav tm="100000">
                                          <p:val>
                                            <p:strVal val="#ppt_w"/>
                                          </p:val>
                                        </p:tav>
                                      </p:tavLst>
                                    </p:anim>
                                    <p:anim calcmode="lin" valueType="num">
                                      <p:cBhvr>
                                        <p:cTn id="23" dur="500" fill="hold"/>
                                        <p:tgtEl>
                                          <p:spTgt spid="3">
                                            <p:txEl>
                                              <p:pRg st="1" end="1"/>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2"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2"/>
          <p:cNvSpPr txBox="1">
            <a:spLocks/>
          </p:cNvSpPr>
          <p:nvPr/>
        </p:nvSpPr>
        <p:spPr>
          <a:xfrm>
            <a:off x="251520" y="1700808"/>
            <a:ext cx="8632998" cy="4968552"/>
          </a:xfrm>
          <a:prstGeom prst="rect">
            <a:avLst/>
          </a:prstGeom>
        </p:spPr>
        <p:txBody>
          <a:bodyPr vert="horz" lIns="91440" tIns="45720" rIns="91440" bIns="45720" rtlCol="0">
            <a:normAutofit fontScale="85000" lnSpcReduction="20000"/>
          </a:bodyPr>
          <a:lst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a:lstStyle>
          <a:p>
            <a:pPr marL="0" indent="0" algn="just" rtl="1">
              <a:lnSpc>
                <a:spcPct val="150000"/>
              </a:lnSpc>
              <a:buFont typeface="Symbol" pitchFamily="18" charset="2"/>
              <a:buNone/>
            </a:pPr>
            <a:r>
              <a:rPr lang="fa-IR" sz="2300" dirty="0" smtClean="0">
                <a:cs typeface="B Titr" pitchFamily="2" charset="-78"/>
              </a:rPr>
              <a:t>منظور اصلی از انجام حسابرسی این است که حسابرس بر درستی و قابل قبول بودن صورت مالی اظهار نظر کند و به یکی از اشکال زیر اظهار نظر کند:</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1- اظهار نظر یا گزارش مقبول</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2- گزارش مشروط</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3- گزارش مردود</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4- گزارش عدم اظهار نظر</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گزارش مقبول:</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هنگامی که حسابرس پس از رسیدگی خود اطمینان یابد که مجموعه صورت مالی و تصویری واقعی و مطلوب از وضعیت مالی را نشان می دهد در این موقع حسابرس اظهار نظر مقبول ارائه می نماید.</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گزارش مقبول را مطلوب، استاندارد، غیر منفی و مثبت می گویند.</a:t>
            </a:r>
            <a:endParaRPr lang="en-US" sz="2300" dirty="0">
              <a:cs typeface="B Titr" pitchFamily="2" charset="-78"/>
            </a:endParaRPr>
          </a:p>
        </p:txBody>
      </p:sp>
    </p:spTree>
    <p:extLst>
      <p:ext uri="{BB962C8B-B14F-4D97-AF65-F5344CB8AC3E}">
        <p14:creationId xmlns:p14="http://schemas.microsoft.com/office/powerpoint/2010/main" val="242605027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16"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 calcmode="lin" valueType="num">
                                      <p:cBhvr>
                                        <p:cTn id="7" dur="500" fill="hold"/>
                                        <p:tgtEl>
                                          <p:spTgt spid="2">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2">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16" fill="hold" grpId="0" nodeType="clickEffect">
                                  <p:stCondLst>
                                    <p:cond delay="0"/>
                                  </p:stCondLst>
                                  <p:childTnLst>
                                    <p:set>
                                      <p:cBhvr>
                                        <p:cTn id="12" dur="1" fill="hold">
                                          <p:stCondLst>
                                            <p:cond delay="0"/>
                                          </p:stCondLst>
                                        </p:cTn>
                                        <p:tgtEl>
                                          <p:spTgt spid="2">
                                            <p:txEl>
                                              <p:pRg st="1" end="1"/>
                                            </p:txEl>
                                          </p:spTgt>
                                        </p:tgtEl>
                                        <p:attrNameLst>
                                          <p:attrName>style.visibility</p:attrName>
                                        </p:attrNameLst>
                                      </p:cBhvr>
                                      <p:to>
                                        <p:strVal val="visible"/>
                                      </p:to>
                                    </p:set>
                                    <p:anim calcmode="lin" valueType="num">
                                      <p:cBhvr>
                                        <p:cTn id="13" dur="500" fill="hold"/>
                                        <p:tgtEl>
                                          <p:spTgt spid="2">
                                            <p:txEl>
                                              <p:pRg st="1" end="1"/>
                                            </p:txEl>
                                          </p:spTgt>
                                        </p:tgtEl>
                                        <p:attrNameLst>
                                          <p:attrName>ppt_w</p:attrName>
                                        </p:attrNameLst>
                                      </p:cBhvr>
                                      <p:tavLst>
                                        <p:tav tm="0">
                                          <p:val>
                                            <p:fltVal val="0"/>
                                          </p:val>
                                        </p:tav>
                                        <p:tav tm="100000">
                                          <p:val>
                                            <p:strVal val="#ppt_w"/>
                                          </p:val>
                                        </p:tav>
                                      </p:tavLst>
                                    </p:anim>
                                    <p:anim calcmode="lin" valueType="num">
                                      <p:cBhvr>
                                        <p:cTn id="14" dur="500" fill="hold"/>
                                        <p:tgtEl>
                                          <p:spTgt spid="2">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16" fill="hold" grpId="0" nodeType="clickEffect">
                                  <p:stCondLst>
                                    <p:cond delay="0"/>
                                  </p:stCondLst>
                                  <p:childTnLst>
                                    <p:set>
                                      <p:cBhvr>
                                        <p:cTn id="18" dur="1" fill="hold">
                                          <p:stCondLst>
                                            <p:cond delay="0"/>
                                          </p:stCondLst>
                                        </p:cTn>
                                        <p:tgtEl>
                                          <p:spTgt spid="2">
                                            <p:txEl>
                                              <p:pRg st="2" end="2"/>
                                            </p:txEl>
                                          </p:spTgt>
                                        </p:tgtEl>
                                        <p:attrNameLst>
                                          <p:attrName>style.visibility</p:attrName>
                                        </p:attrNameLst>
                                      </p:cBhvr>
                                      <p:to>
                                        <p:strVal val="visible"/>
                                      </p:to>
                                    </p:set>
                                    <p:anim calcmode="lin" valueType="num">
                                      <p:cBhvr>
                                        <p:cTn id="19" dur="500" fill="hold"/>
                                        <p:tgtEl>
                                          <p:spTgt spid="2">
                                            <p:txEl>
                                              <p:pRg st="2" end="2"/>
                                            </p:txEl>
                                          </p:spTgt>
                                        </p:tgtEl>
                                        <p:attrNameLst>
                                          <p:attrName>ppt_w</p:attrName>
                                        </p:attrNameLst>
                                      </p:cBhvr>
                                      <p:tavLst>
                                        <p:tav tm="0">
                                          <p:val>
                                            <p:fltVal val="0"/>
                                          </p:val>
                                        </p:tav>
                                        <p:tav tm="100000">
                                          <p:val>
                                            <p:strVal val="#ppt_w"/>
                                          </p:val>
                                        </p:tav>
                                      </p:tavLst>
                                    </p:anim>
                                    <p:anim calcmode="lin" valueType="num">
                                      <p:cBhvr>
                                        <p:cTn id="20" dur="500" fill="hold"/>
                                        <p:tgtEl>
                                          <p:spTgt spid="2">
                                            <p:txEl>
                                              <p:pRg st="2" end="2"/>
                                            </p:txEl>
                                          </p:spTgt>
                                        </p:tgtEl>
                                        <p:attrNameLst>
                                          <p:attrName>ppt_h</p:attrName>
                                        </p:attrNameLst>
                                      </p:cBhvr>
                                      <p:tavLst>
                                        <p:tav tm="0">
                                          <p:val>
                                            <p:fltVal val="0"/>
                                          </p:val>
                                        </p:tav>
                                        <p:tav tm="100000">
                                          <p:val>
                                            <p:strVal val="#ppt_h"/>
                                          </p:val>
                                        </p:tav>
                                      </p:tavLst>
                                    </p:anim>
                                  </p:childTnLst>
                                </p:cTn>
                              </p:par>
                            </p:childTnLst>
                          </p:cTn>
                        </p:par>
                      </p:childTnLst>
                    </p:cTn>
                  </p:par>
                  <p:par>
                    <p:cTn id="21" fill="hold">
                      <p:stCondLst>
                        <p:cond delay="indefinite"/>
                      </p:stCondLst>
                      <p:childTnLst>
                        <p:par>
                          <p:cTn id="22" fill="hold">
                            <p:stCondLst>
                              <p:cond delay="0"/>
                            </p:stCondLst>
                            <p:childTnLst>
                              <p:par>
                                <p:cTn id="23" presetID="23" presetClass="entr" presetSubtype="16" fill="hold" grpId="0" nodeType="clickEffect">
                                  <p:stCondLst>
                                    <p:cond delay="0"/>
                                  </p:stCondLst>
                                  <p:childTnLst>
                                    <p:set>
                                      <p:cBhvr>
                                        <p:cTn id="24" dur="1" fill="hold">
                                          <p:stCondLst>
                                            <p:cond delay="0"/>
                                          </p:stCondLst>
                                        </p:cTn>
                                        <p:tgtEl>
                                          <p:spTgt spid="2">
                                            <p:txEl>
                                              <p:pRg st="3" end="3"/>
                                            </p:txEl>
                                          </p:spTgt>
                                        </p:tgtEl>
                                        <p:attrNameLst>
                                          <p:attrName>style.visibility</p:attrName>
                                        </p:attrNameLst>
                                      </p:cBhvr>
                                      <p:to>
                                        <p:strVal val="visible"/>
                                      </p:to>
                                    </p:set>
                                    <p:anim calcmode="lin" valueType="num">
                                      <p:cBhvr>
                                        <p:cTn id="25" dur="500" fill="hold"/>
                                        <p:tgtEl>
                                          <p:spTgt spid="2">
                                            <p:txEl>
                                              <p:pRg st="3" end="3"/>
                                            </p:txEl>
                                          </p:spTgt>
                                        </p:tgtEl>
                                        <p:attrNameLst>
                                          <p:attrName>ppt_w</p:attrName>
                                        </p:attrNameLst>
                                      </p:cBhvr>
                                      <p:tavLst>
                                        <p:tav tm="0">
                                          <p:val>
                                            <p:fltVal val="0"/>
                                          </p:val>
                                        </p:tav>
                                        <p:tav tm="100000">
                                          <p:val>
                                            <p:strVal val="#ppt_w"/>
                                          </p:val>
                                        </p:tav>
                                      </p:tavLst>
                                    </p:anim>
                                    <p:anim calcmode="lin" valueType="num">
                                      <p:cBhvr>
                                        <p:cTn id="26" dur="500" fill="hold"/>
                                        <p:tgtEl>
                                          <p:spTgt spid="2">
                                            <p:txEl>
                                              <p:pRg st="3" end="3"/>
                                            </p:txEl>
                                          </p:spTgt>
                                        </p:tgtEl>
                                        <p:attrNameLst>
                                          <p:attrName>ppt_h</p:attrName>
                                        </p:attrNameLst>
                                      </p:cBhvr>
                                      <p:tavLst>
                                        <p:tav tm="0">
                                          <p:val>
                                            <p:fltVal val="0"/>
                                          </p:val>
                                        </p:tav>
                                        <p:tav tm="100000">
                                          <p:val>
                                            <p:strVal val="#ppt_h"/>
                                          </p:val>
                                        </p:tav>
                                      </p:tavLst>
                                    </p:anim>
                                  </p:childTnLst>
                                </p:cTn>
                              </p:par>
                            </p:childTnLst>
                          </p:cTn>
                        </p:par>
                      </p:childTnLst>
                    </p:cTn>
                  </p:par>
                  <p:par>
                    <p:cTn id="27" fill="hold">
                      <p:stCondLst>
                        <p:cond delay="indefinite"/>
                      </p:stCondLst>
                      <p:childTnLst>
                        <p:par>
                          <p:cTn id="28" fill="hold">
                            <p:stCondLst>
                              <p:cond delay="0"/>
                            </p:stCondLst>
                            <p:childTnLst>
                              <p:par>
                                <p:cTn id="29" presetID="23" presetClass="entr" presetSubtype="16" fill="hold" grpId="0" nodeType="clickEffect">
                                  <p:stCondLst>
                                    <p:cond delay="0"/>
                                  </p:stCondLst>
                                  <p:childTnLst>
                                    <p:set>
                                      <p:cBhvr>
                                        <p:cTn id="30" dur="1" fill="hold">
                                          <p:stCondLst>
                                            <p:cond delay="0"/>
                                          </p:stCondLst>
                                        </p:cTn>
                                        <p:tgtEl>
                                          <p:spTgt spid="2">
                                            <p:txEl>
                                              <p:pRg st="4" end="4"/>
                                            </p:txEl>
                                          </p:spTgt>
                                        </p:tgtEl>
                                        <p:attrNameLst>
                                          <p:attrName>style.visibility</p:attrName>
                                        </p:attrNameLst>
                                      </p:cBhvr>
                                      <p:to>
                                        <p:strVal val="visible"/>
                                      </p:to>
                                    </p:set>
                                    <p:anim calcmode="lin" valueType="num">
                                      <p:cBhvr>
                                        <p:cTn id="31" dur="500" fill="hold"/>
                                        <p:tgtEl>
                                          <p:spTgt spid="2">
                                            <p:txEl>
                                              <p:pRg st="4" end="4"/>
                                            </p:txEl>
                                          </p:spTgt>
                                        </p:tgtEl>
                                        <p:attrNameLst>
                                          <p:attrName>ppt_w</p:attrName>
                                        </p:attrNameLst>
                                      </p:cBhvr>
                                      <p:tavLst>
                                        <p:tav tm="0">
                                          <p:val>
                                            <p:fltVal val="0"/>
                                          </p:val>
                                        </p:tav>
                                        <p:tav tm="100000">
                                          <p:val>
                                            <p:strVal val="#ppt_w"/>
                                          </p:val>
                                        </p:tav>
                                      </p:tavLst>
                                    </p:anim>
                                    <p:anim calcmode="lin" valueType="num">
                                      <p:cBhvr>
                                        <p:cTn id="32" dur="500" fill="hold"/>
                                        <p:tgtEl>
                                          <p:spTgt spid="2">
                                            <p:txEl>
                                              <p:pRg st="4" end="4"/>
                                            </p:txEl>
                                          </p:spTgt>
                                        </p:tgtEl>
                                        <p:attrNameLst>
                                          <p:attrName>ppt_h</p:attrName>
                                        </p:attrNameLst>
                                      </p:cBhvr>
                                      <p:tavLst>
                                        <p:tav tm="0">
                                          <p:val>
                                            <p:fltVal val="0"/>
                                          </p:val>
                                        </p:tav>
                                        <p:tav tm="100000">
                                          <p:val>
                                            <p:strVal val="#ppt_h"/>
                                          </p:val>
                                        </p:tav>
                                      </p:tavLst>
                                    </p:anim>
                                  </p:childTnLst>
                                </p:cTn>
                              </p:par>
                            </p:childTnLst>
                          </p:cTn>
                        </p:par>
                      </p:childTnLst>
                    </p:cTn>
                  </p:par>
                  <p:par>
                    <p:cTn id="33" fill="hold">
                      <p:stCondLst>
                        <p:cond delay="indefinite"/>
                      </p:stCondLst>
                      <p:childTnLst>
                        <p:par>
                          <p:cTn id="34" fill="hold">
                            <p:stCondLst>
                              <p:cond delay="0"/>
                            </p:stCondLst>
                            <p:childTnLst>
                              <p:par>
                                <p:cTn id="35" presetID="23" presetClass="entr" presetSubtype="16" fill="hold" grpId="0" nodeType="clickEffect">
                                  <p:stCondLst>
                                    <p:cond delay="0"/>
                                  </p:stCondLst>
                                  <p:childTnLst>
                                    <p:set>
                                      <p:cBhvr>
                                        <p:cTn id="36" dur="1" fill="hold">
                                          <p:stCondLst>
                                            <p:cond delay="0"/>
                                          </p:stCondLst>
                                        </p:cTn>
                                        <p:tgtEl>
                                          <p:spTgt spid="2">
                                            <p:txEl>
                                              <p:pRg st="5" end="5"/>
                                            </p:txEl>
                                          </p:spTgt>
                                        </p:tgtEl>
                                        <p:attrNameLst>
                                          <p:attrName>style.visibility</p:attrName>
                                        </p:attrNameLst>
                                      </p:cBhvr>
                                      <p:to>
                                        <p:strVal val="visible"/>
                                      </p:to>
                                    </p:set>
                                    <p:anim calcmode="lin" valueType="num">
                                      <p:cBhvr>
                                        <p:cTn id="37" dur="500" fill="hold"/>
                                        <p:tgtEl>
                                          <p:spTgt spid="2">
                                            <p:txEl>
                                              <p:pRg st="5" end="5"/>
                                            </p:txEl>
                                          </p:spTgt>
                                        </p:tgtEl>
                                        <p:attrNameLst>
                                          <p:attrName>ppt_w</p:attrName>
                                        </p:attrNameLst>
                                      </p:cBhvr>
                                      <p:tavLst>
                                        <p:tav tm="0">
                                          <p:val>
                                            <p:fltVal val="0"/>
                                          </p:val>
                                        </p:tav>
                                        <p:tav tm="100000">
                                          <p:val>
                                            <p:strVal val="#ppt_w"/>
                                          </p:val>
                                        </p:tav>
                                      </p:tavLst>
                                    </p:anim>
                                    <p:anim calcmode="lin" valueType="num">
                                      <p:cBhvr>
                                        <p:cTn id="38" dur="500" fill="hold"/>
                                        <p:tgtEl>
                                          <p:spTgt spid="2">
                                            <p:txEl>
                                              <p:pRg st="5" end="5"/>
                                            </p:txEl>
                                          </p:spTgt>
                                        </p:tgtEl>
                                        <p:attrNameLst>
                                          <p:attrName>ppt_h</p:attrName>
                                        </p:attrNameLst>
                                      </p:cBhvr>
                                      <p:tavLst>
                                        <p:tav tm="0">
                                          <p:val>
                                            <p:fltVal val="0"/>
                                          </p:val>
                                        </p:tav>
                                        <p:tav tm="100000">
                                          <p:val>
                                            <p:strVal val="#ppt_h"/>
                                          </p:val>
                                        </p:tav>
                                      </p:tavLst>
                                    </p:anim>
                                  </p:childTnLst>
                                </p:cTn>
                              </p:par>
                            </p:childTnLst>
                          </p:cTn>
                        </p:par>
                      </p:childTnLst>
                    </p:cTn>
                  </p:par>
                  <p:par>
                    <p:cTn id="39" fill="hold">
                      <p:stCondLst>
                        <p:cond delay="indefinite"/>
                      </p:stCondLst>
                      <p:childTnLst>
                        <p:par>
                          <p:cTn id="40" fill="hold">
                            <p:stCondLst>
                              <p:cond delay="0"/>
                            </p:stCondLst>
                            <p:childTnLst>
                              <p:par>
                                <p:cTn id="41" presetID="23" presetClass="entr" presetSubtype="16" fill="hold" grpId="0" nodeType="clickEffect">
                                  <p:stCondLst>
                                    <p:cond delay="0"/>
                                  </p:stCondLst>
                                  <p:childTnLst>
                                    <p:set>
                                      <p:cBhvr>
                                        <p:cTn id="42" dur="1" fill="hold">
                                          <p:stCondLst>
                                            <p:cond delay="0"/>
                                          </p:stCondLst>
                                        </p:cTn>
                                        <p:tgtEl>
                                          <p:spTgt spid="2">
                                            <p:txEl>
                                              <p:pRg st="6" end="6"/>
                                            </p:txEl>
                                          </p:spTgt>
                                        </p:tgtEl>
                                        <p:attrNameLst>
                                          <p:attrName>style.visibility</p:attrName>
                                        </p:attrNameLst>
                                      </p:cBhvr>
                                      <p:to>
                                        <p:strVal val="visible"/>
                                      </p:to>
                                    </p:set>
                                    <p:anim calcmode="lin" valueType="num">
                                      <p:cBhvr>
                                        <p:cTn id="43" dur="500" fill="hold"/>
                                        <p:tgtEl>
                                          <p:spTgt spid="2">
                                            <p:txEl>
                                              <p:pRg st="6" end="6"/>
                                            </p:txEl>
                                          </p:spTgt>
                                        </p:tgtEl>
                                        <p:attrNameLst>
                                          <p:attrName>ppt_w</p:attrName>
                                        </p:attrNameLst>
                                      </p:cBhvr>
                                      <p:tavLst>
                                        <p:tav tm="0">
                                          <p:val>
                                            <p:fltVal val="0"/>
                                          </p:val>
                                        </p:tav>
                                        <p:tav tm="100000">
                                          <p:val>
                                            <p:strVal val="#ppt_w"/>
                                          </p:val>
                                        </p:tav>
                                      </p:tavLst>
                                    </p:anim>
                                    <p:anim calcmode="lin" valueType="num">
                                      <p:cBhvr>
                                        <p:cTn id="44" dur="500" fill="hold"/>
                                        <p:tgtEl>
                                          <p:spTgt spid="2">
                                            <p:txEl>
                                              <p:pRg st="6" end="6"/>
                                            </p:txEl>
                                          </p:spTgt>
                                        </p:tgtEl>
                                        <p:attrNameLst>
                                          <p:attrName>ppt_h</p:attrName>
                                        </p:attrNameLst>
                                      </p:cBhvr>
                                      <p:tavLst>
                                        <p:tav tm="0">
                                          <p:val>
                                            <p:fltVal val="0"/>
                                          </p:val>
                                        </p:tav>
                                        <p:tav tm="100000">
                                          <p:val>
                                            <p:strVal val="#ppt_h"/>
                                          </p:val>
                                        </p:tav>
                                      </p:tavLst>
                                    </p:anim>
                                  </p:childTnLst>
                                </p:cTn>
                              </p:par>
                            </p:childTnLst>
                          </p:cTn>
                        </p:par>
                      </p:childTnLst>
                    </p:cTn>
                  </p:par>
                  <p:par>
                    <p:cTn id="45" fill="hold">
                      <p:stCondLst>
                        <p:cond delay="indefinite"/>
                      </p:stCondLst>
                      <p:childTnLst>
                        <p:par>
                          <p:cTn id="46" fill="hold">
                            <p:stCondLst>
                              <p:cond delay="0"/>
                            </p:stCondLst>
                            <p:childTnLst>
                              <p:par>
                                <p:cTn id="47" presetID="23" presetClass="entr" presetSubtype="16" fill="hold" grpId="0" nodeType="clickEffect">
                                  <p:stCondLst>
                                    <p:cond delay="0"/>
                                  </p:stCondLst>
                                  <p:childTnLst>
                                    <p:set>
                                      <p:cBhvr>
                                        <p:cTn id="48" dur="1" fill="hold">
                                          <p:stCondLst>
                                            <p:cond delay="0"/>
                                          </p:stCondLst>
                                        </p:cTn>
                                        <p:tgtEl>
                                          <p:spTgt spid="2">
                                            <p:txEl>
                                              <p:pRg st="7" end="7"/>
                                            </p:txEl>
                                          </p:spTgt>
                                        </p:tgtEl>
                                        <p:attrNameLst>
                                          <p:attrName>style.visibility</p:attrName>
                                        </p:attrNameLst>
                                      </p:cBhvr>
                                      <p:to>
                                        <p:strVal val="visible"/>
                                      </p:to>
                                    </p:set>
                                    <p:anim calcmode="lin" valueType="num">
                                      <p:cBhvr>
                                        <p:cTn id="49" dur="500" fill="hold"/>
                                        <p:tgtEl>
                                          <p:spTgt spid="2">
                                            <p:txEl>
                                              <p:pRg st="7" end="7"/>
                                            </p:txEl>
                                          </p:spTgt>
                                        </p:tgtEl>
                                        <p:attrNameLst>
                                          <p:attrName>ppt_w</p:attrName>
                                        </p:attrNameLst>
                                      </p:cBhvr>
                                      <p:tavLst>
                                        <p:tav tm="0">
                                          <p:val>
                                            <p:fltVal val="0"/>
                                          </p:val>
                                        </p:tav>
                                        <p:tav tm="100000">
                                          <p:val>
                                            <p:strVal val="#ppt_w"/>
                                          </p:val>
                                        </p:tav>
                                      </p:tavLst>
                                    </p:anim>
                                    <p:anim calcmode="lin" valueType="num">
                                      <p:cBhvr>
                                        <p:cTn id="50" dur="500" fill="hold"/>
                                        <p:tgtEl>
                                          <p:spTgt spid="2">
                                            <p:txEl>
                                              <p:pRg st="7" end="7"/>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2"/>
          <p:cNvSpPr txBox="1">
            <a:spLocks/>
          </p:cNvSpPr>
          <p:nvPr/>
        </p:nvSpPr>
        <p:spPr>
          <a:xfrm>
            <a:off x="251520" y="1844824"/>
            <a:ext cx="8569325" cy="3778250"/>
          </a:xfrm>
          <a:prstGeom prst="rect">
            <a:avLst/>
          </a:prstGeom>
        </p:spPr>
        <p:txBody>
          <a:bodyPr vert="horz" lIns="91440" tIns="45720" rIns="91440" bIns="45720" rtlCol="0">
            <a:noAutofit/>
          </a:bodyPr>
          <a:lst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a:lstStyle>
          <a:p>
            <a:pPr marL="0" indent="0" algn="just" rtl="1">
              <a:lnSpc>
                <a:spcPct val="150000"/>
              </a:lnSpc>
              <a:buFont typeface="Symbol" pitchFamily="18" charset="2"/>
              <a:buNone/>
            </a:pPr>
            <a:r>
              <a:rPr lang="fa-IR" sz="2300" dirty="0" smtClean="0">
                <a:cs typeface="B Titr" pitchFamily="2" charset="-78"/>
              </a:rPr>
              <a:t>مواردی که موجب ارائه گزارش می شود:</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الف) عدم توافق: عدم رعایت اصول پذیرفته شده حسابداری در تهیه صورت مالی</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ب) محدودیت در رسیدگی: وقتی که شرایط لازم برای انجام حسابرسی مهیا نشود را می گویند.</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ج) ابهام: در صورتی که بنا به دلیلی مطلبی برای حسابرس مشخص نشود و شرکت دعوت کننده در ایجاد و رفع این موارد دخالتی نداشته باشد را می گویند.</a:t>
            </a:r>
            <a:endParaRPr lang="en-US" sz="2300" dirty="0">
              <a:cs typeface="B Titr" pitchFamily="2" charset="-78"/>
            </a:endParaRPr>
          </a:p>
        </p:txBody>
      </p:sp>
    </p:spTree>
    <p:extLst>
      <p:ext uri="{BB962C8B-B14F-4D97-AF65-F5344CB8AC3E}">
        <p14:creationId xmlns:p14="http://schemas.microsoft.com/office/powerpoint/2010/main" val="3286299051"/>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16"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 calcmode="lin" valueType="num">
                                      <p:cBhvr>
                                        <p:cTn id="7" dur="500" fill="hold"/>
                                        <p:tgtEl>
                                          <p:spTgt spid="2">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2">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16" fill="hold" grpId="0" nodeType="clickEffect">
                                  <p:stCondLst>
                                    <p:cond delay="0"/>
                                  </p:stCondLst>
                                  <p:childTnLst>
                                    <p:set>
                                      <p:cBhvr>
                                        <p:cTn id="12" dur="1" fill="hold">
                                          <p:stCondLst>
                                            <p:cond delay="0"/>
                                          </p:stCondLst>
                                        </p:cTn>
                                        <p:tgtEl>
                                          <p:spTgt spid="2">
                                            <p:txEl>
                                              <p:pRg st="1" end="1"/>
                                            </p:txEl>
                                          </p:spTgt>
                                        </p:tgtEl>
                                        <p:attrNameLst>
                                          <p:attrName>style.visibility</p:attrName>
                                        </p:attrNameLst>
                                      </p:cBhvr>
                                      <p:to>
                                        <p:strVal val="visible"/>
                                      </p:to>
                                    </p:set>
                                    <p:anim calcmode="lin" valueType="num">
                                      <p:cBhvr>
                                        <p:cTn id="13" dur="500" fill="hold"/>
                                        <p:tgtEl>
                                          <p:spTgt spid="2">
                                            <p:txEl>
                                              <p:pRg st="1" end="1"/>
                                            </p:txEl>
                                          </p:spTgt>
                                        </p:tgtEl>
                                        <p:attrNameLst>
                                          <p:attrName>ppt_w</p:attrName>
                                        </p:attrNameLst>
                                      </p:cBhvr>
                                      <p:tavLst>
                                        <p:tav tm="0">
                                          <p:val>
                                            <p:fltVal val="0"/>
                                          </p:val>
                                        </p:tav>
                                        <p:tav tm="100000">
                                          <p:val>
                                            <p:strVal val="#ppt_w"/>
                                          </p:val>
                                        </p:tav>
                                      </p:tavLst>
                                    </p:anim>
                                    <p:anim calcmode="lin" valueType="num">
                                      <p:cBhvr>
                                        <p:cTn id="14" dur="500" fill="hold"/>
                                        <p:tgtEl>
                                          <p:spTgt spid="2">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16" fill="hold" grpId="0" nodeType="clickEffect">
                                  <p:stCondLst>
                                    <p:cond delay="0"/>
                                  </p:stCondLst>
                                  <p:childTnLst>
                                    <p:set>
                                      <p:cBhvr>
                                        <p:cTn id="18" dur="1" fill="hold">
                                          <p:stCondLst>
                                            <p:cond delay="0"/>
                                          </p:stCondLst>
                                        </p:cTn>
                                        <p:tgtEl>
                                          <p:spTgt spid="2">
                                            <p:txEl>
                                              <p:pRg st="2" end="2"/>
                                            </p:txEl>
                                          </p:spTgt>
                                        </p:tgtEl>
                                        <p:attrNameLst>
                                          <p:attrName>style.visibility</p:attrName>
                                        </p:attrNameLst>
                                      </p:cBhvr>
                                      <p:to>
                                        <p:strVal val="visible"/>
                                      </p:to>
                                    </p:set>
                                    <p:anim calcmode="lin" valueType="num">
                                      <p:cBhvr>
                                        <p:cTn id="19" dur="500" fill="hold"/>
                                        <p:tgtEl>
                                          <p:spTgt spid="2">
                                            <p:txEl>
                                              <p:pRg st="2" end="2"/>
                                            </p:txEl>
                                          </p:spTgt>
                                        </p:tgtEl>
                                        <p:attrNameLst>
                                          <p:attrName>ppt_w</p:attrName>
                                        </p:attrNameLst>
                                      </p:cBhvr>
                                      <p:tavLst>
                                        <p:tav tm="0">
                                          <p:val>
                                            <p:fltVal val="0"/>
                                          </p:val>
                                        </p:tav>
                                        <p:tav tm="100000">
                                          <p:val>
                                            <p:strVal val="#ppt_w"/>
                                          </p:val>
                                        </p:tav>
                                      </p:tavLst>
                                    </p:anim>
                                    <p:anim calcmode="lin" valueType="num">
                                      <p:cBhvr>
                                        <p:cTn id="20" dur="500" fill="hold"/>
                                        <p:tgtEl>
                                          <p:spTgt spid="2">
                                            <p:txEl>
                                              <p:pRg st="2" end="2"/>
                                            </p:txEl>
                                          </p:spTgt>
                                        </p:tgtEl>
                                        <p:attrNameLst>
                                          <p:attrName>ppt_h</p:attrName>
                                        </p:attrNameLst>
                                      </p:cBhvr>
                                      <p:tavLst>
                                        <p:tav tm="0">
                                          <p:val>
                                            <p:fltVal val="0"/>
                                          </p:val>
                                        </p:tav>
                                        <p:tav tm="100000">
                                          <p:val>
                                            <p:strVal val="#ppt_h"/>
                                          </p:val>
                                        </p:tav>
                                      </p:tavLst>
                                    </p:anim>
                                  </p:childTnLst>
                                </p:cTn>
                              </p:par>
                            </p:childTnLst>
                          </p:cTn>
                        </p:par>
                      </p:childTnLst>
                    </p:cTn>
                  </p:par>
                  <p:par>
                    <p:cTn id="21" fill="hold">
                      <p:stCondLst>
                        <p:cond delay="indefinite"/>
                      </p:stCondLst>
                      <p:childTnLst>
                        <p:par>
                          <p:cTn id="22" fill="hold">
                            <p:stCondLst>
                              <p:cond delay="0"/>
                            </p:stCondLst>
                            <p:childTnLst>
                              <p:par>
                                <p:cTn id="23" presetID="23" presetClass="entr" presetSubtype="16" fill="hold" grpId="0" nodeType="clickEffect">
                                  <p:stCondLst>
                                    <p:cond delay="0"/>
                                  </p:stCondLst>
                                  <p:childTnLst>
                                    <p:set>
                                      <p:cBhvr>
                                        <p:cTn id="24" dur="1" fill="hold">
                                          <p:stCondLst>
                                            <p:cond delay="0"/>
                                          </p:stCondLst>
                                        </p:cTn>
                                        <p:tgtEl>
                                          <p:spTgt spid="2">
                                            <p:txEl>
                                              <p:pRg st="3" end="3"/>
                                            </p:txEl>
                                          </p:spTgt>
                                        </p:tgtEl>
                                        <p:attrNameLst>
                                          <p:attrName>style.visibility</p:attrName>
                                        </p:attrNameLst>
                                      </p:cBhvr>
                                      <p:to>
                                        <p:strVal val="visible"/>
                                      </p:to>
                                    </p:set>
                                    <p:anim calcmode="lin" valueType="num">
                                      <p:cBhvr>
                                        <p:cTn id="25" dur="500" fill="hold"/>
                                        <p:tgtEl>
                                          <p:spTgt spid="2">
                                            <p:txEl>
                                              <p:pRg st="3" end="3"/>
                                            </p:txEl>
                                          </p:spTgt>
                                        </p:tgtEl>
                                        <p:attrNameLst>
                                          <p:attrName>ppt_w</p:attrName>
                                        </p:attrNameLst>
                                      </p:cBhvr>
                                      <p:tavLst>
                                        <p:tav tm="0">
                                          <p:val>
                                            <p:fltVal val="0"/>
                                          </p:val>
                                        </p:tav>
                                        <p:tav tm="100000">
                                          <p:val>
                                            <p:strVal val="#ppt_w"/>
                                          </p:val>
                                        </p:tav>
                                      </p:tavLst>
                                    </p:anim>
                                    <p:anim calcmode="lin" valueType="num">
                                      <p:cBhvr>
                                        <p:cTn id="26" dur="500" fill="hold"/>
                                        <p:tgtEl>
                                          <p:spTgt spid="2">
                                            <p:txEl>
                                              <p:pRg st="3" end="3"/>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2"/>
          <p:cNvSpPr txBox="1">
            <a:spLocks/>
          </p:cNvSpPr>
          <p:nvPr/>
        </p:nvSpPr>
        <p:spPr>
          <a:xfrm>
            <a:off x="251520" y="1844824"/>
            <a:ext cx="8569325" cy="4536504"/>
          </a:xfrm>
          <a:prstGeom prst="rect">
            <a:avLst/>
          </a:prstGeom>
        </p:spPr>
        <p:txBody>
          <a:bodyPr vert="horz" lIns="91440" tIns="45720" rIns="91440" bIns="45720" rtlCol="0">
            <a:normAutofit/>
          </a:bodyPr>
          <a:lst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a:lstStyle>
          <a:p>
            <a:pPr marL="0" indent="0" algn="just" rtl="1">
              <a:lnSpc>
                <a:spcPct val="150000"/>
              </a:lnSpc>
              <a:buFont typeface="Symbol" pitchFamily="18" charset="2"/>
              <a:buNone/>
            </a:pPr>
            <a:r>
              <a:rPr lang="fa-IR" sz="2300" dirty="0" smtClean="0">
                <a:cs typeface="B Titr" pitchFamily="2" charset="-78"/>
              </a:rPr>
              <a:t>گزارش مشروط: وقتی حسابرس نتواند به مقبولیت یک یا چند اقلام مندرج در صورت مالی دست پیدا کند و محدودیت در رسیدگی داشته باشد در این صورت اظهار نظر مشروط ارائه می نماید.</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گزارش مردود: اظهار نظر منفی نیز می گویند. بیانگر این مطلب است که صورت مالی گمراه کننده بوده و وضعیت مالی و نتایج عملیات به نحو مطلوب منعکس نمی شود.</a:t>
            </a:r>
            <a:endParaRPr lang="en-US" sz="2300" dirty="0" smtClean="0">
              <a:cs typeface="B Titr" pitchFamily="2" charset="-78"/>
            </a:endParaRPr>
          </a:p>
          <a:p>
            <a:pPr marL="0" indent="0" algn="just" rtl="1">
              <a:lnSpc>
                <a:spcPct val="150000"/>
              </a:lnSpc>
              <a:buFont typeface="Symbol" pitchFamily="18" charset="2"/>
              <a:buNone/>
            </a:pPr>
            <a:r>
              <a:rPr lang="fa-IR" sz="2300" dirty="0" smtClean="0">
                <a:cs typeface="B Titr" pitchFamily="2" charset="-78"/>
              </a:rPr>
              <a:t>گزارش عدم اظهار نظر: ممکن است به علت عدم انتقالات حسابرس نیز گزارش عدم اظهار نظر ارائه شود.</a:t>
            </a:r>
            <a:endParaRPr lang="en-US" sz="2300" dirty="0">
              <a:cs typeface="B Titr" pitchFamily="2" charset="-78"/>
            </a:endParaRPr>
          </a:p>
        </p:txBody>
      </p:sp>
    </p:spTree>
    <p:extLst>
      <p:ext uri="{BB962C8B-B14F-4D97-AF65-F5344CB8AC3E}">
        <p14:creationId xmlns:p14="http://schemas.microsoft.com/office/powerpoint/2010/main" val="4195639922"/>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16" fill="hold" grpId="0"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 calcmode="lin" valueType="num">
                                      <p:cBhvr>
                                        <p:cTn id="7" dur="500" fill="hold"/>
                                        <p:tgtEl>
                                          <p:spTgt spid="4">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4">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16" fill="hold" grpId="0" nodeType="clickEffect">
                                  <p:stCondLst>
                                    <p:cond delay="0"/>
                                  </p:stCondLst>
                                  <p:childTnLst>
                                    <p:set>
                                      <p:cBhvr>
                                        <p:cTn id="12" dur="1" fill="hold">
                                          <p:stCondLst>
                                            <p:cond delay="0"/>
                                          </p:stCondLst>
                                        </p:cTn>
                                        <p:tgtEl>
                                          <p:spTgt spid="4">
                                            <p:txEl>
                                              <p:pRg st="1" end="1"/>
                                            </p:txEl>
                                          </p:spTgt>
                                        </p:tgtEl>
                                        <p:attrNameLst>
                                          <p:attrName>style.visibility</p:attrName>
                                        </p:attrNameLst>
                                      </p:cBhvr>
                                      <p:to>
                                        <p:strVal val="visible"/>
                                      </p:to>
                                    </p:set>
                                    <p:anim calcmode="lin" valueType="num">
                                      <p:cBhvr>
                                        <p:cTn id="13" dur="500" fill="hold"/>
                                        <p:tgtEl>
                                          <p:spTgt spid="4">
                                            <p:txEl>
                                              <p:pRg st="1" end="1"/>
                                            </p:txEl>
                                          </p:spTgt>
                                        </p:tgtEl>
                                        <p:attrNameLst>
                                          <p:attrName>ppt_w</p:attrName>
                                        </p:attrNameLst>
                                      </p:cBhvr>
                                      <p:tavLst>
                                        <p:tav tm="0">
                                          <p:val>
                                            <p:fltVal val="0"/>
                                          </p:val>
                                        </p:tav>
                                        <p:tav tm="100000">
                                          <p:val>
                                            <p:strVal val="#ppt_w"/>
                                          </p:val>
                                        </p:tav>
                                      </p:tavLst>
                                    </p:anim>
                                    <p:anim calcmode="lin" valueType="num">
                                      <p:cBhvr>
                                        <p:cTn id="14" dur="500" fill="hold"/>
                                        <p:tgtEl>
                                          <p:spTgt spid="4">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16" fill="hold" grpId="0" nodeType="clickEffect">
                                  <p:stCondLst>
                                    <p:cond delay="0"/>
                                  </p:stCondLst>
                                  <p:childTnLst>
                                    <p:set>
                                      <p:cBhvr>
                                        <p:cTn id="18" dur="1" fill="hold">
                                          <p:stCondLst>
                                            <p:cond delay="0"/>
                                          </p:stCondLst>
                                        </p:cTn>
                                        <p:tgtEl>
                                          <p:spTgt spid="4">
                                            <p:txEl>
                                              <p:pRg st="2" end="2"/>
                                            </p:txEl>
                                          </p:spTgt>
                                        </p:tgtEl>
                                        <p:attrNameLst>
                                          <p:attrName>style.visibility</p:attrName>
                                        </p:attrNameLst>
                                      </p:cBhvr>
                                      <p:to>
                                        <p:strVal val="visible"/>
                                      </p:to>
                                    </p:set>
                                    <p:anim calcmode="lin" valueType="num">
                                      <p:cBhvr>
                                        <p:cTn id="19" dur="500" fill="hold"/>
                                        <p:tgtEl>
                                          <p:spTgt spid="4">
                                            <p:txEl>
                                              <p:pRg st="2" end="2"/>
                                            </p:txEl>
                                          </p:spTgt>
                                        </p:tgtEl>
                                        <p:attrNameLst>
                                          <p:attrName>ppt_w</p:attrName>
                                        </p:attrNameLst>
                                      </p:cBhvr>
                                      <p:tavLst>
                                        <p:tav tm="0">
                                          <p:val>
                                            <p:fltVal val="0"/>
                                          </p:val>
                                        </p:tav>
                                        <p:tav tm="100000">
                                          <p:val>
                                            <p:strVal val="#ppt_w"/>
                                          </p:val>
                                        </p:tav>
                                      </p:tavLst>
                                    </p:anim>
                                    <p:anim calcmode="lin" valueType="num">
                                      <p:cBhvr>
                                        <p:cTn id="20" dur="500" fill="hold"/>
                                        <p:tgtEl>
                                          <p:spTgt spid="4">
                                            <p:txEl>
                                              <p:pRg st="2" end="2"/>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2"/>
          <p:cNvSpPr txBox="1">
            <a:spLocks/>
          </p:cNvSpPr>
          <p:nvPr/>
        </p:nvSpPr>
        <p:spPr>
          <a:xfrm>
            <a:off x="251520" y="1700808"/>
            <a:ext cx="8569325" cy="4896544"/>
          </a:xfrm>
          <a:prstGeom prst="rect">
            <a:avLst/>
          </a:prstGeom>
        </p:spPr>
        <p:txBody>
          <a:bodyPr vert="horz" lIns="91440" tIns="45720" rIns="91440" bIns="45720" rtlCol="0">
            <a:noAutofit/>
          </a:bodyPr>
          <a:lst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a:lstStyle>
          <a:p>
            <a:pPr marL="0" indent="0" algn="just" rtl="1">
              <a:lnSpc>
                <a:spcPct val="150000"/>
              </a:lnSpc>
              <a:buFont typeface="Symbol" pitchFamily="18" charset="2"/>
              <a:buNone/>
            </a:pPr>
            <a:r>
              <a:rPr lang="fa-IR" smtClean="0">
                <a:cs typeface="B Titr" pitchFamily="2" charset="-78"/>
              </a:rPr>
              <a:t>گزارش عدم اظهار نظر نه نظری مثبت است نه منفی. بدان معناست که حسابرسان مبنای کافی برای اظهار نظر ندارند.</a:t>
            </a:r>
            <a:endParaRPr lang="en-US" smtClean="0">
              <a:cs typeface="B Titr" pitchFamily="2" charset="-78"/>
            </a:endParaRPr>
          </a:p>
          <a:p>
            <a:pPr marL="0" indent="0" algn="just" rtl="1">
              <a:lnSpc>
                <a:spcPct val="150000"/>
              </a:lnSpc>
              <a:buFont typeface="Symbol" pitchFamily="18" charset="2"/>
              <a:buNone/>
            </a:pPr>
            <a:r>
              <a:rPr lang="fa-IR" smtClean="0">
                <a:cs typeface="B Titr" pitchFamily="2" charset="-78"/>
              </a:rPr>
              <a:t>گزارش حسابرسی محصول نهایی حسابرسی به صورت زیر خلاصه می شود:</a:t>
            </a:r>
            <a:endParaRPr lang="en-US" smtClean="0">
              <a:cs typeface="B Titr" pitchFamily="2" charset="-78"/>
            </a:endParaRPr>
          </a:p>
          <a:p>
            <a:pPr marL="0" indent="0" algn="just" rtl="1">
              <a:lnSpc>
                <a:spcPct val="150000"/>
              </a:lnSpc>
              <a:buFont typeface="Symbol" pitchFamily="18" charset="2"/>
              <a:buNone/>
            </a:pPr>
            <a:r>
              <a:rPr lang="fa-IR" smtClean="0">
                <a:cs typeface="B Titr" pitchFamily="2" charset="-78"/>
              </a:rPr>
              <a:t>برنامه ریزی حسابرسی</a:t>
            </a:r>
            <a:endParaRPr lang="en-US" smtClean="0">
              <a:cs typeface="B Titr" pitchFamily="2" charset="-78"/>
            </a:endParaRPr>
          </a:p>
          <a:p>
            <a:pPr marL="0" indent="0" algn="just" rtl="1">
              <a:lnSpc>
                <a:spcPct val="150000"/>
              </a:lnSpc>
              <a:buFont typeface="Symbol" pitchFamily="18" charset="2"/>
              <a:buNone/>
            </a:pPr>
            <a:r>
              <a:rPr lang="fa-IR" smtClean="0">
                <a:cs typeface="B Titr" pitchFamily="2" charset="-78"/>
              </a:rPr>
              <a:t>درک کنترل داخلی و ارزیابی خطر کنترل</a:t>
            </a:r>
            <a:endParaRPr lang="en-US" smtClean="0">
              <a:cs typeface="B Titr" pitchFamily="2" charset="-78"/>
            </a:endParaRPr>
          </a:p>
          <a:p>
            <a:pPr marL="0" indent="0" algn="just" rtl="1">
              <a:lnSpc>
                <a:spcPct val="150000"/>
              </a:lnSpc>
              <a:buFont typeface="Symbol" pitchFamily="18" charset="2"/>
              <a:buNone/>
            </a:pPr>
            <a:r>
              <a:rPr lang="fa-IR" smtClean="0">
                <a:cs typeface="B Titr" pitchFamily="2" charset="-78"/>
              </a:rPr>
              <a:t>انجام آزمون محتوا</a:t>
            </a:r>
            <a:endParaRPr lang="en-US" smtClean="0">
              <a:cs typeface="B Titr" pitchFamily="2" charset="-78"/>
            </a:endParaRPr>
          </a:p>
          <a:p>
            <a:pPr marL="0" indent="0" algn="just" rtl="1">
              <a:lnSpc>
                <a:spcPct val="150000"/>
              </a:lnSpc>
              <a:buFont typeface="Symbol" pitchFamily="18" charset="2"/>
              <a:buNone/>
            </a:pPr>
            <a:r>
              <a:rPr lang="fa-IR" smtClean="0">
                <a:cs typeface="B Titr" pitchFamily="2" charset="-78"/>
              </a:rPr>
              <a:t>تکمیل حسابرسی</a:t>
            </a:r>
            <a:endParaRPr lang="en-US" dirty="0">
              <a:cs typeface="B Titr" pitchFamily="2" charset="-78"/>
            </a:endParaRPr>
          </a:p>
        </p:txBody>
      </p:sp>
    </p:spTree>
    <p:extLst>
      <p:ext uri="{BB962C8B-B14F-4D97-AF65-F5344CB8AC3E}">
        <p14:creationId xmlns:p14="http://schemas.microsoft.com/office/powerpoint/2010/main" val="4232415384"/>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16" fill="hold" grpId="0"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 calcmode="lin" valueType="num">
                                      <p:cBhvr>
                                        <p:cTn id="7" dur="500" fill="hold"/>
                                        <p:tgtEl>
                                          <p:spTgt spid="4">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4">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16" fill="hold" grpId="0" nodeType="clickEffect">
                                  <p:stCondLst>
                                    <p:cond delay="0"/>
                                  </p:stCondLst>
                                  <p:childTnLst>
                                    <p:set>
                                      <p:cBhvr>
                                        <p:cTn id="12" dur="1" fill="hold">
                                          <p:stCondLst>
                                            <p:cond delay="0"/>
                                          </p:stCondLst>
                                        </p:cTn>
                                        <p:tgtEl>
                                          <p:spTgt spid="4">
                                            <p:txEl>
                                              <p:pRg st="1" end="1"/>
                                            </p:txEl>
                                          </p:spTgt>
                                        </p:tgtEl>
                                        <p:attrNameLst>
                                          <p:attrName>style.visibility</p:attrName>
                                        </p:attrNameLst>
                                      </p:cBhvr>
                                      <p:to>
                                        <p:strVal val="visible"/>
                                      </p:to>
                                    </p:set>
                                    <p:anim calcmode="lin" valueType="num">
                                      <p:cBhvr>
                                        <p:cTn id="13" dur="500" fill="hold"/>
                                        <p:tgtEl>
                                          <p:spTgt spid="4">
                                            <p:txEl>
                                              <p:pRg st="1" end="1"/>
                                            </p:txEl>
                                          </p:spTgt>
                                        </p:tgtEl>
                                        <p:attrNameLst>
                                          <p:attrName>ppt_w</p:attrName>
                                        </p:attrNameLst>
                                      </p:cBhvr>
                                      <p:tavLst>
                                        <p:tav tm="0">
                                          <p:val>
                                            <p:fltVal val="0"/>
                                          </p:val>
                                        </p:tav>
                                        <p:tav tm="100000">
                                          <p:val>
                                            <p:strVal val="#ppt_w"/>
                                          </p:val>
                                        </p:tav>
                                      </p:tavLst>
                                    </p:anim>
                                    <p:anim calcmode="lin" valueType="num">
                                      <p:cBhvr>
                                        <p:cTn id="14" dur="500" fill="hold"/>
                                        <p:tgtEl>
                                          <p:spTgt spid="4">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16" fill="hold" grpId="0" nodeType="clickEffect">
                                  <p:stCondLst>
                                    <p:cond delay="0"/>
                                  </p:stCondLst>
                                  <p:childTnLst>
                                    <p:set>
                                      <p:cBhvr>
                                        <p:cTn id="18" dur="1" fill="hold">
                                          <p:stCondLst>
                                            <p:cond delay="0"/>
                                          </p:stCondLst>
                                        </p:cTn>
                                        <p:tgtEl>
                                          <p:spTgt spid="4">
                                            <p:txEl>
                                              <p:pRg st="2" end="2"/>
                                            </p:txEl>
                                          </p:spTgt>
                                        </p:tgtEl>
                                        <p:attrNameLst>
                                          <p:attrName>style.visibility</p:attrName>
                                        </p:attrNameLst>
                                      </p:cBhvr>
                                      <p:to>
                                        <p:strVal val="visible"/>
                                      </p:to>
                                    </p:set>
                                    <p:anim calcmode="lin" valueType="num">
                                      <p:cBhvr>
                                        <p:cTn id="19" dur="500" fill="hold"/>
                                        <p:tgtEl>
                                          <p:spTgt spid="4">
                                            <p:txEl>
                                              <p:pRg st="2" end="2"/>
                                            </p:txEl>
                                          </p:spTgt>
                                        </p:tgtEl>
                                        <p:attrNameLst>
                                          <p:attrName>ppt_w</p:attrName>
                                        </p:attrNameLst>
                                      </p:cBhvr>
                                      <p:tavLst>
                                        <p:tav tm="0">
                                          <p:val>
                                            <p:fltVal val="0"/>
                                          </p:val>
                                        </p:tav>
                                        <p:tav tm="100000">
                                          <p:val>
                                            <p:strVal val="#ppt_w"/>
                                          </p:val>
                                        </p:tav>
                                      </p:tavLst>
                                    </p:anim>
                                    <p:anim calcmode="lin" valueType="num">
                                      <p:cBhvr>
                                        <p:cTn id="20" dur="500" fill="hold"/>
                                        <p:tgtEl>
                                          <p:spTgt spid="4">
                                            <p:txEl>
                                              <p:pRg st="2" end="2"/>
                                            </p:txEl>
                                          </p:spTgt>
                                        </p:tgtEl>
                                        <p:attrNameLst>
                                          <p:attrName>ppt_h</p:attrName>
                                        </p:attrNameLst>
                                      </p:cBhvr>
                                      <p:tavLst>
                                        <p:tav tm="0">
                                          <p:val>
                                            <p:fltVal val="0"/>
                                          </p:val>
                                        </p:tav>
                                        <p:tav tm="100000">
                                          <p:val>
                                            <p:strVal val="#ppt_h"/>
                                          </p:val>
                                        </p:tav>
                                      </p:tavLst>
                                    </p:anim>
                                  </p:childTnLst>
                                </p:cTn>
                              </p:par>
                            </p:childTnLst>
                          </p:cTn>
                        </p:par>
                      </p:childTnLst>
                    </p:cTn>
                  </p:par>
                  <p:par>
                    <p:cTn id="21" fill="hold">
                      <p:stCondLst>
                        <p:cond delay="indefinite"/>
                      </p:stCondLst>
                      <p:childTnLst>
                        <p:par>
                          <p:cTn id="22" fill="hold">
                            <p:stCondLst>
                              <p:cond delay="0"/>
                            </p:stCondLst>
                            <p:childTnLst>
                              <p:par>
                                <p:cTn id="23" presetID="23" presetClass="entr" presetSubtype="16" fill="hold" grpId="0" nodeType="clickEffect">
                                  <p:stCondLst>
                                    <p:cond delay="0"/>
                                  </p:stCondLst>
                                  <p:childTnLst>
                                    <p:set>
                                      <p:cBhvr>
                                        <p:cTn id="24" dur="1" fill="hold">
                                          <p:stCondLst>
                                            <p:cond delay="0"/>
                                          </p:stCondLst>
                                        </p:cTn>
                                        <p:tgtEl>
                                          <p:spTgt spid="4">
                                            <p:txEl>
                                              <p:pRg st="3" end="3"/>
                                            </p:txEl>
                                          </p:spTgt>
                                        </p:tgtEl>
                                        <p:attrNameLst>
                                          <p:attrName>style.visibility</p:attrName>
                                        </p:attrNameLst>
                                      </p:cBhvr>
                                      <p:to>
                                        <p:strVal val="visible"/>
                                      </p:to>
                                    </p:set>
                                    <p:anim calcmode="lin" valueType="num">
                                      <p:cBhvr>
                                        <p:cTn id="25" dur="500" fill="hold"/>
                                        <p:tgtEl>
                                          <p:spTgt spid="4">
                                            <p:txEl>
                                              <p:pRg st="3" end="3"/>
                                            </p:txEl>
                                          </p:spTgt>
                                        </p:tgtEl>
                                        <p:attrNameLst>
                                          <p:attrName>ppt_w</p:attrName>
                                        </p:attrNameLst>
                                      </p:cBhvr>
                                      <p:tavLst>
                                        <p:tav tm="0">
                                          <p:val>
                                            <p:fltVal val="0"/>
                                          </p:val>
                                        </p:tav>
                                        <p:tav tm="100000">
                                          <p:val>
                                            <p:strVal val="#ppt_w"/>
                                          </p:val>
                                        </p:tav>
                                      </p:tavLst>
                                    </p:anim>
                                    <p:anim calcmode="lin" valueType="num">
                                      <p:cBhvr>
                                        <p:cTn id="26" dur="500" fill="hold"/>
                                        <p:tgtEl>
                                          <p:spTgt spid="4">
                                            <p:txEl>
                                              <p:pRg st="3" end="3"/>
                                            </p:txEl>
                                          </p:spTgt>
                                        </p:tgtEl>
                                        <p:attrNameLst>
                                          <p:attrName>ppt_h</p:attrName>
                                        </p:attrNameLst>
                                      </p:cBhvr>
                                      <p:tavLst>
                                        <p:tav tm="0">
                                          <p:val>
                                            <p:fltVal val="0"/>
                                          </p:val>
                                        </p:tav>
                                        <p:tav tm="100000">
                                          <p:val>
                                            <p:strVal val="#ppt_h"/>
                                          </p:val>
                                        </p:tav>
                                      </p:tavLst>
                                    </p:anim>
                                  </p:childTnLst>
                                </p:cTn>
                              </p:par>
                            </p:childTnLst>
                          </p:cTn>
                        </p:par>
                      </p:childTnLst>
                    </p:cTn>
                  </p:par>
                  <p:par>
                    <p:cTn id="27" fill="hold">
                      <p:stCondLst>
                        <p:cond delay="indefinite"/>
                      </p:stCondLst>
                      <p:childTnLst>
                        <p:par>
                          <p:cTn id="28" fill="hold">
                            <p:stCondLst>
                              <p:cond delay="0"/>
                            </p:stCondLst>
                            <p:childTnLst>
                              <p:par>
                                <p:cTn id="29" presetID="23" presetClass="entr" presetSubtype="16" fill="hold" grpId="0" nodeType="clickEffect">
                                  <p:stCondLst>
                                    <p:cond delay="0"/>
                                  </p:stCondLst>
                                  <p:childTnLst>
                                    <p:set>
                                      <p:cBhvr>
                                        <p:cTn id="30" dur="1" fill="hold">
                                          <p:stCondLst>
                                            <p:cond delay="0"/>
                                          </p:stCondLst>
                                        </p:cTn>
                                        <p:tgtEl>
                                          <p:spTgt spid="4">
                                            <p:txEl>
                                              <p:pRg st="4" end="4"/>
                                            </p:txEl>
                                          </p:spTgt>
                                        </p:tgtEl>
                                        <p:attrNameLst>
                                          <p:attrName>style.visibility</p:attrName>
                                        </p:attrNameLst>
                                      </p:cBhvr>
                                      <p:to>
                                        <p:strVal val="visible"/>
                                      </p:to>
                                    </p:set>
                                    <p:anim calcmode="lin" valueType="num">
                                      <p:cBhvr>
                                        <p:cTn id="31" dur="500" fill="hold"/>
                                        <p:tgtEl>
                                          <p:spTgt spid="4">
                                            <p:txEl>
                                              <p:pRg st="4" end="4"/>
                                            </p:txEl>
                                          </p:spTgt>
                                        </p:tgtEl>
                                        <p:attrNameLst>
                                          <p:attrName>ppt_w</p:attrName>
                                        </p:attrNameLst>
                                      </p:cBhvr>
                                      <p:tavLst>
                                        <p:tav tm="0">
                                          <p:val>
                                            <p:fltVal val="0"/>
                                          </p:val>
                                        </p:tav>
                                        <p:tav tm="100000">
                                          <p:val>
                                            <p:strVal val="#ppt_w"/>
                                          </p:val>
                                        </p:tav>
                                      </p:tavLst>
                                    </p:anim>
                                    <p:anim calcmode="lin" valueType="num">
                                      <p:cBhvr>
                                        <p:cTn id="32" dur="500" fill="hold"/>
                                        <p:tgtEl>
                                          <p:spTgt spid="4">
                                            <p:txEl>
                                              <p:pRg st="4" end="4"/>
                                            </p:txEl>
                                          </p:spTgt>
                                        </p:tgtEl>
                                        <p:attrNameLst>
                                          <p:attrName>ppt_h</p:attrName>
                                        </p:attrNameLst>
                                      </p:cBhvr>
                                      <p:tavLst>
                                        <p:tav tm="0">
                                          <p:val>
                                            <p:fltVal val="0"/>
                                          </p:val>
                                        </p:tav>
                                        <p:tav tm="100000">
                                          <p:val>
                                            <p:strVal val="#ppt_h"/>
                                          </p:val>
                                        </p:tav>
                                      </p:tavLst>
                                    </p:anim>
                                  </p:childTnLst>
                                </p:cTn>
                              </p:par>
                            </p:childTnLst>
                          </p:cTn>
                        </p:par>
                      </p:childTnLst>
                    </p:cTn>
                  </p:par>
                  <p:par>
                    <p:cTn id="33" fill="hold">
                      <p:stCondLst>
                        <p:cond delay="indefinite"/>
                      </p:stCondLst>
                      <p:childTnLst>
                        <p:par>
                          <p:cTn id="34" fill="hold">
                            <p:stCondLst>
                              <p:cond delay="0"/>
                            </p:stCondLst>
                            <p:childTnLst>
                              <p:par>
                                <p:cTn id="35" presetID="23" presetClass="entr" presetSubtype="16" fill="hold" grpId="0" nodeType="clickEffect">
                                  <p:stCondLst>
                                    <p:cond delay="0"/>
                                  </p:stCondLst>
                                  <p:childTnLst>
                                    <p:set>
                                      <p:cBhvr>
                                        <p:cTn id="36" dur="1" fill="hold">
                                          <p:stCondLst>
                                            <p:cond delay="0"/>
                                          </p:stCondLst>
                                        </p:cTn>
                                        <p:tgtEl>
                                          <p:spTgt spid="4">
                                            <p:txEl>
                                              <p:pRg st="5" end="5"/>
                                            </p:txEl>
                                          </p:spTgt>
                                        </p:tgtEl>
                                        <p:attrNameLst>
                                          <p:attrName>style.visibility</p:attrName>
                                        </p:attrNameLst>
                                      </p:cBhvr>
                                      <p:to>
                                        <p:strVal val="visible"/>
                                      </p:to>
                                    </p:set>
                                    <p:anim calcmode="lin" valueType="num">
                                      <p:cBhvr>
                                        <p:cTn id="37" dur="500" fill="hold"/>
                                        <p:tgtEl>
                                          <p:spTgt spid="4">
                                            <p:txEl>
                                              <p:pRg st="5" end="5"/>
                                            </p:txEl>
                                          </p:spTgt>
                                        </p:tgtEl>
                                        <p:attrNameLst>
                                          <p:attrName>ppt_w</p:attrName>
                                        </p:attrNameLst>
                                      </p:cBhvr>
                                      <p:tavLst>
                                        <p:tav tm="0">
                                          <p:val>
                                            <p:fltVal val="0"/>
                                          </p:val>
                                        </p:tav>
                                        <p:tav tm="100000">
                                          <p:val>
                                            <p:strVal val="#ppt_w"/>
                                          </p:val>
                                        </p:tav>
                                      </p:tavLst>
                                    </p:anim>
                                    <p:anim calcmode="lin" valueType="num">
                                      <p:cBhvr>
                                        <p:cTn id="38" dur="500" fill="hold"/>
                                        <p:tgtEl>
                                          <p:spTgt spid="4">
                                            <p:txEl>
                                              <p:pRg st="5" end="5"/>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4294967295"/>
          </p:nvPr>
        </p:nvSpPr>
        <p:spPr>
          <a:xfrm>
            <a:off x="251520" y="1628800"/>
            <a:ext cx="8642350" cy="4930824"/>
          </a:xfrm>
        </p:spPr>
        <p:txBody>
          <a:bodyPr>
            <a:noAutofit/>
          </a:bodyPr>
          <a:lstStyle/>
          <a:p>
            <a:pPr marL="0" indent="0" algn="just" rtl="1">
              <a:lnSpc>
                <a:spcPct val="150000"/>
              </a:lnSpc>
              <a:buNone/>
            </a:pPr>
            <a:r>
              <a:rPr lang="fa-IR" sz="2100" dirty="0">
                <a:cs typeface="B Titr" pitchFamily="2" charset="-78"/>
              </a:rPr>
              <a:t>ارکان گزارش حسابرسی</a:t>
            </a:r>
            <a:endParaRPr lang="en-US" sz="2100" dirty="0">
              <a:cs typeface="B Titr" pitchFamily="2" charset="-78"/>
            </a:endParaRPr>
          </a:p>
          <a:p>
            <a:pPr marL="0" lvl="0" indent="0" algn="just" rtl="1">
              <a:lnSpc>
                <a:spcPct val="150000"/>
              </a:lnSpc>
              <a:buNone/>
            </a:pPr>
            <a:r>
              <a:rPr lang="fa-IR" sz="2100" dirty="0" smtClean="0">
                <a:cs typeface="B Titr" pitchFamily="2" charset="-78"/>
              </a:rPr>
              <a:t>عنوان:</a:t>
            </a:r>
            <a:endParaRPr lang="en-US" sz="2100" dirty="0">
              <a:cs typeface="B Titr" pitchFamily="2" charset="-78"/>
            </a:endParaRPr>
          </a:p>
          <a:p>
            <a:pPr marL="0" lvl="0" indent="0" algn="just" rtl="1">
              <a:lnSpc>
                <a:spcPct val="150000"/>
              </a:lnSpc>
              <a:buNone/>
            </a:pPr>
            <a:r>
              <a:rPr lang="fa-IR" sz="2100" dirty="0">
                <a:cs typeface="B Titr" pitchFamily="2" charset="-78"/>
              </a:rPr>
              <a:t>مخاطب:</a:t>
            </a:r>
            <a:endParaRPr lang="en-US" sz="2100" dirty="0">
              <a:cs typeface="B Titr" pitchFamily="2" charset="-78"/>
            </a:endParaRPr>
          </a:p>
          <a:p>
            <a:pPr marL="0" indent="0" algn="just" rtl="1">
              <a:lnSpc>
                <a:spcPct val="150000"/>
              </a:lnSpc>
              <a:buNone/>
            </a:pPr>
            <a:r>
              <a:rPr lang="fa-IR" sz="2100" dirty="0">
                <a:cs typeface="B Titr" pitchFamily="2" charset="-78"/>
              </a:rPr>
              <a:t>سازمان که از حسابرس خواسته تا رسیدگی به صورت مالی را انجام دهد مثل هیأت مدیره.</a:t>
            </a:r>
            <a:endParaRPr lang="en-US" sz="2100" dirty="0">
              <a:cs typeface="B Titr" pitchFamily="2" charset="-78"/>
            </a:endParaRPr>
          </a:p>
          <a:p>
            <a:pPr marL="0" lvl="0" indent="0" algn="just" rtl="1">
              <a:lnSpc>
                <a:spcPct val="150000"/>
              </a:lnSpc>
              <a:buNone/>
            </a:pPr>
            <a:r>
              <a:rPr lang="fa-IR" sz="2100" dirty="0">
                <a:cs typeface="B Titr" pitchFamily="2" charset="-78"/>
              </a:rPr>
              <a:t>بند مقدمه: حاوی سه نکته است:</a:t>
            </a:r>
            <a:endParaRPr lang="en-US" sz="2100" dirty="0">
              <a:cs typeface="B Titr" pitchFamily="2" charset="-78"/>
            </a:endParaRPr>
          </a:p>
          <a:p>
            <a:pPr marL="0" lvl="0" indent="0" algn="just" rtl="1">
              <a:lnSpc>
                <a:spcPct val="150000"/>
              </a:lnSpc>
              <a:buNone/>
            </a:pPr>
            <a:r>
              <a:rPr lang="fa-IR" sz="2100" dirty="0">
                <a:cs typeface="B Titr" pitchFamily="2" charset="-78"/>
              </a:rPr>
              <a:t>در گزارش حسابرسی باید عناوین صورت مالی حسابرسی شده (ترازنامه و ... ) ذکر شود.</a:t>
            </a:r>
            <a:endParaRPr lang="en-US" sz="2100" dirty="0">
              <a:cs typeface="B Titr" pitchFamily="2" charset="-78"/>
            </a:endParaRPr>
          </a:p>
          <a:p>
            <a:pPr marL="0" lvl="0" indent="0" algn="just" rtl="1">
              <a:lnSpc>
                <a:spcPct val="150000"/>
              </a:lnSpc>
              <a:buNone/>
            </a:pPr>
            <a:r>
              <a:rPr lang="fa-IR" sz="2100" dirty="0">
                <a:cs typeface="B Titr" pitchFamily="2" charset="-78"/>
              </a:rPr>
              <a:t>مسئولیت تهیه صورت مالی با مدیریت صاحب کار است.</a:t>
            </a:r>
            <a:endParaRPr lang="en-US" sz="2100" dirty="0">
              <a:cs typeface="B Titr" pitchFamily="2" charset="-78"/>
            </a:endParaRPr>
          </a:p>
          <a:p>
            <a:pPr marL="0" lvl="0" indent="0" algn="just" rtl="1">
              <a:lnSpc>
                <a:spcPct val="150000"/>
              </a:lnSpc>
              <a:buNone/>
            </a:pPr>
            <a:r>
              <a:rPr lang="fa-IR" sz="2100" dirty="0">
                <a:cs typeface="B Titr" pitchFamily="2" charset="-78"/>
              </a:rPr>
              <a:t>مسئولیت موسسه حسابرسی اظهار نظر نسبت به صورت مالی مذکور بر اساس حسابرسی انجام شده است.</a:t>
            </a:r>
            <a:endParaRPr lang="en-US" sz="2100" dirty="0">
              <a:cs typeface="B Titr" pitchFamily="2" charset="-78"/>
            </a:endParaRPr>
          </a:p>
        </p:txBody>
      </p:sp>
    </p:spTree>
    <p:extLst>
      <p:ext uri="{BB962C8B-B14F-4D97-AF65-F5344CB8AC3E}">
        <p14:creationId xmlns:p14="http://schemas.microsoft.com/office/powerpoint/2010/main" val="565243226"/>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3">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16"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p:cTn id="13" dur="500" fill="hold"/>
                                        <p:tgtEl>
                                          <p:spTgt spid="3">
                                            <p:txEl>
                                              <p:pRg st="1" end="1"/>
                                            </p:txEl>
                                          </p:spTgt>
                                        </p:tgtEl>
                                        <p:attrNameLst>
                                          <p:attrName>ppt_w</p:attrName>
                                        </p:attrNameLst>
                                      </p:cBhvr>
                                      <p:tavLst>
                                        <p:tav tm="0">
                                          <p:val>
                                            <p:fltVal val="0"/>
                                          </p:val>
                                        </p:tav>
                                        <p:tav tm="100000">
                                          <p:val>
                                            <p:strVal val="#ppt_w"/>
                                          </p:val>
                                        </p:tav>
                                      </p:tavLst>
                                    </p:anim>
                                    <p:anim calcmode="lin" valueType="num">
                                      <p:cBhvr>
                                        <p:cTn id="14" dur="500" fill="hold"/>
                                        <p:tgtEl>
                                          <p:spTgt spid="3">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16"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p:cTn id="19" dur="500" fill="hold"/>
                                        <p:tgtEl>
                                          <p:spTgt spid="3">
                                            <p:txEl>
                                              <p:pRg st="2" end="2"/>
                                            </p:txEl>
                                          </p:spTgt>
                                        </p:tgtEl>
                                        <p:attrNameLst>
                                          <p:attrName>ppt_w</p:attrName>
                                        </p:attrNameLst>
                                      </p:cBhvr>
                                      <p:tavLst>
                                        <p:tav tm="0">
                                          <p:val>
                                            <p:fltVal val="0"/>
                                          </p:val>
                                        </p:tav>
                                        <p:tav tm="100000">
                                          <p:val>
                                            <p:strVal val="#ppt_w"/>
                                          </p:val>
                                        </p:tav>
                                      </p:tavLst>
                                    </p:anim>
                                    <p:anim calcmode="lin" valueType="num">
                                      <p:cBhvr>
                                        <p:cTn id="20" dur="500" fill="hold"/>
                                        <p:tgtEl>
                                          <p:spTgt spid="3">
                                            <p:txEl>
                                              <p:pRg st="2" end="2"/>
                                            </p:txEl>
                                          </p:spTgt>
                                        </p:tgtEl>
                                        <p:attrNameLst>
                                          <p:attrName>ppt_h</p:attrName>
                                        </p:attrNameLst>
                                      </p:cBhvr>
                                      <p:tavLst>
                                        <p:tav tm="0">
                                          <p:val>
                                            <p:fltVal val="0"/>
                                          </p:val>
                                        </p:tav>
                                        <p:tav tm="100000">
                                          <p:val>
                                            <p:strVal val="#ppt_h"/>
                                          </p:val>
                                        </p:tav>
                                      </p:tavLst>
                                    </p:anim>
                                  </p:childTnLst>
                                </p:cTn>
                              </p:par>
                            </p:childTnLst>
                          </p:cTn>
                        </p:par>
                      </p:childTnLst>
                    </p:cTn>
                  </p:par>
                  <p:par>
                    <p:cTn id="21" fill="hold">
                      <p:stCondLst>
                        <p:cond delay="indefinite"/>
                      </p:stCondLst>
                      <p:childTnLst>
                        <p:par>
                          <p:cTn id="22" fill="hold">
                            <p:stCondLst>
                              <p:cond delay="0"/>
                            </p:stCondLst>
                            <p:childTnLst>
                              <p:par>
                                <p:cTn id="23" presetID="23" presetClass="entr" presetSubtype="16"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p:cTn id="25" dur="500" fill="hold"/>
                                        <p:tgtEl>
                                          <p:spTgt spid="3">
                                            <p:txEl>
                                              <p:pRg st="3" end="3"/>
                                            </p:txEl>
                                          </p:spTgt>
                                        </p:tgtEl>
                                        <p:attrNameLst>
                                          <p:attrName>ppt_w</p:attrName>
                                        </p:attrNameLst>
                                      </p:cBhvr>
                                      <p:tavLst>
                                        <p:tav tm="0">
                                          <p:val>
                                            <p:fltVal val="0"/>
                                          </p:val>
                                        </p:tav>
                                        <p:tav tm="100000">
                                          <p:val>
                                            <p:strVal val="#ppt_w"/>
                                          </p:val>
                                        </p:tav>
                                      </p:tavLst>
                                    </p:anim>
                                    <p:anim calcmode="lin" valueType="num">
                                      <p:cBhvr>
                                        <p:cTn id="26" dur="500" fill="hold"/>
                                        <p:tgtEl>
                                          <p:spTgt spid="3">
                                            <p:txEl>
                                              <p:pRg st="3" end="3"/>
                                            </p:txEl>
                                          </p:spTgt>
                                        </p:tgtEl>
                                        <p:attrNameLst>
                                          <p:attrName>ppt_h</p:attrName>
                                        </p:attrNameLst>
                                      </p:cBhvr>
                                      <p:tavLst>
                                        <p:tav tm="0">
                                          <p:val>
                                            <p:fltVal val="0"/>
                                          </p:val>
                                        </p:tav>
                                        <p:tav tm="100000">
                                          <p:val>
                                            <p:strVal val="#ppt_h"/>
                                          </p:val>
                                        </p:tav>
                                      </p:tavLst>
                                    </p:anim>
                                  </p:childTnLst>
                                </p:cTn>
                              </p:par>
                            </p:childTnLst>
                          </p:cTn>
                        </p:par>
                      </p:childTnLst>
                    </p:cTn>
                  </p:par>
                  <p:par>
                    <p:cTn id="27" fill="hold">
                      <p:stCondLst>
                        <p:cond delay="indefinite"/>
                      </p:stCondLst>
                      <p:childTnLst>
                        <p:par>
                          <p:cTn id="28" fill="hold">
                            <p:stCondLst>
                              <p:cond delay="0"/>
                            </p:stCondLst>
                            <p:childTnLst>
                              <p:par>
                                <p:cTn id="29" presetID="23" presetClass="entr" presetSubtype="16"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p:cTn id="31" dur="500" fill="hold"/>
                                        <p:tgtEl>
                                          <p:spTgt spid="3">
                                            <p:txEl>
                                              <p:pRg st="4" end="4"/>
                                            </p:txEl>
                                          </p:spTgt>
                                        </p:tgtEl>
                                        <p:attrNameLst>
                                          <p:attrName>ppt_w</p:attrName>
                                        </p:attrNameLst>
                                      </p:cBhvr>
                                      <p:tavLst>
                                        <p:tav tm="0">
                                          <p:val>
                                            <p:fltVal val="0"/>
                                          </p:val>
                                        </p:tav>
                                        <p:tav tm="100000">
                                          <p:val>
                                            <p:strVal val="#ppt_w"/>
                                          </p:val>
                                        </p:tav>
                                      </p:tavLst>
                                    </p:anim>
                                    <p:anim calcmode="lin" valueType="num">
                                      <p:cBhvr>
                                        <p:cTn id="32" dur="500" fill="hold"/>
                                        <p:tgtEl>
                                          <p:spTgt spid="3">
                                            <p:txEl>
                                              <p:pRg st="4" end="4"/>
                                            </p:txEl>
                                          </p:spTgt>
                                        </p:tgtEl>
                                        <p:attrNameLst>
                                          <p:attrName>ppt_h</p:attrName>
                                        </p:attrNameLst>
                                      </p:cBhvr>
                                      <p:tavLst>
                                        <p:tav tm="0">
                                          <p:val>
                                            <p:fltVal val="0"/>
                                          </p:val>
                                        </p:tav>
                                        <p:tav tm="100000">
                                          <p:val>
                                            <p:strVal val="#ppt_h"/>
                                          </p:val>
                                        </p:tav>
                                      </p:tavLst>
                                    </p:anim>
                                  </p:childTnLst>
                                </p:cTn>
                              </p:par>
                            </p:childTnLst>
                          </p:cTn>
                        </p:par>
                      </p:childTnLst>
                    </p:cTn>
                  </p:par>
                  <p:par>
                    <p:cTn id="33" fill="hold">
                      <p:stCondLst>
                        <p:cond delay="indefinite"/>
                      </p:stCondLst>
                      <p:childTnLst>
                        <p:par>
                          <p:cTn id="34" fill="hold">
                            <p:stCondLst>
                              <p:cond delay="0"/>
                            </p:stCondLst>
                            <p:childTnLst>
                              <p:par>
                                <p:cTn id="35" presetID="23" presetClass="entr" presetSubtype="16"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p:cTn id="37" dur="500" fill="hold"/>
                                        <p:tgtEl>
                                          <p:spTgt spid="3">
                                            <p:txEl>
                                              <p:pRg st="5" end="5"/>
                                            </p:txEl>
                                          </p:spTgt>
                                        </p:tgtEl>
                                        <p:attrNameLst>
                                          <p:attrName>ppt_w</p:attrName>
                                        </p:attrNameLst>
                                      </p:cBhvr>
                                      <p:tavLst>
                                        <p:tav tm="0">
                                          <p:val>
                                            <p:fltVal val="0"/>
                                          </p:val>
                                        </p:tav>
                                        <p:tav tm="100000">
                                          <p:val>
                                            <p:strVal val="#ppt_w"/>
                                          </p:val>
                                        </p:tav>
                                      </p:tavLst>
                                    </p:anim>
                                    <p:anim calcmode="lin" valueType="num">
                                      <p:cBhvr>
                                        <p:cTn id="38" dur="500" fill="hold"/>
                                        <p:tgtEl>
                                          <p:spTgt spid="3">
                                            <p:txEl>
                                              <p:pRg st="5" end="5"/>
                                            </p:txEl>
                                          </p:spTgt>
                                        </p:tgtEl>
                                        <p:attrNameLst>
                                          <p:attrName>ppt_h</p:attrName>
                                        </p:attrNameLst>
                                      </p:cBhvr>
                                      <p:tavLst>
                                        <p:tav tm="0">
                                          <p:val>
                                            <p:fltVal val="0"/>
                                          </p:val>
                                        </p:tav>
                                        <p:tav tm="100000">
                                          <p:val>
                                            <p:strVal val="#ppt_h"/>
                                          </p:val>
                                        </p:tav>
                                      </p:tavLst>
                                    </p:anim>
                                  </p:childTnLst>
                                </p:cTn>
                              </p:par>
                            </p:childTnLst>
                          </p:cTn>
                        </p:par>
                      </p:childTnLst>
                    </p:cTn>
                  </p:par>
                  <p:par>
                    <p:cTn id="39" fill="hold">
                      <p:stCondLst>
                        <p:cond delay="indefinite"/>
                      </p:stCondLst>
                      <p:childTnLst>
                        <p:par>
                          <p:cTn id="40" fill="hold">
                            <p:stCondLst>
                              <p:cond delay="0"/>
                            </p:stCondLst>
                            <p:childTnLst>
                              <p:par>
                                <p:cTn id="41" presetID="23" presetClass="entr" presetSubtype="16"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p:cTn id="43" dur="500" fill="hold"/>
                                        <p:tgtEl>
                                          <p:spTgt spid="3">
                                            <p:txEl>
                                              <p:pRg st="6" end="6"/>
                                            </p:txEl>
                                          </p:spTgt>
                                        </p:tgtEl>
                                        <p:attrNameLst>
                                          <p:attrName>ppt_w</p:attrName>
                                        </p:attrNameLst>
                                      </p:cBhvr>
                                      <p:tavLst>
                                        <p:tav tm="0">
                                          <p:val>
                                            <p:fltVal val="0"/>
                                          </p:val>
                                        </p:tav>
                                        <p:tav tm="100000">
                                          <p:val>
                                            <p:strVal val="#ppt_w"/>
                                          </p:val>
                                        </p:tav>
                                      </p:tavLst>
                                    </p:anim>
                                    <p:anim calcmode="lin" valueType="num">
                                      <p:cBhvr>
                                        <p:cTn id="44" dur="500" fill="hold"/>
                                        <p:tgtEl>
                                          <p:spTgt spid="3">
                                            <p:txEl>
                                              <p:pRg st="6" end="6"/>
                                            </p:txEl>
                                          </p:spTgt>
                                        </p:tgtEl>
                                        <p:attrNameLst>
                                          <p:attrName>ppt_h</p:attrName>
                                        </p:attrNameLst>
                                      </p:cBhvr>
                                      <p:tavLst>
                                        <p:tav tm="0">
                                          <p:val>
                                            <p:fltVal val="0"/>
                                          </p:val>
                                        </p:tav>
                                        <p:tav tm="100000">
                                          <p:val>
                                            <p:strVal val="#ppt_h"/>
                                          </p:val>
                                        </p:tav>
                                      </p:tavLst>
                                    </p:anim>
                                  </p:childTnLst>
                                </p:cTn>
                              </p:par>
                            </p:childTnLst>
                          </p:cTn>
                        </p:par>
                      </p:childTnLst>
                    </p:cTn>
                  </p:par>
                  <p:par>
                    <p:cTn id="45" fill="hold">
                      <p:stCondLst>
                        <p:cond delay="indefinite"/>
                      </p:stCondLst>
                      <p:childTnLst>
                        <p:par>
                          <p:cTn id="46" fill="hold">
                            <p:stCondLst>
                              <p:cond delay="0"/>
                            </p:stCondLst>
                            <p:childTnLst>
                              <p:par>
                                <p:cTn id="47" presetID="23" presetClass="entr" presetSubtype="16" fill="hold" grpId="0"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p:cTn id="49" dur="500" fill="hold"/>
                                        <p:tgtEl>
                                          <p:spTgt spid="3">
                                            <p:txEl>
                                              <p:pRg st="7" end="7"/>
                                            </p:txEl>
                                          </p:spTgt>
                                        </p:tgtEl>
                                        <p:attrNameLst>
                                          <p:attrName>ppt_w</p:attrName>
                                        </p:attrNameLst>
                                      </p:cBhvr>
                                      <p:tavLst>
                                        <p:tav tm="0">
                                          <p:val>
                                            <p:fltVal val="0"/>
                                          </p:val>
                                        </p:tav>
                                        <p:tav tm="100000">
                                          <p:val>
                                            <p:strVal val="#ppt_w"/>
                                          </p:val>
                                        </p:tav>
                                      </p:tavLst>
                                    </p:anim>
                                    <p:anim calcmode="lin" valueType="num">
                                      <p:cBhvr>
                                        <p:cTn id="50" dur="500" fill="hold"/>
                                        <p:tgtEl>
                                          <p:spTgt spid="3">
                                            <p:txEl>
                                              <p:pRg st="7" end="7"/>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4294967295"/>
          </p:nvPr>
        </p:nvSpPr>
        <p:spPr>
          <a:xfrm>
            <a:off x="323528" y="1777975"/>
            <a:ext cx="8568952" cy="4891385"/>
          </a:xfrm>
        </p:spPr>
        <p:txBody>
          <a:bodyPr>
            <a:normAutofit/>
          </a:bodyPr>
          <a:lstStyle/>
          <a:p>
            <a:pPr marL="0" lvl="0" indent="0" algn="just" rtl="1">
              <a:lnSpc>
                <a:spcPct val="150000"/>
              </a:lnSpc>
              <a:buNone/>
            </a:pPr>
            <a:r>
              <a:rPr lang="fa-IR" dirty="0">
                <a:cs typeface="B Titr" pitchFamily="2" charset="-78"/>
              </a:rPr>
              <a:t>بند دامنه: حسابرس اظهار می دارد که رسیدگی وی بر اساس استاندارد پذیرفته شده حسابرسی بوده است.</a:t>
            </a:r>
            <a:endParaRPr lang="en-US" dirty="0">
              <a:cs typeface="B Titr" pitchFamily="2" charset="-78"/>
            </a:endParaRPr>
          </a:p>
          <a:p>
            <a:pPr marL="0" lvl="0" indent="0" algn="just" rtl="1">
              <a:lnSpc>
                <a:spcPct val="150000"/>
              </a:lnSpc>
              <a:buNone/>
            </a:pPr>
            <a:r>
              <a:rPr lang="fa-IR" dirty="0">
                <a:cs typeface="B Titr" pitchFamily="2" charset="-78"/>
              </a:rPr>
              <a:t>بند توضیحی یا ایراد: بعد از بند دامنه و قبل از بند اظهار نظر می آید و موضوع ایراد توسط حسابرس بیان شود.</a:t>
            </a:r>
            <a:endParaRPr lang="en-US" dirty="0">
              <a:cs typeface="B Titr" pitchFamily="2" charset="-78"/>
            </a:endParaRPr>
          </a:p>
          <a:p>
            <a:pPr marL="0" lvl="0" indent="0" algn="just" rtl="1">
              <a:lnSpc>
                <a:spcPct val="150000"/>
              </a:lnSpc>
              <a:buNone/>
            </a:pPr>
            <a:r>
              <a:rPr lang="fa-IR" dirty="0">
                <a:cs typeface="B Titr" pitchFamily="2" charset="-78"/>
              </a:rPr>
              <a:t>بند اظهار نظر:</a:t>
            </a:r>
            <a:endParaRPr lang="en-US" dirty="0">
              <a:cs typeface="B Titr" pitchFamily="2" charset="-78"/>
            </a:endParaRPr>
          </a:p>
          <a:p>
            <a:pPr marL="0" lvl="0" indent="0" algn="just" rtl="1">
              <a:lnSpc>
                <a:spcPct val="150000"/>
              </a:lnSpc>
              <a:buNone/>
            </a:pPr>
            <a:r>
              <a:rPr lang="fa-IR" dirty="0">
                <a:cs typeface="B Titr" pitchFamily="2" charset="-78"/>
              </a:rPr>
              <a:t>نام، تاریخ، امضاء: تاریخ نوشت شده در زیر گزارش، تاریخ تهیه گزارش نیست بلکه تاریخی است که حسابرس از شرکت خارج شده و رسیدگی به اتمام رسیده است.</a:t>
            </a:r>
            <a:endParaRPr lang="en-US" dirty="0">
              <a:cs typeface="B Titr" pitchFamily="2" charset="-78"/>
            </a:endParaRPr>
          </a:p>
        </p:txBody>
      </p:sp>
    </p:spTree>
    <p:extLst>
      <p:ext uri="{BB962C8B-B14F-4D97-AF65-F5344CB8AC3E}">
        <p14:creationId xmlns:p14="http://schemas.microsoft.com/office/powerpoint/2010/main" val="1533701177"/>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3">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16"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p:cTn id="13" dur="500" fill="hold"/>
                                        <p:tgtEl>
                                          <p:spTgt spid="3">
                                            <p:txEl>
                                              <p:pRg st="1" end="1"/>
                                            </p:txEl>
                                          </p:spTgt>
                                        </p:tgtEl>
                                        <p:attrNameLst>
                                          <p:attrName>ppt_w</p:attrName>
                                        </p:attrNameLst>
                                      </p:cBhvr>
                                      <p:tavLst>
                                        <p:tav tm="0">
                                          <p:val>
                                            <p:fltVal val="0"/>
                                          </p:val>
                                        </p:tav>
                                        <p:tav tm="100000">
                                          <p:val>
                                            <p:strVal val="#ppt_w"/>
                                          </p:val>
                                        </p:tav>
                                      </p:tavLst>
                                    </p:anim>
                                    <p:anim calcmode="lin" valueType="num">
                                      <p:cBhvr>
                                        <p:cTn id="14" dur="500" fill="hold"/>
                                        <p:tgtEl>
                                          <p:spTgt spid="3">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16"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p:cTn id="19" dur="500" fill="hold"/>
                                        <p:tgtEl>
                                          <p:spTgt spid="3">
                                            <p:txEl>
                                              <p:pRg st="2" end="2"/>
                                            </p:txEl>
                                          </p:spTgt>
                                        </p:tgtEl>
                                        <p:attrNameLst>
                                          <p:attrName>ppt_w</p:attrName>
                                        </p:attrNameLst>
                                      </p:cBhvr>
                                      <p:tavLst>
                                        <p:tav tm="0">
                                          <p:val>
                                            <p:fltVal val="0"/>
                                          </p:val>
                                        </p:tav>
                                        <p:tav tm="100000">
                                          <p:val>
                                            <p:strVal val="#ppt_w"/>
                                          </p:val>
                                        </p:tav>
                                      </p:tavLst>
                                    </p:anim>
                                    <p:anim calcmode="lin" valueType="num">
                                      <p:cBhvr>
                                        <p:cTn id="20" dur="500" fill="hold"/>
                                        <p:tgtEl>
                                          <p:spTgt spid="3">
                                            <p:txEl>
                                              <p:pRg st="2" end="2"/>
                                            </p:txEl>
                                          </p:spTgt>
                                        </p:tgtEl>
                                        <p:attrNameLst>
                                          <p:attrName>ppt_h</p:attrName>
                                        </p:attrNameLst>
                                      </p:cBhvr>
                                      <p:tavLst>
                                        <p:tav tm="0">
                                          <p:val>
                                            <p:fltVal val="0"/>
                                          </p:val>
                                        </p:tav>
                                        <p:tav tm="100000">
                                          <p:val>
                                            <p:strVal val="#ppt_h"/>
                                          </p:val>
                                        </p:tav>
                                      </p:tavLst>
                                    </p:anim>
                                  </p:childTnLst>
                                </p:cTn>
                              </p:par>
                            </p:childTnLst>
                          </p:cTn>
                        </p:par>
                      </p:childTnLst>
                    </p:cTn>
                  </p:par>
                  <p:par>
                    <p:cTn id="21" fill="hold">
                      <p:stCondLst>
                        <p:cond delay="indefinite"/>
                      </p:stCondLst>
                      <p:childTnLst>
                        <p:par>
                          <p:cTn id="22" fill="hold">
                            <p:stCondLst>
                              <p:cond delay="0"/>
                            </p:stCondLst>
                            <p:childTnLst>
                              <p:par>
                                <p:cTn id="23" presetID="23" presetClass="entr" presetSubtype="16"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p:cTn id="25" dur="500" fill="hold"/>
                                        <p:tgtEl>
                                          <p:spTgt spid="3">
                                            <p:txEl>
                                              <p:pRg st="3" end="3"/>
                                            </p:txEl>
                                          </p:spTgt>
                                        </p:tgtEl>
                                        <p:attrNameLst>
                                          <p:attrName>ppt_w</p:attrName>
                                        </p:attrNameLst>
                                      </p:cBhvr>
                                      <p:tavLst>
                                        <p:tav tm="0">
                                          <p:val>
                                            <p:fltVal val="0"/>
                                          </p:val>
                                        </p:tav>
                                        <p:tav tm="100000">
                                          <p:val>
                                            <p:strVal val="#ppt_w"/>
                                          </p:val>
                                        </p:tav>
                                      </p:tavLst>
                                    </p:anim>
                                    <p:anim calcmode="lin" valueType="num">
                                      <p:cBhvr>
                                        <p:cTn id="26" dur="500" fill="hold"/>
                                        <p:tgtEl>
                                          <p:spTgt spid="3">
                                            <p:txEl>
                                              <p:pRg st="3" end="3"/>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Waveform">
  <a:themeElements>
    <a:clrScheme name="Waveform">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Waveform">
      <a:majorFont>
        <a:latin typeface="Candara"/>
        <a:ea typeface=""/>
        <a:cs typeface=""/>
        <a:font script="Jpan" typeface="HGP明朝E"/>
        <a:font script="Hang" typeface="HY그래픽M"/>
        <a:font script="Hans" typeface="华文新魏"/>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ndara"/>
        <a:ea typeface=""/>
        <a:cs typeface=""/>
        <a:font script="Jpan" typeface="HGP明朝E"/>
        <a:font script="Hang" typeface="HY그래픽M"/>
        <a:font script="Hans" typeface="华文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aveform">
      <a:fillStyleLst>
        <a:solidFill>
          <a:schemeClr val="phClr"/>
        </a:solidFill>
        <a:gradFill rotWithShape="1">
          <a:gsLst>
            <a:gs pos="0">
              <a:schemeClr val="phClr">
                <a:tint val="0"/>
              </a:schemeClr>
            </a:gs>
            <a:gs pos="44000">
              <a:schemeClr val="phClr">
                <a:tint val="60000"/>
                <a:satMod val="120000"/>
              </a:schemeClr>
            </a:gs>
            <a:gs pos="100000">
              <a:schemeClr val="phClr">
                <a:tint val="90000"/>
                <a:alpha val="100000"/>
                <a:lumMod val="90000"/>
              </a:schemeClr>
            </a:gs>
          </a:gsLst>
          <a:lin ang="5400000" scaled="0"/>
        </a:gradFill>
        <a:gradFill rotWithShape="1">
          <a:gsLst>
            <a:gs pos="0">
              <a:schemeClr val="phClr">
                <a:tint val="96000"/>
                <a:satMod val="120000"/>
                <a:lumMod val="120000"/>
              </a:schemeClr>
            </a:gs>
            <a:gs pos="100000">
              <a:schemeClr val="phClr">
                <a:shade val="89000"/>
                <a:lumMod val="90000"/>
              </a:schemeClr>
            </a:gs>
          </a:gsLst>
          <a:lin ang="5400000" scaled="0"/>
        </a:gradFill>
      </a:fillStyleLst>
      <a:lnStyleLst>
        <a:ln w="9525" cap="flat" cmpd="sng" algn="ctr">
          <a:solidFill>
            <a:schemeClr val="phClr"/>
          </a:solidFill>
          <a:prstDash val="solid"/>
        </a:ln>
        <a:ln w="15875" cap="flat" cmpd="sng" algn="ctr">
          <a:solidFill>
            <a:schemeClr val="phClr">
              <a:shade val="75000"/>
              <a:lumMod val="80000"/>
            </a:schemeClr>
          </a:solidFill>
          <a:prstDash val="solid"/>
        </a:ln>
        <a:ln w="25400" cap="flat" cmpd="sng" algn="ctr">
          <a:solidFill>
            <a:schemeClr val="phClr"/>
          </a:solidFill>
          <a:prstDash val="solid"/>
        </a:ln>
      </a:lnStyleLst>
      <a:effectStyleLst>
        <a:effectStyle>
          <a:effectLst/>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prstMaterial="flat">
            <a:bevelT w="12700" h="12700"/>
          </a:sp3d>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contourW="19050" prstMaterial="flat">
            <a:bevelT w="63500" h="63500"/>
            <a:contourClr>
              <a:schemeClr val="phClr">
                <a:shade val="25000"/>
                <a:satMod val="180000"/>
              </a:schemeClr>
            </a:contourClr>
          </a:sp3d>
        </a:effectStyle>
      </a:effectStyleLst>
      <a:bgFillStyleLst>
        <a:solidFill>
          <a:schemeClr val="phClr"/>
        </a:solidFill>
        <a:gradFill rotWithShape="1">
          <a:gsLst>
            <a:gs pos="40000">
              <a:schemeClr val="phClr">
                <a:tint val="94000"/>
                <a:shade val="94000"/>
                <a:alpha val="100000"/>
                <a:satMod val="114000"/>
                <a:lumMod val="114000"/>
              </a:schemeClr>
            </a:gs>
            <a:gs pos="74000">
              <a:schemeClr val="phClr">
                <a:tint val="94000"/>
                <a:shade val="94000"/>
                <a:satMod val="128000"/>
                <a:lumMod val="100000"/>
              </a:schemeClr>
            </a:gs>
            <a:gs pos="100000">
              <a:schemeClr val="phClr">
                <a:tint val="98000"/>
                <a:shade val="100000"/>
                <a:hueMod val="98000"/>
                <a:satMod val="100000"/>
                <a:lumMod val="74000"/>
              </a:schemeClr>
            </a:gs>
          </a:gsLst>
          <a:path path="circle">
            <a:fillToRect l="20000" t="-40000" r="20000" b="140000"/>
          </a:path>
        </a:gradFill>
        <a:blipFill rotWithShape="1">
          <a:blip xmlns:r="http://schemas.openxmlformats.org/officeDocument/2006/relationships" r:embed="rId1">
            <a:duotone>
              <a:schemeClr val="phClr">
                <a:tint val="96000"/>
                <a:satMod val="130000"/>
                <a:lumMod val="50000"/>
              </a:schemeClr>
              <a:schemeClr val="phClr">
                <a:tint val="96000"/>
                <a:satMod val="114000"/>
                <a:lumMod val="114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Waveform</Template>
  <TotalTime>106</TotalTime>
  <Words>1174</Words>
  <Application>Microsoft Office PowerPoint</Application>
  <PresentationFormat>On-screen Show (4:3)</PresentationFormat>
  <Paragraphs>78</Paragraphs>
  <Slides>16</Slides>
  <Notes>0</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Waveform</vt:lpstr>
      <vt:lpstr>PowerPoint Presentation</vt:lpstr>
      <vt:lpstr>PowerPoint Presentation</vt:lpstr>
      <vt:lpstr>فصل سوم: گزارش در حسابرسی</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با تشکر از توجه و همراهی شما</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بسم الله الرحمن الرحیم</dc:title>
  <dc:creator>novin</dc:creator>
  <cp:lastModifiedBy>user</cp:lastModifiedBy>
  <cp:revision>27</cp:revision>
  <dcterms:created xsi:type="dcterms:W3CDTF">2020-03-02T07:56:18Z</dcterms:created>
  <dcterms:modified xsi:type="dcterms:W3CDTF">2020-03-16T17:02:48Z</dcterms:modified>
</cp:coreProperties>
</file>

<file path=docProps/thumbnail.jpeg>
</file>